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2" r:id="rId4"/>
    <p:sldId id="273" r:id="rId5"/>
    <p:sldId id="258" r:id="rId6"/>
    <p:sldId id="259" r:id="rId7"/>
    <p:sldId id="274" r:id="rId8"/>
    <p:sldId id="260" r:id="rId9"/>
    <p:sldId id="265" r:id="rId10"/>
    <p:sldId id="266" r:id="rId11"/>
    <p:sldId id="277" r:id="rId12"/>
    <p:sldId id="267" r:id="rId13"/>
    <p:sldId id="268" r:id="rId14"/>
    <p:sldId id="269" r:id="rId15"/>
    <p:sldId id="270" r:id="rId16"/>
    <p:sldId id="275" r:id="rId17"/>
    <p:sldId id="271" r:id="rId18"/>
    <p:sldId id="276" r:id="rId19"/>
    <p:sldId id="261" r:id="rId20"/>
    <p:sldId id="262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894" autoAdjust="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1F2F-16CE-4523-A005-9D4245E0998D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535C3-B2BE-422E-9E00-EA4EDF97F7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63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86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all the </a:t>
            </a:r>
            <a:r>
              <a:rPr lang="en-CA" dirty="0" err="1" smtClean="0"/>
              <a:t>ngrams</a:t>
            </a:r>
            <a:r>
              <a:rPr lang="en-CA" dirty="0" smtClean="0"/>
              <a:t> gathered using the above procedure are visually salient, e.g., ‘particular horse’, ‘last horse’, etc.</a:t>
            </a:r>
            <a:br>
              <a:rPr lang="en-CA" dirty="0" smtClean="0"/>
            </a:br>
            <a:r>
              <a:rPr lang="en-CA" dirty="0" smtClean="0"/>
              <a:t>While their</a:t>
            </a:r>
            <a:r>
              <a:rPr lang="en-CA" baseline="0" dirty="0" smtClean="0"/>
              <a:t> </a:t>
            </a:r>
            <a:r>
              <a:rPr lang="en-CA" dirty="0" smtClean="0"/>
              <a:t>model learning procedure is robust to such noise, it would be unnecessary to train full-ﬂedged detectors for irrelevant </a:t>
            </a:r>
            <a:r>
              <a:rPr lang="en-CA" dirty="0" err="1" smtClean="0"/>
              <a:t>ngrams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22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aseline="0" dirty="0" smtClean="0"/>
              <a:t>E.g. of pruned </a:t>
            </a:r>
            <a:r>
              <a:rPr lang="en-CA" baseline="0" dirty="0" err="1" smtClean="0"/>
              <a:t>ngrams</a:t>
            </a:r>
            <a:r>
              <a:rPr lang="en-CA" baseline="0" dirty="0" smtClean="0"/>
              <a:t>: synonymous items (‘sledge horse’ and ‘sleigh horse’)  and some non-synonymous </a:t>
            </a:r>
            <a:r>
              <a:rPr lang="en-CA" baseline="0" dirty="0" err="1" smtClean="0"/>
              <a:t>ngrams</a:t>
            </a:r>
            <a:r>
              <a:rPr lang="en-CA" baseline="0" dirty="0" smtClean="0"/>
              <a:t> corresponding to visually similar entities (e.g., ‘eating horse’ and ‘grazing horse’)</a:t>
            </a:r>
          </a:p>
          <a:p>
            <a:pPr marL="228600" indent="-228600">
              <a:buAutoNum type="arabicParenR"/>
            </a:pPr>
            <a:r>
              <a:rPr lang="en-CA" baseline="0" dirty="0" smtClean="0"/>
              <a:t>Ignore near duplicate images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5)   Using dense HOG (Histogram of Oriented Gradients) features</a:t>
            </a:r>
            <a:br>
              <a:rPr lang="en-CA" baseline="0" dirty="0" smtClean="0"/>
            </a:br>
            <a:r>
              <a:rPr lang="en-CA" baseline="0" dirty="0" smtClean="0"/>
              <a:t>10% is a low value for this threshold, so that only totally irrelevant </a:t>
            </a:r>
            <a:r>
              <a:rPr lang="en-CA" baseline="0" dirty="0" err="1" smtClean="0"/>
              <a:t>ngrams</a:t>
            </a:r>
            <a:r>
              <a:rPr lang="en-CA" baseline="0" dirty="0" smtClean="0"/>
              <a:t> are discounted</a:t>
            </a:r>
          </a:p>
          <a:p>
            <a:pPr marL="0" indent="0"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19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Coverage = diversity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Rank-based</a:t>
            </a:r>
            <a:r>
              <a:rPr lang="en-CA" baseline="0" dirty="0" smtClean="0"/>
              <a:t> measure used to avoid issues with </a:t>
            </a:r>
            <a:r>
              <a:rPr lang="en-CA" baseline="0" dirty="0" err="1" smtClean="0"/>
              <a:t>uncalibrated</a:t>
            </a:r>
            <a:r>
              <a:rPr lang="en-CA" baseline="0" dirty="0" smtClean="0"/>
              <a:t> classifier scores</a:t>
            </a:r>
          </a:p>
          <a:p>
            <a:endParaRPr lang="en-CA" dirty="0" smtClean="0"/>
          </a:p>
          <a:p>
            <a:r>
              <a:rPr lang="en-CA" dirty="0" smtClean="0"/>
              <a:t>There exists a greedy solution within a constant approximation of the optimal solution. </a:t>
            </a:r>
          </a:p>
          <a:p>
            <a:r>
              <a:rPr lang="en-CA" dirty="0" smtClean="0"/>
              <a:t>They use the same algorithm to also merge similar </a:t>
            </a:r>
            <a:r>
              <a:rPr lang="en-CA" dirty="0" err="1" smtClean="0"/>
              <a:t>ngrams</a:t>
            </a:r>
            <a:r>
              <a:rPr lang="en-CA" dirty="0" smtClean="0"/>
              <a:t> together to form </a:t>
            </a:r>
            <a:r>
              <a:rPr lang="en-CA" dirty="0" err="1" smtClean="0"/>
              <a:t>superngrams</a:t>
            </a:r>
            <a:r>
              <a:rPr lang="en-CA" dirty="0" smtClean="0"/>
              <a:t>,</a:t>
            </a:r>
            <a:r>
              <a:rPr lang="en-CA" baseline="0" dirty="0" smtClean="0"/>
              <a:t> revealing </a:t>
            </a:r>
            <a:r>
              <a:rPr lang="en-CA" dirty="0" smtClean="0"/>
              <a:t>interesting relations between </a:t>
            </a:r>
            <a:r>
              <a:rPr lang="en-CA" dirty="0" err="1" smtClean="0"/>
              <a:t>ngrams</a:t>
            </a:r>
            <a:r>
              <a:rPr lang="en-CA" dirty="0" smtClean="0"/>
              <a:t> by merging visually similar actions, interactions, and attributes. E.g., their method discovers the following </a:t>
            </a:r>
            <a:r>
              <a:rPr lang="en-CA" dirty="0" err="1" smtClean="0"/>
              <a:t>ngrams</a:t>
            </a:r>
            <a:r>
              <a:rPr lang="en-CA" dirty="0" smtClean="0"/>
              <a:t> of ‘horse’ as visually similar: {tang horse, dynasty horse}, {loping horse, cantering horse}, {betting horse, racing horse}, etc. </a:t>
            </a:r>
          </a:p>
          <a:p>
            <a:r>
              <a:rPr lang="en-CA" dirty="0" smtClean="0"/>
              <a:t>=&gt; Number of </a:t>
            </a:r>
            <a:r>
              <a:rPr lang="en-CA" dirty="0" err="1" smtClean="0"/>
              <a:t>ngrams</a:t>
            </a:r>
            <a:r>
              <a:rPr lang="en-CA" dirty="0" smtClean="0"/>
              <a:t> down to around 250 </a:t>
            </a:r>
            <a:r>
              <a:rPr lang="en-CA" dirty="0" err="1" smtClean="0"/>
              <a:t>superngrams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314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6) The Deformable Parts Model (DPM): tool for tackling the intra-category diversity problem in object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7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138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Performs poorly on ‘</a:t>
            </a:r>
            <a:r>
              <a:rPr lang="en-CA" baseline="0" dirty="0" err="1" smtClean="0"/>
              <a:t>ridingbike</a:t>
            </a:r>
            <a:r>
              <a:rPr lang="en-CA" baseline="0" dirty="0" smtClean="0"/>
              <a:t>’, as the person riding the bike is localized along with the bike.</a:t>
            </a:r>
            <a:br>
              <a:rPr lang="en-CA" baseline="0" dirty="0" smtClean="0"/>
            </a:br>
            <a:r>
              <a:rPr lang="en-CA" baseline="0" dirty="0" smtClean="0"/>
              <a:t>One wonders how often such confusions happen.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420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Most challenging task of all: action detection (action has to both be identified and localized within a bounding box</a:t>
            </a:r>
            <a:r>
              <a:rPr lang="en-CA" dirty="0" smtClean="0"/>
              <a:t>)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969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Their evaluation</a:t>
            </a:r>
            <a:r>
              <a:rPr lang="en-CA" baseline="0" dirty="0" smtClean="0"/>
              <a:t> allowed them to pinpoint sources of errors. (Good)</a:t>
            </a:r>
          </a:p>
          <a:p>
            <a:endParaRPr lang="en-CA" baseline="0" dirty="0" smtClean="0"/>
          </a:p>
          <a:p>
            <a:r>
              <a:rPr lang="en-CA" baseline="0" dirty="0" smtClean="0"/>
              <a:t>To tackle polysemy they propose: i</a:t>
            </a:r>
            <a:r>
              <a:rPr lang="en-CA" dirty="0" smtClean="0"/>
              <a:t>t might be possible to tune our model to account for dataset biases and thereby improve its performance.</a:t>
            </a:r>
            <a:r>
              <a:rPr lang="en-CA" baseline="0" dirty="0" smtClean="0"/>
              <a:t> Is this a good and fair proposal?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311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err="1" smtClean="0"/>
              <a:t>Coreference</a:t>
            </a:r>
            <a:r>
              <a:rPr lang="en-CA" b="1" dirty="0" smtClean="0"/>
              <a:t> resolution</a:t>
            </a:r>
            <a:r>
              <a:rPr lang="en-CA" dirty="0" smtClean="0"/>
              <a:t>: the method can provide useful semantic knowledge</a:t>
            </a:r>
          </a:p>
          <a:p>
            <a:endParaRPr lang="en-CA" dirty="0" smtClean="0"/>
          </a:p>
          <a:p>
            <a:r>
              <a:rPr lang="en-CA" b="1" dirty="0" smtClean="0"/>
              <a:t>Temporal evolution of concepts</a:t>
            </a:r>
            <a:r>
              <a:rPr lang="en-CA" b="0" dirty="0" smtClean="0"/>
              <a:t>: Can help learn the evolution of a concept and automatically date detected instances</a:t>
            </a:r>
          </a:p>
          <a:p>
            <a:endParaRPr lang="en-CA" b="0" dirty="0" smtClean="0"/>
          </a:p>
          <a:p>
            <a:r>
              <a:rPr lang="en-CA" b="1" dirty="0" smtClean="0"/>
              <a:t>Understanding</a:t>
            </a:r>
            <a:r>
              <a:rPr lang="en-CA" b="1" baseline="0" dirty="0" smtClean="0"/>
              <a:t> actions</a:t>
            </a:r>
            <a:r>
              <a:rPr lang="en-CA" b="0" baseline="0" dirty="0" smtClean="0"/>
              <a:t>: Have discovered over 150 different variations of walking (e.g., ‘ball walking’, ‘couple walking’, ‘frame walking’)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82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LcPeriod"/>
            </a:pPr>
            <a:r>
              <a:rPr lang="en-CA" dirty="0" smtClean="0"/>
              <a:t>Comprehensive vocabulary covers: covering actions, interactions, attributes, and beyond </a:t>
            </a:r>
            <a:br>
              <a:rPr lang="en-CA" dirty="0" smtClean="0"/>
            </a:br>
            <a:r>
              <a:rPr lang="en-CA" dirty="0" smtClean="0"/>
              <a:t>concepts</a:t>
            </a:r>
            <a:r>
              <a:rPr lang="en-CA" baseline="0" dirty="0" smtClean="0"/>
              <a:t> include: </a:t>
            </a:r>
            <a:r>
              <a:rPr lang="en-CA" dirty="0" smtClean="0"/>
              <a:t>scenes, events, actions, places, etc.</a:t>
            </a:r>
          </a:p>
          <a:p>
            <a:r>
              <a:rPr lang="en-CA" dirty="0" smtClean="0"/>
              <a:t>ii. For some categories, their</a:t>
            </a:r>
            <a:r>
              <a:rPr lang="en-CA" baseline="0" dirty="0" smtClean="0"/>
              <a:t> </a:t>
            </a:r>
            <a:r>
              <a:rPr lang="en-CA" dirty="0" smtClean="0"/>
              <a:t>results are on par with the supervised state-of-the-art. </a:t>
            </a:r>
          </a:p>
          <a:p>
            <a:r>
              <a:rPr lang="en-CA" dirty="0" smtClean="0"/>
              <a:t>iii. ﬁrst time this has</a:t>
            </a:r>
            <a:r>
              <a:rPr lang="en-CA" baseline="0" dirty="0" smtClean="0"/>
              <a:t> been done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iv. Their system has learned over</a:t>
            </a:r>
            <a:r>
              <a:rPr lang="en-CA" dirty="0" smtClean="0"/>
              <a:t> 50,000 visual models that span over 150 concepts, and has annotated more than 10 million images with bounding boxes.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2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46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Taming intra-class variance: Can only tackle simple appearance variations of an object.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 Their method produces well-performing models that achieve state-of-the-art performance on the benchmark PASCAL VOC dataset.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6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err="1" smtClean="0"/>
              <a:t>Poselets</a:t>
            </a:r>
            <a:r>
              <a:rPr lang="en-CA" dirty="0" smtClean="0"/>
              <a:t> are parts that are tightly clustered in both appearance and configuration space.</a:t>
            </a:r>
            <a:br>
              <a:rPr lang="en-CA" dirty="0" smtClean="0"/>
            </a:br>
            <a:r>
              <a:rPr lang="en-CA" b="1" dirty="0" smtClean="0"/>
              <a:t>Visual phrases</a:t>
            </a:r>
            <a:r>
              <a:rPr lang="en-CA" b="0" dirty="0" smtClean="0"/>
              <a:t> </a:t>
            </a:r>
            <a:r>
              <a:rPr lang="en-CA" dirty="0" smtClean="0"/>
              <a:t>correspond to chunks of meaning bigger than objects and smaller than scenes.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72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 baseline="0" dirty="0" smtClean="0"/>
              <a:t>How can we learn </a:t>
            </a:r>
            <a:r>
              <a:rPr lang="en-CA" i="1" baseline="0" dirty="0" smtClean="0"/>
              <a:t>everything</a:t>
            </a:r>
            <a:endParaRPr lang="en-CA" i="0" baseline="0" dirty="0" smtClean="0"/>
          </a:p>
          <a:p>
            <a:pPr marL="228600" indent="-228600">
              <a:buAutoNum type="arabicPeriod"/>
            </a:pPr>
            <a:r>
              <a:rPr lang="en-CA" i="0" baseline="0" dirty="0" smtClean="0"/>
              <a:t>About </a:t>
            </a:r>
            <a:r>
              <a:rPr lang="en-CA" i="1" baseline="0" dirty="0" smtClean="0"/>
              <a:t>anything</a:t>
            </a:r>
            <a:endParaRPr lang="en-CA" i="0" baseline="0" dirty="0" smtClean="0"/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98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Extensivity</a:t>
            </a:r>
            <a:r>
              <a:rPr lang="en-CA" dirty="0" smtClean="0"/>
              <a:t>:</a:t>
            </a:r>
            <a:r>
              <a:rPr lang="en-CA" baseline="0" dirty="0" smtClean="0"/>
              <a:t> </a:t>
            </a:r>
            <a:r>
              <a:rPr lang="en-CA" dirty="0" smtClean="0"/>
              <a:t>, ‘ﬁre-walking’ is a popular phenomenon only in some parts of the world, and thus may get excluded in the vocabulary of ‘walking’. </a:t>
            </a:r>
            <a:br>
              <a:rPr lang="en-CA" dirty="0" smtClean="0"/>
            </a:br>
            <a:r>
              <a:rPr lang="en-CA" dirty="0" smtClean="0"/>
              <a:t>a more exhaustive vocabulary results in limited variance within each group, and thereby potentially alleviates the need for sophisticated models.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368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Flexibility: E.g., a human annotator might</a:t>
            </a:r>
            <a:r>
              <a:rPr lang="en-CA" baseline="0" dirty="0" smtClean="0"/>
              <a:t> decide that a grouping based on horse breeds is best for shape detection, while the learning algorithm might discover that  a grouping based on actions is better (</a:t>
            </a:r>
            <a:r>
              <a:rPr lang="en-CA" baseline="0" dirty="0" err="1" smtClean="0"/>
              <a:t>e.g</a:t>
            </a:r>
            <a:r>
              <a:rPr lang="en-CA" baseline="0" dirty="0" smtClean="0"/>
              <a:t>, jumping horse, reining horse’)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9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535C3-B2BE-422E-9E00-EA4EDF97F77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36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3860801" y="4343400"/>
            <a:ext cx="4470399" cy="1176046"/>
            <a:chOff x="1219200" y="3830165"/>
            <a:chExt cx="4814683" cy="168882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830165"/>
              <a:ext cx="1688824" cy="1688824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267200"/>
              <a:ext cx="3519283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5633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82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56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715962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038"/>
            <a:ext cx="10972800" cy="50593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523038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6520934"/>
            <a:ext cx="203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entaur" pitchFamily="18" charset="0"/>
              </a:rPr>
              <a:t>University of Toronto</a:t>
            </a:r>
            <a:endParaRPr lang="en-US" sz="1800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0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27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50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07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46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05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27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59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9908-61C1-412C-972E-9D437BE5D935}" type="datetimeFigureOut">
              <a:rPr lang="en-CA" smtClean="0"/>
              <a:t>2015-03-16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E395-15A1-4DB4-9E63-116C48BF48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0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python.org/pypi/google-ngram-download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van.cs.washington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g4As_JLR8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Learning Everything about Anything: </a:t>
            </a:r>
            <a:r>
              <a:rPr lang="en-CA" dirty="0" err="1" smtClean="0"/>
              <a:t>Webly</a:t>
            </a:r>
            <a:r>
              <a:rPr lang="en-CA" dirty="0" smtClean="0"/>
              <a:t>-Supervised Visual Concept Learning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Santosh K. </a:t>
            </a:r>
            <a:r>
              <a:rPr lang="en-CA" dirty="0" err="1" smtClean="0"/>
              <a:t>Divvala</a:t>
            </a:r>
            <a:r>
              <a:rPr lang="en-CA" dirty="0" smtClean="0"/>
              <a:t>, Ali </a:t>
            </a:r>
            <a:r>
              <a:rPr lang="en-CA" dirty="0" err="1" smtClean="0"/>
              <a:t>Farhadi</a:t>
            </a:r>
            <a:r>
              <a:rPr lang="en-CA" dirty="0" smtClean="0"/>
              <a:t>, Carlos </a:t>
            </a:r>
            <a:r>
              <a:rPr lang="en-CA" dirty="0" err="1" smtClean="0"/>
              <a:t>Guestrin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46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336"/>
            <a:ext cx="10972800" cy="715962"/>
          </a:xfrm>
        </p:spPr>
        <p:txBody>
          <a:bodyPr>
            <a:normAutofit/>
          </a:bodyPr>
          <a:lstStyle/>
          <a:p>
            <a:r>
              <a:rPr lang="en-CA" dirty="0" smtClean="0"/>
              <a:t>Drawbacks of Supervision in Variance Discovery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err="1" smtClean="0"/>
              <a:t>Extensivity</a:t>
            </a:r>
            <a:r>
              <a:rPr lang="en-CA" dirty="0" smtClean="0"/>
              <a:t>: a manually-defined vocabulary may have cultural biases, leading to the creation of very biased </a:t>
            </a:r>
            <a:r>
              <a:rPr lang="en-CA" dirty="0"/>
              <a:t>datasets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Speciﬁcity: tedious to define all concept-specific vocabulary (e.g., ‘rearing’ can modify a ‘horse’ with very characteristic appearance, but does not extend to ‘sheep’)</a:t>
            </a:r>
          </a:p>
        </p:txBody>
      </p:sp>
    </p:spTree>
    <p:extLst>
      <p:ext uri="{BB962C8B-B14F-4D97-AF65-F5344CB8AC3E}">
        <p14:creationId xmlns:p14="http://schemas.microsoft.com/office/powerpoint/2010/main" val="24166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Drawbacks of Supervision in </a:t>
            </a:r>
            <a:r>
              <a:rPr lang="en-CA" dirty="0" smtClean="0"/>
              <a:t>Variance </a:t>
            </a:r>
            <a:r>
              <a:rPr lang="en-CA" dirty="0"/>
              <a:t>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Flexibility</a:t>
            </a:r>
            <a:r>
              <a:rPr lang="en-CA" dirty="0"/>
              <a:t>: best for annotations to be modified based on feature representation and the learning algorithm. </a:t>
            </a:r>
            <a:endParaRPr lang="en-CA" dirty="0" smtClean="0"/>
          </a:p>
          <a:p>
            <a:endParaRPr lang="en-CA" dirty="0"/>
          </a:p>
          <a:p>
            <a:r>
              <a:rPr lang="en-CA" dirty="0"/>
              <a:t>Scalability: creating a new dataset or adding new annotations to an existing dataset is a huge task. Also, since the modelling step and the discovery step are done independently, the annotations for modeling the intra-concept variance are often disjoint from those gathered during variance discovery.</a:t>
            </a:r>
          </a:p>
        </p:txBody>
      </p:sp>
    </p:spTree>
    <p:extLst>
      <p:ext uri="{BB962C8B-B14F-4D97-AF65-F5344CB8AC3E}">
        <p14:creationId xmlns:p14="http://schemas.microsoft.com/office/powerpoint/2010/main" val="169263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New Technical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Vocabulary of variance discovered using vast online books (Google Books </a:t>
            </a:r>
            <a:r>
              <a:rPr lang="en-CA" dirty="0" err="1" smtClean="0"/>
              <a:t>Ngrams</a:t>
            </a:r>
            <a:r>
              <a:rPr lang="en-CA" dirty="0" smtClean="0"/>
              <a:t>) =&gt; both extensive and concept-specific</a:t>
            </a:r>
          </a:p>
          <a:p>
            <a:r>
              <a:rPr lang="en-CA" dirty="0" smtClean="0"/>
              <a:t>Can query Google </a:t>
            </a:r>
            <a:r>
              <a:rPr lang="en-CA" dirty="0" err="1" smtClean="0"/>
              <a:t>Ngrams</a:t>
            </a:r>
            <a:r>
              <a:rPr lang="en-CA" dirty="0" smtClean="0"/>
              <a:t> </a:t>
            </a:r>
            <a:r>
              <a:rPr lang="en-CA" dirty="0"/>
              <a:t>in </a:t>
            </a:r>
            <a:r>
              <a:rPr lang="en-CA" dirty="0" smtClean="0"/>
              <a:t>Python</a:t>
            </a:r>
            <a:r>
              <a:rPr lang="en-CA" dirty="0"/>
              <a:t>: </a:t>
            </a:r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pypi.python.org/pypi/google-ngram-downloader/</a:t>
            </a:r>
            <a:endParaRPr lang="en-CA" dirty="0"/>
          </a:p>
          <a:p>
            <a:r>
              <a:rPr lang="en-CA" dirty="0" smtClean="0"/>
              <a:t>Visual variance modeled by intertwining the vocabulary discovery and the model learning steps.</a:t>
            </a:r>
          </a:p>
          <a:p>
            <a:r>
              <a:rPr lang="en-CA" dirty="0" smtClean="0"/>
              <a:t>Use recent progress in text-based web image search engines, and weakly supervised object localization methods</a:t>
            </a:r>
          </a:p>
        </p:txBody>
      </p:sp>
    </p:spTree>
    <p:extLst>
      <p:ext uri="{BB962C8B-B14F-4D97-AF65-F5344CB8AC3E}">
        <p14:creationId xmlns:p14="http://schemas.microsoft.com/office/powerpoint/2010/main" val="36240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Discovering the vocabulary of variance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U</a:t>
            </a:r>
            <a:r>
              <a:rPr lang="en-CA" dirty="0" smtClean="0"/>
              <a:t>se the Google books </a:t>
            </a:r>
            <a:r>
              <a:rPr lang="en-CA" dirty="0" err="1" smtClean="0"/>
              <a:t>ngram</a:t>
            </a:r>
            <a:r>
              <a:rPr lang="en-CA" dirty="0" smtClean="0"/>
              <a:t> English 2012 corpora to obtain all keywords </a:t>
            </a:r>
          </a:p>
          <a:p>
            <a:r>
              <a:rPr lang="en-CA" dirty="0" smtClean="0"/>
              <a:t>Speciﬁcally the dependency gram data (contains parts-of-speech (POS) tagged head=&gt;modiﬁer dependencies between pairs of words)</a:t>
            </a:r>
          </a:p>
          <a:p>
            <a:r>
              <a:rPr lang="en-CA" dirty="0" smtClean="0"/>
              <a:t>POS tags help partially disambiguate the context of the query</a:t>
            </a:r>
          </a:p>
          <a:p>
            <a:r>
              <a:rPr lang="en-CA" dirty="0" smtClean="0"/>
              <a:t>Selected </a:t>
            </a:r>
            <a:r>
              <a:rPr lang="en-CA" dirty="0" err="1" smtClean="0"/>
              <a:t>ngram</a:t>
            </a:r>
            <a:r>
              <a:rPr lang="en-CA" dirty="0" smtClean="0"/>
              <a:t> dependencies for a given concept have modiﬁers that are tagged either as noun, verb, adjective, or adverb. </a:t>
            </a:r>
            <a:endParaRPr lang="en-CA" dirty="0"/>
          </a:p>
          <a:p>
            <a:r>
              <a:rPr lang="en-CA" dirty="0" smtClean="0"/>
              <a:t>Sum up the frequencies across different years</a:t>
            </a:r>
          </a:p>
          <a:p>
            <a:r>
              <a:rPr lang="en-CA" dirty="0" smtClean="0"/>
              <a:t>End up with around 5000 </a:t>
            </a:r>
            <a:r>
              <a:rPr lang="en-CA" dirty="0" err="1" smtClean="0"/>
              <a:t>ngrams</a:t>
            </a:r>
            <a:r>
              <a:rPr lang="en-CA" dirty="0" smtClean="0"/>
              <a:t> for a concept </a:t>
            </a:r>
          </a:p>
          <a:p>
            <a:r>
              <a:rPr lang="en-CA" dirty="0" smtClean="0"/>
              <a:t>Not all concepts are visually salient =&gt; use a simple and fast image-classiﬁer based pruning method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51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Classifier-based Pruning	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CA" dirty="0" smtClean="0"/>
                  <a:t>An image-based classiﬁer trained for a visually salient </a:t>
                </a:r>
                <a:r>
                  <a:rPr lang="en-CA" dirty="0" err="1" smtClean="0"/>
                  <a:t>ngram</a:t>
                </a:r>
                <a:r>
                  <a:rPr lang="en-CA" dirty="0" smtClean="0"/>
                  <a:t> should accurately predict unseen samples of that </a:t>
                </a:r>
                <a:r>
                  <a:rPr lang="en-CA" dirty="0" err="1" smtClean="0"/>
                  <a:t>ngram</a:t>
                </a: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Process: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 smtClean="0"/>
                  <a:t>Train image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for each </a:t>
                </a:r>
                <a:r>
                  <a:rPr lang="en-CA" dirty="0" err="1" smtClean="0"/>
                  <a:t>ngram</a:t>
                </a:r>
                <a:r>
                  <a:rPr lang="en-CA" dirty="0" smtClean="0"/>
                  <a:t> </a:t>
                </a:r>
                <a:r>
                  <a:rPr lang="en-CA" dirty="0" err="1" smtClean="0"/>
                  <a:t>i</a:t>
                </a:r>
                <a:r>
                  <a:rPr lang="en-CA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 smtClean="0"/>
                  <a:t>Split set into equal-sized training and validation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 smtClean="0"/>
                  <a:t>Augment the training images with their mirrored versions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 smtClean="0"/>
                  <a:t>Gather a random pool of background images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e>
                    </m:d>
                  </m:oMath>
                </a14:m>
                <a:endParaRPr lang="en-CA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 smtClean="0"/>
                  <a:t>Train a linear SVM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for each </a:t>
                </a:r>
                <a:r>
                  <a:rPr lang="en-CA" dirty="0" err="1" smtClean="0"/>
                  <a:t>ngram</a:t>
                </a:r>
                <a:r>
                  <a:rPr lang="en-CA" dirty="0" smtClean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CA" dirty="0" smtClean="0"/>
                  <a:t> as positive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CA" dirty="0" smtClean="0"/>
                  <a:t> as negative training images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dirty="0" smtClean="0"/>
                  <a:t>Evaluate the SVM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An </a:t>
                </a:r>
                <a:r>
                  <a:rPr lang="en-CA" dirty="0" err="1" smtClean="0"/>
                  <a:t>ngram</a:t>
                </a: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 smtClean="0"/>
                  <a:t> is visually salient if the Average Precision (A.P.) of the SVM is about a threshold, set at 10%. </a:t>
                </a:r>
              </a:p>
              <a:p>
                <a:pPr marL="0" indent="0">
                  <a:buNone/>
                </a:pPr>
                <a:r>
                  <a:rPr lang="en-CA" dirty="0"/>
                  <a:t>T</a:t>
                </a:r>
                <a:r>
                  <a:rPr lang="en-CA" dirty="0" smtClean="0"/>
                  <a:t>ypically end up with around 1000 </a:t>
                </a:r>
                <a:r>
                  <a:rPr lang="en-CA" dirty="0" err="1" smtClean="0"/>
                  <a:t>ngrams</a:t>
                </a:r>
                <a:r>
                  <a:rPr lang="en-CA" dirty="0" smtClean="0"/>
                  <a:t> for a concept.  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9" t="-2289" r="-833" b="-9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9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Space of Visual Variance	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4116"/>
                <a:ext cx="10515600" cy="495284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CA" dirty="0" smtClean="0"/>
                  <a:t>To avoid training separate models for visually similar </a:t>
                </a:r>
                <a:r>
                  <a:rPr lang="en-CA" dirty="0" err="1" smtClean="0"/>
                  <a:t>ngrams</a:t>
                </a:r>
                <a:r>
                  <a:rPr lang="en-CA" dirty="0"/>
                  <a:t> </a:t>
                </a:r>
                <a:r>
                  <a:rPr lang="en-CA" dirty="0" smtClean="0"/>
                  <a:t>and to combine relevant training data, calculate quality and coverage </a:t>
                </a:r>
              </a:p>
              <a:p>
                <a:r>
                  <a:rPr lang="en-CA" dirty="0" smtClean="0"/>
                  <a:t>G = {V, E}: the space of all </a:t>
                </a:r>
                <a:r>
                  <a:rPr lang="en-CA" dirty="0" err="1" smtClean="0"/>
                  <a:t>ngrams</a:t>
                </a:r>
                <a:endParaRPr lang="en-CA" dirty="0" smtClean="0"/>
              </a:p>
              <a:p>
                <a:r>
                  <a:rPr lang="en-CA" dirty="0"/>
                  <a:t>E</a:t>
                </a:r>
                <a:r>
                  <a:rPr lang="en-CA" dirty="0" smtClean="0"/>
                  <a:t>ach node represents an </a:t>
                </a:r>
                <a:r>
                  <a:rPr lang="en-CA" dirty="0" err="1" smtClean="0"/>
                  <a:t>ngram</a:t>
                </a:r>
                <a:r>
                  <a:rPr lang="en-CA" dirty="0" smtClean="0"/>
                  <a:t>, with a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corresponding to the quality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(i.e., the A.P. of the SVM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 smtClean="0"/>
                  <a:t>)</a:t>
                </a:r>
                <a:endParaRPr lang="en-CA" dirty="0"/>
              </a:p>
              <a:p>
                <a:r>
                  <a:rPr lang="en-CA" dirty="0" smtClean="0"/>
                  <a:t>Each edge represents the visual similarity between them, with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dirty="0" smtClean="0"/>
                  <a:t> corresponding to the visual distance between two </a:t>
                </a:r>
                <a:r>
                  <a:rPr lang="en-CA" dirty="0" err="1" smtClean="0"/>
                  <a:t>ngrams</a:t>
                </a:r>
                <a:r>
                  <a:rPr lang="en-CA" dirty="0" smtClean="0"/>
                  <a:t> </a:t>
                </a:r>
                <a:r>
                  <a:rPr lang="en-CA" dirty="0" err="1" smtClean="0"/>
                  <a:t>i,j</a:t>
                </a:r>
                <a:r>
                  <a:rPr lang="en-CA" dirty="0" smtClean="0"/>
                  <a:t> (i.e., the ranked score of the </a:t>
                </a:r>
                <a:r>
                  <a:rPr lang="en-CA" dirty="0" err="1" smtClean="0"/>
                  <a:t>jth</a:t>
                </a:r>
                <a:r>
                  <a:rPr lang="en-CA" dirty="0" smtClean="0"/>
                  <a:t> </a:t>
                </a:r>
                <a:r>
                  <a:rPr lang="en-CA" dirty="0" err="1" smtClean="0"/>
                  <a:t>ngram</a:t>
                </a:r>
                <a:r>
                  <a:rPr lang="en-CA" dirty="0" smtClean="0"/>
                  <a:t> classiﬁer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 smtClean="0"/>
                  <a:t>on the </a:t>
                </a:r>
                <a:r>
                  <a:rPr lang="en-CA" dirty="0" err="1" smtClean="0"/>
                  <a:t>ith</a:t>
                </a:r>
                <a:r>
                  <a:rPr lang="en-CA" dirty="0" smtClean="0"/>
                  <a:t> </a:t>
                </a:r>
                <a:r>
                  <a:rPr lang="en-CA" dirty="0" err="1" smtClean="0"/>
                  <a:t>ngram</a:t>
                </a:r>
                <a:r>
                  <a:rPr lang="en-CA" dirty="0" smtClean="0"/>
                  <a:t> validation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. </a:t>
                </a:r>
              </a:p>
              <a:p>
                <a:r>
                  <a:rPr lang="en-CA" dirty="0"/>
                  <a:t>R</a:t>
                </a:r>
                <a:r>
                  <a:rPr lang="en-CA" dirty="0" smtClean="0"/>
                  <a:t>ank-based measure  used on instances in the validation set of an </a:t>
                </a:r>
                <a:r>
                  <a:rPr lang="en-CA" dirty="0" err="1" smtClean="0"/>
                  <a:t>ngram</a:t>
                </a:r>
                <a:r>
                  <a:rPr lang="en-CA" dirty="0" smtClean="0"/>
                  <a:t> against the pool of background images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 smtClean="0"/>
                  <a:t>: ranks of images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en-CA" dirty="0" smtClean="0"/>
                  <a:t>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r>
                  <a:rPr lang="en-CA" dirty="0" smtClean="0"/>
                  <a:t> scored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dirty="0" smtClean="0"/>
              </a:p>
              <a:p>
                <a:r>
                  <a:rPr lang="en-CA" dirty="0" smtClean="0"/>
                  <a:t>Normalized median rank as the edge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𝑀𝑒𝑑𝑖𝑎𝑛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r>
                  <a:rPr lang="en-CA" dirty="0" smtClean="0"/>
                  <a:t>  </a:t>
                </a:r>
              </a:p>
              <a:p>
                <a:pPr marL="0" indent="0">
                  <a:buNone/>
                </a:pPr>
                <a:r>
                  <a:rPr lang="en-CA" dirty="0" smtClean="0"/>
                  <a:t>Summary of ﬁnding a representative subset of </a:t>
                </a:r>
                <a:r>
                  <a:rPr lang="en-CA" dirty="0" err="1" smtClean="0"/>
                  <a:t>ngrams</a:t>
                </a:r>
                <a:r>
                  <a:rPr lang="en-CA" dirty="0" smtClean="0"/>
                  <a:t>: searching for the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dirty="0" smtClean="0"/>
                  <a:t> that maximizes the quality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A" dirty="0" smtClean="0"/>
                  <a:t>of that subset: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𝑠𝑢𝑐h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O is a soft coverage function that implicitly pushes for diversity: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1                                       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 </m:t>
                              </m:r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4116"/>
                <a:ext cx="10515600" cy="4952847"/>
              </a:xfrm>
              <a:blipFill rotWithShape="0">
                <a:blip r:embed="rId3"/>
                <a:stretch>
                  <a:fillRect l="-232" t="-9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8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97" y="1189038"/>
            <a:ext cx="5143405" cy="5059362"/>
          </a:xfrm>
        </p:spPr>
      </p:pic>
    </p:spTree>
    <p:extLst>
      <p:ext uri="{BB962C8B-B14F-4D97-AF65-F5344CB8AC3E}">
        <p14:creationId xmlns:p14="http://schemas.microsoft.com/office/powerpoint/2010/main" val="39541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 Learning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CA" dirty="0"/>
              <a:t>I</a:t>
            </a:r>
            <a:r>
              <a:rPr lang="en-CA" dirty="0" smtClean="0"/>
              <a:t>mages for training the detectors gathered using Image Search with the query phrases as the </a:t>
            </a:r>
            <a:r>
              <a:rPr lang="en-CA" dirty="0" err="1" smtClean="0"/>
              <a:t>ngrams</a:t>
            </a:r>
            <a:r>
              <a:rPr lang="en-CA" dirty="0" smtClean="0"/>
              <a:t> constituting the </a:t>
            </a:r>
            <a:r>
              <a:rPr lang="en-CA" dirty="0" err="1" smtClean="0"/>
              <a:t>superngram</a:t>
            </a:r>
            <a:endParaRPr lang="en-CA" dirty="0" smtClean="0"/>
          </a:p>
          <a:p>
            <a:pPr marL="514350" indent="-514350">
              <a:buFont typeface="+mj-lt"/>
              <a:buAutoNum type="arabicParenR"/>
            </a:pPr>
            <a:r>
              <a:rPr lang="en-CA" dirty="0" smtClean="0"/>
              <a:t>200 full-sized, ‘full’ color, ‘photo’ type images downloaded per query 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/>
              <a:t>Images resized to a maximum of 500 pixels (preserving aspect-ratio)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 smtClean="0"/>
              <a:t>All near-duplicates discarded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I</a:t>
            </a:r>
            <a:r>
              <a:rPr lang="en-CA" dirty="0" smtClean="0"/>
              <a:t>mages with extreme aspect-ratios discarded</a:t>
            </a:r>
          </a:p>
          <a:p>
            <a:pPr marL="514350" indent="-514350">
              <a:buFont typeface="+mj-lt"/>
              <a:buAutoNum type="arabicParenR"/>
            </a:pPr>
            <a:r>
              <a:rPr lang="en-CA" b="1" dirty="0" smtClean="0"/>
              <a:t>Training a mixture of roots</a:t>
            </a:r>
            <a:r>
              <a:rPr lang="en-CA" dirty="0" smtClean="0"/>
              <a:t>:  Trained a separate Deformable Parts Model (DPM) for each </a:t>
            </a:r>
            <a:r>
              <a:rPr lang="en-CA" dirty="0" err="1" smtClean="0"/>
              <a:t>ngram</a:t>
            </a:r>
            <a:r>
              <a:rPr lang="en-CA" dirty="0" smtClean="0"/>
              <a:t> where the visual variance is constrained. </a:t>
            </a:r>
            <a:br>
              <a:rPr lang="en-CA" dirty="0" smtClean="0"/>
            </a:br>
            <a:r>
              <a:rPr lang="en-CA" dirty="0"/>
              <a:t>a</a:t>
            </a:r>
            <a:r>
              <a:rPr lang="en-CA" dirty="0" smtClean="0"/>
              <a:t>) Initialized the bounding box to a sub-image within the image that ignores the image boundaries.</a:t>
            </a:r>
            <a:br>
              <a:rPr lang="en-CA" dirty="0" smtClean="0"/>
            </a:br>
            <a:r>
              <a:rPr lang="en-CA" dirty="0"/>
              <a:t>b</a:t>
            </a:r>
            <a:r>
              <a:rPr lang="en-CA" dirty="0" smtClean="0"/>
              <a:t>) Initialized the model using feature space clustering </a:t>
            </a:r>
            <a:br>
              <a:rPr lang="en-CA" dirty="0" smtClean="0"/>
            </a:br>
            <a:r>
              <a:rPr lang="en-CA" dirty="0" smtClean="0"/>
              <a:t>c) To deal with appearance variations (e.g., ‘jumping horse’ contains images of horses jumping at different orientations), they used a mixture of components initialized with feature space clustering.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Since approximately 70% of the components per </a:t>
            </a:r>
            <a:r>
              <a:rPr lang="en-CA" dirty="0" err="1" smtClean="0"/>
              <a:t>ngram</a:t>
            </a:r>
            <a:r>
              <a:rPr lang="en-CA" dirty="0" smtClean="0"/>
              <a:t> act as noise sinks they ﬁrst trained root ﬁlters for each component and pruned the noisy ones.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8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 Learning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442" y="14967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CA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7"/>
              <a:defRPr/>
            </a:pPr>
            <a:r>
              <a:rPr lang="en-CA" b="1" dirty="0"/>
              <a:t>Pruning noisy </a:t>
            </a:r>
            <a:r>
              <a:rPr lang="en-CA" b="1" dirty="0" smtClean="0"/>
              <a:t>components</a:t>
            </a:r>
            <a:r>
              <a:rPr lang="en-CA" dirty="0" smtClean="0"/>
              <a:t>: </a:t>
            </a:r>
            <a:br>
              <a:rPr lang="en-CA" dirty="0" smtClean="0"/>
            </a:br>
            <a:r>
              <a:rPr lang="en-CA" dirty="0" smtClean="0"/>
              <a:t>Basically the same as the slide </a:t>
            </a:r>
            <a:br>
              <a:rPr lang="en-CA" dirty="0" smtClean="0"/>
            </a:br>
            <a:r>
              <a:rPr lang="en-CA" dirty="0" smtClean="0"/>
              <a:t>on classifier-based pruning</a:t>
            </a:r>
            <a:br>
              <a:rPr lang="en-CA" dirty="0" smtClean="0"/>
            </a:br>
            <a:endParaRPr lang="en-CA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7"/>
              <a:defRPr/>
            </a:pPr>
            <a:r>
              <a:rPr lang="en-CA" b="1" dirty="0" smtClean="0"/>
              <a:t>Merging </a:t>
            </a:r>
            <a:r>
              <a:rPr lang="en-CA" b="1" dirty="0"/>
              <a:t>pruned </a:t>
            </a:r>
            <a:r>
              <a:rPr lang="en-CA" b="1" dirty="0" smtClean="0"/>
              <a:t>components</a:t>
            </a:r>
            <a:r>
              <a:rPr lang="en-CA" dirty="0" smtClean="0"/>
              <a:t>: </a:t>
            </a:r>
            <a:br>
              <a:rPr lang="en-CA" dirty="0" smtClean="0"/>
            </a:br>
            <a:r>
              <a:rPr lang="en-CA" dirty="0" smtClean="0"/>
              <a:t>Basically the same as the slide </a:t>
            </a:r>
            <a:br>
              <a:rPr lang="en-CA" dirty="0" smtClean="0"/>
            </a:br>
            <a:r>
              <a:rPr lang="en-CA" dirty="0" smtClean="0"/>
              <a:t>on Space of Visual Variance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CA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12" y="1507600"/>
            <a:ext cx="6030167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Strengths/Weaknesses of the approach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6776"/>
            <a:ext cx="10972800" cy="4943885"/>
          </a:xfrm>
        </p:spPr>
      </p:pic>
    </p:spTree>
    <p:extLst>
      <p:ext uri="{BB962C8B-B14F-4D97-AF65-F5344CB8AC3E}">
        <p14:creationId xmlns:p14="http://schemas.microsoft.com/office/powerpoint/2010/main" val="39790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Fully-automated approach for learning models for a wide range of variations within a concept; such as, actions, interactions, attributes, etc.</a:t>
            </a:r>
          </a:p>
          <a:p>
            <a:r>
              <a:rPr lang="en-CA" dirty="0" smtClean="0"/>
              <a:t>Need to discover the vocabulary of variance</a:t>
            </a:r>
          </a:p>
          <a:p>
            <a:r>
              <a:rPr lang="en-CA" dirty="0" smtClean="0"/>
              <a:t>Vast resources of online books used</a:t>
            </a:r>
          </a:p>
          <a:p>
            <a:r>
              <a:rPr lang="en-CA" dirty="0" smtClean="0"/>
              <a:t>Data collection and modelling steps intertwined =&gt; no need for explicit human supervision in training the models</a:t>
            </a:r>
          </a:p>
          <a:p>
            <a:r>
              <a:rPr lang="en-CA" dirty="0" smtClean="0"/>
              <a:t>Introduce a novel “</a:t>
            </a:r>
            <a:r>
              <a:rPr lang="en-CA" dirty="0" err="1" smtClean="0"/>
              <a:t>webly</a:t>
            </a:r>
            <a:r>
              <a:rPr lang="en-CA" dirty="0" smtClean="0"/>
              <a:t>-supervised” approach to discover and model the intra-concept visual variance.</a:t>
            </a:r>
          </a:p>
        </p:txBody>
      </p:sp>
    </p:spTree>
    <p:extLst>
      <p:ext uri="{BB962C8B-B14F-4D97-AF65-F5344CB8AC3E}">
        <p14:creationId xmlns:p14="http://schemas.microsoft.com/office/powerpoint/2010/main" val="13889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Experimental Evaluation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90090"/>
            <a:ext cx="10058400" cy="23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Strengths and Weaknesses of the evaluation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Sources of errors:</a:t>
            </a:r>
          </a:p>
          <a:p>
            <a:r>
              <a:rPr lang="en-CA" b="1" dirty="0" smtClean="0"/>
              <a:t>Extent of overlap</a:t>
            </a:r>
            <a:r>
              <a:rPr lang="en-CA" dirty="0" smtClean="0"/>
              <a:t>: e.g., an image of horse-drawn carriage would have the ‘proﬁle horse’, the ‘horse carriage’ and ‘horse head’ detected </a:t>
            </a:r>
            <a:br>
              <a:rPr lang="en-CA" dirty="0" smtClean="0"/>
            </a:br>
            <a:r>
              <a:rPr lang="en-CA" dirty="0" smtClean="0"/>
              <a:t>The VOC criterion demands a single unique detection box for each test instance that has 50% overlap =&gt; all the other valid detections are declared as false-positives either due to poor localization or multiple detections. </a:t>
            </a:r>
          </a:p>
          <a:p>
            <a:r>
              <a:rPr lang="en-CA" b="1" dirty="0" smtClean="0"/>
              <a:t>Polysemy</a:t>
            </a:r>
            <a:r>
              <a:rPr lang="en-CA" dirty="0" smtClean="0"/>
              <a:t>: e.g., the car model includes some bus-like car components</a:t>
            </a:r>
            <a:br>
              <a:rPr lang="en-CA" dirty="0" smtClean="0"/>
            </a:br>
            <a:r>
              <a:rPr lang="en-CA" dirty="0" smtClean="0"/>
              <a:t>The VOC dataset exclusively focuses on typical cars (and moreover, discriminates cars from buses). </a:t>
            </a:r>
          </a:p>
        </p:txBody>
      </p:sp>
    </p:spTree>
    <p:extLst>
      <p:ext uri="{BB962C8B-B14F-4D97-AF65-F5344CB8AC3E}">
        <p14:creationId xmlns:p14="http://schemas.microsoft.com/office/powerpoint/2010/main" val="26260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Discussion: Future direction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7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 smtClean="0"/>
              <a:t>Some future directions (suggested by authors):</a:t>
            </a:r>
          </a:p>
          <a:p>
            <a:r>
              <a:rPr lang="en-CA" b="1" dirty="0" err="1" smtClean="0"/>
              <a:t>Coreference</a:t>
            </a:r>
            <a:r>
              <a:rPr lang="en-CA" b="1" dirty="0" smtClean="0"/>
              <a:t> resolution</a:t>
            </a:r>
            <a:r>
              <a:rPr lang="en-CA" dirty="0" smtClean="0"/>
              <a:t>: Determining when two textual mentions name the same entity. </a:t>
            </a:r>
            <a:br>
              <a:rPr lang="en-CA" dirty="0" smtClean="0"/>
            </a:br>
            <a:r>
              <a:rPr lang="en-CA" dirty="0" smtClean="0"/>
              <a:t>The Stanford state-of- the-art system does not link ‘Mohandas Gandhi’ to ‘Mahatma Gandhi’, and ‘Mrs. Gandhi’ to ‘Indira Gandhi’ in: </a:t>
            </a:r>
            <a:br>
              <a:rPr lang="en-CA" dirty="0" smtClean="0"/>
            </a:br>
            <a:r>
              <a:rPr lang="en-CA" dirty="0" smtClean="0"/>
              <a:t>“Indira Gandhi was the third Indian prime minister. Mohandas Gandhi was the leader of Indian nationalism. Mrs. Gandhi was inspired by Mahatma Gandhi’s writings.”</a:t>
            </a:r>
            <a:br>
              <a:rPr lang="en-CA" dirty="0" smtClean="0"/>
            </a:br>
            <a:r>
              <a:rPr lang="en-CA" dirty="0" smtClean="0"/>
              <a:t>Whereas, the method presented here finds the appropriate </a:t>
            </a:r>
            <a:r>
              <a:rPr lang="en-CA" dirty="0" err="1" smtClean="0"/>
              <a:t>coreferences</a:t>
            </a:r>
            <a:r>
              <a:rPr lang="en-CA" dirty="0" smtClean="0"/>
              <a:t>.</a:t>
            </a:r>
          </a:p>
          <a:p>
            <a:r>
              <a:rPr lang="en-CA" b="1" dirty="0" smtClean="0"/>
              <a:t>Paraphrasing</a:t>
            </a:r>
            <a:r>
              <a:rPr lang="en-CA" dirty="0" smtClean="0"/>
              <a:t>: For example, they discovered that ‘grazing horse’ is semantically very similar to ‘eating horse’. Their method can produce a semantic similarity score for textual phrases. </a:t>
            </a:r>
          </a:p>
          <a:p>
            <a:r>
              <a:rPr lang="en-CA" b="1" dirty="0" smtClean="0"/>
              <a:t>Temporal evolution of concepts</a:t>
            </a:r>
            <a:r>
              <a:rPr lang="en-CA" dirty="0" smtClean="0"/>
              <a:t>: Can model the visual variance of a concept along the temporal axis, using year-based frequency information in the </a:t>
            </a:r>
            <a:r>
              <a:rPr lang="en-CA" dirty="0" err="1" smtClean="0"/>
              <a:t>ngram</a:t>
            </a:r>
            <a:r>
              <a:rPr lang="en-CA" dirty="0" smtClean="0"/>
              <a:t> corpus to identify the peaks over a period of time and then learn models for them. This can help in not only learning the evolution of a concept [26], but also in automatically dating detected instances [35].</a:t>
            </a:r>
          </a:p>
          <a:p>
            <a:r>
              <a:rPr lang="en-CA" b="1" dirty="0" smtClean="0"/>
              <a:t>Deeper image interpretation</a:t>
            </a:r>
            <a:r>
              <a:rPr lang="en-CA" dirty="0" smtClean="0"/>
              <a:t>: E.g.,  providing object part boxes (e.g., ‘horse head’, ‘horse foot’, </a:t>
            </a:r>
            <a:r>
              <a:rPr lang="en-CA" dirty="0" err="1" smtClean="0"/>
              <a:t>etc</a:t>
            </a:r>
            <a:r>
              <a:rPr lang="en-CA" dirty="0" smtClean="0"/>
              <a:t>) and annotating object action (e.g., ‘ﬁghting’) or type (e.g., ‘jennet horse’). </a:t>
            </a:r>
          </a:p>
          <a:p>
            <a:r>
              <a:rPr lang="en-CA" b="1" dirty="0" smtClean="0"/>
              <a:t>Understanding actions</a:t>
            </a:r>
            <a:r>
              <a:rPr lang="en-CA" dirty="0" smtClean="0"/>
              <a:t>: e.g., ‘horse ﬁghting’, ‘reining horse’ </a:t>
            </a:r>
          </a:p>
        </p:txBody>
      </p:sp>
    </p:spTree>
    <p:extLst>
      <p:ext uri="{BB962C8B-B14F-4D97-AF65-F5344CB8AC3E}">
        <p14:creationId xmlns:p14="http://schemas.microsoft.com/office/powerpoint/2010/main" val="11423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Contributions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CA" dirty="0" smtClean="0"/>
              <a:t>A </a:t>
            </a:r>
            <a:r>
              <a:rPr lang="en-CA" dirty="0"/>
              <a:t>novel </a:t>
            </a:r>
            <a:r>
              <a:rPr lang="en-CA" dirty="0" smtClean="0"/>
              <a:t>approach, using no explicit supervision, for: </a:t>
            </a:r>
            <a:br>
              <a:rPr lang="en-CA" dirty="0" smtClean="0"/>
            </a:br>
            <a:r>
              <a:rPr lang="en-CA" dirty="0" smtClean="0"/>
              <a:t>1) discovering </a:t>
            </a:r>
            <a:r>
              <a:rPr lang="en-CA" dirty="0"/>
              <a:t>a comprehensive </a:t>
            </a:r>
            <a:r>
              <a:rPr lang="en-CA" dirty="0" smtClean="0"/>
              <a:t>vocabulary</a:t>
            </a:r>
            <a:br>
              <a:rPr lang="en-CA" dirty="0" smtClean="0"/>
            </a:br>
            <a:r>
              <a:rPr lang="en-CA" dirty="0" smtClean="0"/>
              <a:t>2) training </a:t>
            </a:r>
            <a:r>
              <a:rPr lang="en-CA" dirty="0"/>
              <a:t>a </a:t>
            </a:r>
            <a:r>
              <a:rPr lang="en-CA" dirty="0" smtClean="0"/>
              <a:t>full-ﬂedged </a:t>
            </a:r>
            <a:r>
              <a:rPr lang="en-CA" dirty="0"/>
              <a:t>detection model for any </a:t>
            </a:r>
            <a:r>
              <a:rPr lang="en-CA" dirty="0" smtClean="0"/>
              <a:t>concept</a:t>
            </a:r>
          </a:p>
          <a:p>
            <a:pPr marL="571500" indent="-571500">
              <a:buFont typeface="+mj-lt"/>
              <a:buAutoNum type="romanLcPeriod"/>
            </a:pPr>
            <a:r>
              <a:rPr lang="en-CA" dirty="0" smtClean="0"/>
              <a:t>Showing </a:t>
            </a:r>
            <a:r>
              <a:rPr lang="en-CA" dirty="0"/>
              <a:t>substantial improvement over existing weakly supervised state-of-the-art </a:t>
            </a:r>
            <a:r>
              <a:rPr lang="en-CA" dirty="0" smtClean="0"/>
              <a:t>methods</a:t>
            </a:r>
          </a:p>
          <a:p>
            <a:pPr marL="571500" indent="-571500">
              <a:buFont typeface="+mj-lt"/>
              <a:buAutoNum type="romanLcPeriod"/>
            </a:pPr>
            <a:r>
              <a:rPr lang="en-CA" dirty="0" smtClean="0"/>
              <a:t>Presenting </a:t>
            </a:r>
            <a:r>
              <a:rPr lang="en-CA" dirty="0"/>
              <a:t>impressive results for unsupervised action </a:t>
            </a:r>
            <a:r>
              <a:rPr lang="en-CA" dirty="0" smtClean="0"/>
              <a:t>detection</a:t>
            </a:r>
          </a:p>
          <a:p>
            <a:pPr marL="571500" indent="-571500">
              <a:buFont typeface="+mj-lt"/>
              <a:buAutoNum type="romanLcPeriod"/>
            </a:pPr>
            <a:r>
              <a:rPr lang="en-CA" dirty="0" smtClean="0"/>
              <a:t>An </a:t>
            </a:r>
            <a:r>
              <a:rPr lang="en-CA" dirty="0"/>
              <a:t>open-source online system (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levan.cs.washington.edu/</a:t>
            </a:r>
            <a:r>
              <a:rPr lang="en-CA" dirty="0" smtClean="0"/>
              <a:t>) that</a:t>
            </a:r>
            <a:r>
              <a:rPr lang="en-CA" dirty="0"/>
              <a:t>, given any query concept, automatically learns everything visual about </a:t>
            </a:r>
            <a:r>
              <a:rPr lang="en-CA" dirty="0" smtClean="0"/>
              <a:t>it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94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kg4As_JLR8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1271"/>
            <a:ext cx="10972800" cy="715962"/>
          </a:xfrm>
        </p:spPr>
        <p:txBody>
          <a:bodyPr/>
          <a:lstStyle/>
          <a:p>
            <a:r>
              <a:rPr lang="en-CA" dirty="0" smtClean="0"/>
              <a:t>Main 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50921"/>
            <a:ext cx="10972800" cy="5059363"/>
          </a:xfrm>
        </p:spPr>
        <p:txBody>
          <a:bodyPr/>
          <a:lstStyle/>
          <a:p>
            <a:r>
              <a:rPr lang="en-CA" dirty="0" smtClean="0"/>
              <a:t>Scalability</a:t>
            </a:r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r>
              <a:rPr lang="en-CA" dirty="0" smtClean="0"/>
              <a:t>Exhaustively covering all appearance variations, while requiring minimal or no human supervision for compiling the vocabulary of visual variance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01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93723"/>
            <a:ext cx="10972800" cy="715962"/>
          </a:xfrm>
        </p:spPr>
        <p:txBody>
          <a:bodyPr/>
          <a:lstStyle/>
          <a:p>
            <a:r>
              <a:rPr lang="en-CA" dirty="0" smtClean="0"/>
              <a:t>The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52367"/>
            <a:ext cx="109728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L</a:t>
            </a:r>
            <a:r>
              <a:rPr lang="en-CA" dirty="0" smtClean="0"/>
              <a:t>earn all possible appearance variations of a concept (everything) of different concepts for which visual models are to be learned (anything)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1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Related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Taming </a:t>
            </a:r>
            <a:r>
              <a:rPr lang="en-CA" b="1" dirty="0"/>
              <a:t>intra-class variance</a:t>
            </a:r>
            <a:r>
              <a:rPr lang="en-CA" dirty="0"/>
              <a:t>: Previous works </a:t>
            </a:r>
            <a:r>
              <a:rPr lang="en-CA" dirty="0" smtClean="0"/>
              <a:t>use simple </a:t>
            </a:r>
            <a:r>
              <a:rPr lang="en-CA" dirty="0"/>
              <a:t>annotations based on </a:t>
            </a:r>
            <a:r>
              <a:rPr lang="en-CA" dirty="0" smtClean="0"/>
              <a:t>aspect-ratio, viewpoint, </a:t>
            </a:r>
            <a:r>
              <a:rPr lang="en-CA" dirty="0"/>
              <a:t>and feature-space </a:t>
            </a:r>
            <a:r>
              <a:rPr lang="en-CA" dirty="0" smtClean="0"/>
              <a:t>clustering. </a:t>
            </a:r>
          </a:p>
          <a:p>
            <a:r>
              <a:rPr lang="en-CA" b="1" dirty="0" smtClean="0"/>
              <a:t>Weakly-supervised </a:t>
            </a:r>
            <a:r>
              <a:rPr lang="en-CA" b="1" dirty="0"/>
              <a:t>object localization</a:t>
            </a:r>
            <a:r>
              <a:rPr lang="en-CA" dirty="0"/>
              <a:t>: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1) Poor existing </a:t>
            </a:r>
            <a:r>
              <a:rPr lang="en-CA" dirty="0"/>
              <a:t>image-based methods </a:t>
            </a:r>
            <a:r>
              <a:rPr lang="en-CA" dirty="0" smtClean="0"/>
              <a:t>when object is </a:t>
            </a:r>
            <a:r>
              <a:rPr lang="en-CA" dirty="0"/>
              <a:t>highly cluttered or when it occupies only a small portion of the image (e.g., bottle).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2) Video-based </a:t>
            </a:r>
            <a:r>
              <a:rPr lang="en-CA" dirty="0"/>
              <a:t>methods </a:t>
            </a:r>
            <a:r>
              <a:rPr lang="en-CA" dirty="0" smtClean="0"/>
              <a:t>perform poorly when there are no motion cues (e.g</a:t>
            </a:r>
            <a:r>
              <a:rPr lang="en-CA" dirty="0"/>
              <a:t>., </a:t>
            </a:r>
            <a:r>
              <a:rPr lang="en-CA" dirty="0" err="1" smtClean="0"/>
              <a:t>tv</a:t>
            </a:r>
            <a:r>
              <a:rPr lang="en-CA" dirty="0" smtClean="0"/>
              <a:t>-monitor</a:t>
            </a:r>
            <a:r>
              <a:rPr lang="en-CA" dirty="0"/>
              <a:t>).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3) Models of all </a:t>
            </a:r>
            <a:r>
              <a:rPr lang="en-CA" dirty="0"/>
              <a:t>existing methods </a:t>
            </a:r>
            <a:r>
              <a:rPr lang="en-CA" dirty="0" smtClean="0"/>
              <a:t>trained on </a:t>
            </a:r>
            <a:r>
              <a:rPr lang="en-CA" dirty="0"/>
              <a:t>weakly-labeled </a:t>
            </a:r>
            <a:r>
              <a:rPr lang="en-CA" dirty="0" smtClean="0"/>
              <a:t>datasets </a:t>
            </a:r>
            <a:r>
              <a:rPr lang="en-CA" dirty="0"/>
              <a:t>where each training </a:t>
            </a:r>
            <a:r>
              <a:rPr lang="en-CA" dirty="0" smtClean="0"/>
              <a:t>image </a:t>
            </a:r>
            <a:r>
              <a:rPr lang="en-CA" dirty="0"/>
              <a:t>or video </a:t>
            </a:r>
            <a:r>
              <a:rPr lang="en-CA" dirty="0" smtClean="0"/>
              <a:t>contains </a:t>
            </a:r>
            <a:r>
              <a:rPr lang="en-CA" dirty="0"/>
              <a:t>the </a:t>
            </a:r>
            <a:r>
              <a:rPr lang="en-CA" dirty="0" smtClean="0"/>
              <a:t>object</a:t>
            </a:r>
            <a:endParaRPr lang="en-CA" dirty="0"/>
          </a:p>
          <a:p>
            <a:r>
              <a:rPr lang="en-CA" b="1" dirty="0"/>
              <a:t>Learning from web images</a:t>
            </a:r>
            <a:r>
              <a:rPr lang="en-CA" dirty="0"/>
              <a:t>: 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Either the data is not labelled precisely enough or requires manual labelling.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6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Conventional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CA" b="1" dirty="0" smtClean="0"/>
              <a:t>Variance discovery:</a:t>
            </a:r>
            <a:r>
              <a:rPr lang="en-CA" dirty="0" smtClean="0"/>
              <a:t> Discover the visual space of variance for the concept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Need </a:t>
            </a:r>
            <a:r>
              <a:rPr lang="en-CA" dirty="0" smtClean="0"/>
              <a:t>a </a:t>
            </a:r>
            <a:r>
              <a:rPr lang="en-CA" dirty="0"/>
              <a:t>manually deﬁned vocabulary </a:t>
            </a:r>
            <a:r>
              <a:rPr lang="en-CA" dirty="0" smtClean="0"/>
              <a:t>(relying </a:t>
            </a:r>
            <a:r>
              <a:rPr lang="en-CA" dirty="0"/>
              <a:t>on benchmark </a:t>
            </a:r>
            <a:r>
              <a:rPr lang="en-CA" dirty="0" smtClean="0"/>
              <a:t>datasets)</a:t>
            </a:r>
          </a:p>
          <a:p>
            <a:pPr marL="514350" indent="-514350">
              <a:buFont typeface="+mj-lt"/>
              <a:buAutoNum type="arabicParenR"/>
            </a:pPr>
            <a:r>
              <a:rPr lang="en-CA" b="1" dirty="0" smtClean="0"/>
              <a:t>Gather the training data</a:t>
            </a:r>
            <a:r>
              <a:rPr lang="en-CA" dirty="0" smtClean="0"/>
              <a:t> i.e., images and annotations</a:t>
            </a:r>
          </a:p>
          <a:p>
            <a:pPr marL="514350" indent="-514350">
              <a:buFont typeface="+mj-lt"/>
              <a:buAutoNum type="arabicParenR"/>
            </a:pPr>
            <a:r>
              <a:rPr lang="en-CA" b="1" dirty="0" smtClean="0"/>
              <a:t>Variance modeling:</a:t>
            </a:r>
            <a:r>
              <a:rPr lang="en-CA" dirty="0" smtClean="0"/>
              <a:t> Design a powerful model that can handle all the discovered intra-concept variations</a:t>
            </a:r>
            <a:br>
              <a:rPr lang="en-CA" dirty="0" smtClean="0"/>
            </a:br>
            <a:r>
              <a:rPr lang="en-CA" dirty="0" smtClean="0"/>
              <a:t>Usually done using divide and conquer, independently of variance discovery.</a:t>
            </a:r>
            <a:r>
              <a:rPr lang="en-CA" dirty="0"/>
              <a:t> </a:t>
            </a:r>
            <a:r>
              <a:rPr lang="en-CA" dirty="0" smtClean="0"/>
              <a:t>(the training data within a category is grouped into smaller sub-categories of manageable visual variance, and the data are partitioned based on viewpoint, aspect-ratio, </a:t>
            </a:r>
            <a:r>
              <a:rPr lang="en-CA" dirty="0" err="1" smtClean="0"/>
              <a:t>poselets</a:t>
            </a:r>
            <a:r>
              <a:rPr lang="en-CA" dirty="0" smtClean="0"/>
              <a:t>, visual phrases, taxonomies, and attributes)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2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7529"/>
            <a:ext cx="10972800" cy="715962"/>
          </a:xfrm>
        </p:spPr>
        <p:txBody>
          <a:bodyPr/>
          <a:lstStyle/>
          <a:p>
            <a:r>
              <a:rPr lang="en-CA" dirty="0" smtClean="0"/>
              <a:t>Problems with the conventional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4664"/>
            <a:ext cx="10972800" cy="5059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How can we gather an exhaustive vocabulary that covers all the visual variance within a concept?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How can we discover the vocabulary, gather training data and annotations, and learn models without using human supervision?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30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an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E30285-DAC2-46BC-9EB7-6300D63B3D73}" vid="{E508D491-FE7E-4877-BB4F-52D2C1560E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IoansTemplate</Template>
  <TotalTime>1076</TotalTime>
  <Words>1168</Words>
  <Application>Microsoft Office PowerPoint</Application>
  <PresentationFormat>Widescreen</PresentationFormat>
  <Paragraphs>153</Paragraphs>
  <Slides>22</Slides>
  <Notes>18</Notes>
  <HiddenSlides>2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Centaur</vt:lpstr>
      <vt:lpstr>IoansTemplate</vt:lpstr>
      <vt:lpstr>Learning Everything about Anything: Webly-Supervised Visual Concept Learning</vt:lpstr>
      <vt:lpstr>Overview</vt:lpstr>
      <vt:lpstr>Contributions</vt:lpstr>
      <vt:lpstr>PowerPoint Presentation</vt:lpstr>
      <vt:lpstr>Main motivation</vt:lpstr>
      <vt:lpstr>The Problem</vt:lpstr>
      <vt:lpstr>Related Work</vt:lpstr>
      <vt:lpstr>The Conventional Approach</vt:lpstr>
      <vt:lpstr>Problems with the conventional approach</vt:lpstr>
      <vt:lpstr>Drawbacks of Supervision in Variance Discovery</vt:lpstr>
      <vt:lpstr>Drawbacks of Supervision in Variance Modeling</vt:lpstr>
      <vt:lpstr>The New Technical Approach</vt:lpstr>
      <vt:lpstr>Discovering the vocabulary of variance</vt:lpstr>
      <vt:lpstr>Classifier-based Pruning </vt:lpstr>
      <vt:lpstr>Space of Visual Variance </vt:lpstr>
      <vt:lpstr> </vt:lpstr>
      <vt:lpstr>Model Learning </vt:lpstr>
      <vt:lpstr>Model Learning (cont’d)</vt:lpstr>
      <vt:lpstr>Strengths/Weaknesses of the approach</vt:lpstr>
      <vt:lpstr>The Experimental Evaluation</vt:lpstr>
      <vt:lpstr>Strengths and Weaknesses of the evaluation</vt:lpstr>
      <vt:lpstr>Discussion: Future direction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Everything about Anything: Webly-Supervised Visual Concept Learning</dc:title>
  <dc:creator>Patricia Thaine</dc:creator>
  <cp:lastModifiedBy>Patricia Thaine</cp:lastModifiedBy>
  <cp:revision>212</cp:revision>
  <dcterms:created xsi:type="dcterms:W3CDTF">2015-02-27T20:24:46Z</dcterms:created>
  <dcterms:modified xsi:type="dcterms:W3CDTF">2015-03-17T03:34:59Z</dcterms:modified>
</cp:coreProperties>
</file>