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84" r:id="rId10"/>
    <p:sldId id="269" r:id="rId11"/>
    <p:sldId id="286" r:id="rId12"/>
    <p:sldId id="287" r:id="rId13"/>
    <p:sldId id="288" r:id="rId14"/>
    <p:sldId id="285" r:id="rId15"/>
    <p:sldId id="289" r:id="rId16"/>
    <p:sldId id="290" r:id="rId17"/>
    <p:sldId id="272" r:id="rId18"/>
    <p:sldId id="292" r:id="rId19"/>
    <p:sldId id="273" r:id="rId20"/>
    <p:sldId id="274" r:id="rId21"/>
    <p:sldId id="270" r:id="rId22"/>
    <p:sldId id="291" r:id="rId23"/>
    <p:sldId id="281" r:id="rId24"/>
    <p:sldId id="282" r:id="rId2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yed Amir Hejazi" initials="SAH" lastIdx="1" clrIdx="0">
    <p:extLst>
      <p:ext uri="{19B8F6BF-5375-455C-9EA6-DF929625EA0E}">
        <p15:presenceInfo xmlns:p15="http://schemas.microsoft.com/office/powerpoint/2012/main" userId="ba35565fe5bcc7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>
      <p:cViewPr varScale="1">
        <p:scale>
          <a:sx n="84" d="100"/>
          <a:sy n="84" d="100"/>
        </p:scale>
        <p:origin x="240" y="78"/>
      </p:cViewPr>
      <p:guideLst/>
    </p:cSldViewPr>
  </p:slideViewPr>
  <p:outlineViewPr>
    <p:cViewPr>
      <p:scale>
        <a:sx n="33" d="100"/>
        <a:sy n="33" d="100"/>
      </p:scale>
      <p:origin x="0" y="-19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Account Value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Sheet1!$A$2:$A$20</c:f>
              <c:strCache>
                <c:ptCount val="19"/>
                <c:pt idx="3">
                  <c:v>Year 3</c:v>
                </c:pt>
                <c:pt idx="6">
                  <c:v>Year 6</c:v>
                </c:pt>
                <c:pt idx="9">
                  <c:v>Year 9</c:v>
                </c:pt>
                <c:pt idx="12">
                  <c:v>Year 12</c:v>
                </c:pt>
                <c:pt idx="15">
                  <c:v>Year 15</c:v>
                </c:pt>
                <c:pt idx="18">
                  <c:v>Year 18</c:v>
                </c:pt>
              </c:strCache>
            </c:strRef>
          </c:cat>
          <c:val>
            <c:numRef>
              <c:f>Sheet1!$B$2:$B$20</c:f>
              <c:numCache>
                <c:formatCode>0.00E+00</c:formatCode>
                <c:ptCount val="19"/>
                <c:pt idx="0">
                  <c:v>100000</c:v>
                </c:pt>
                <c:pt idx="1">
                  <c:v>115000</c:v>
                </c:pt>
                <c:pt idx="2">
                  <c:v>120000</c:v>
                </c:pt>
                <c:pt idx="3">
                  <c:v>125000</c:v>
                </c:pt>
                <c:pt idx="4">
                  <c:v>121000</c:v>
                </c:pt>
                <c:pt idx="5">
                  <c:v>120000</c:v>
                </c:pt>
                <c:pt idx="6">
                  <c:v>115000</c:v>
                </c:pt>
                <c:pt idx="7">
                  <c:v>118000</c:v>
                </c:pt>
                <c:pt idx="8">
                  <c:v>122000</c:v>
                </c:pt>
                <c:pt idx="9">
                  <c:v>130000</c:v>
                </c:pt>
                <c:pt idx="10">
                  <c:v>125000</c:v>
                </c:pt>
                <c:pt idx="11">
                  <c:v>118000</c:v>
                </c:pt>
                <c:pt idx="12">
                  <c:v>115000</c:v>
                </c:pt>
                <c:pt idx="13">
                  <c:v>90000</c:v>
                </c:pt>
                <c:pt idx="14">
                  <c:v>70000</c:v>
                </c:pt>
                <c:pt idx="15">
                  <c:v>50000</c:v>
                </c:pt>
                <c:pt idx="16">
                  <c:v>30000</c:v>
                </c:pt>
                <c:pt idx="17">
                  <c:v>10000</c:v>
                </c:pt>
                <c:pt idx="18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568736"/>
        <c:axId val="363695064"/>
      </c:areaChar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568736"/>
        <c:axId val="363695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Sheet1!$A$2:$A$20</c15:sqref>
                        </c15:formulaRef>
                      </c:ext>
                    </c:extLst>
                    <c:strCache>
                      <c:ptCount val="19"/>
                      <c:pt idx="3">
                        <c:v>Year 3</c:v>
                      </c:pt>
                      <c:pt idx="6">
                        <c:v>Year 6</c:v>
                      </c:pt>
                      <c:pt idx="9">
                        <c:v>Year 9</c:v>
                      </c:pt>
                      <c:pt idx="12">
                        <c:v>Year 12</c:v>
                      </c:pt>
                      <c:pt idx="15">
                        <c:v>Year 15</c:v>
                      </c:pt>
                      <c:pt idx="18">
                        <c:v>Year 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Sheet1!$C$2:$C$20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Guarantee Base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strRef>
              <c:f>Sheet1!$A$2:$A$20</c:f>
              <c:strCache>
                <c:ptCount val="19"/>
                <c:pt idx="3">
                  <c:v>Year 3</c:v>
                </c:pt>
                <c:pt idx="6">
                  <c:v>Year 6</c:v>
                </c:pt>
                <c:pt idx="9">
                  <c:v>Year 9</c:v>
                </c:pt>
                <c:pt idx="12">
                  <c:v>Year 12</c:v>
                </c:pt>
                <c:pt idx="15">
                  <c:v>Year 15</c:v>
                </c:pt>
                <c:pt idx="18">
                  <c:v>Year 18</c:v>
                </c:pt>
              </c:strCache>
            </c:strRef>
          </c:cat>
          <c:val>
            <c:numRef>
              <c:f>Sheet1!$D$2:$D$20</c:f>
              <c:numCache>
                <c:formatCode>0.00E+00</c:formatCode>
                <c:ptCount val="19"/>
                <c:pt idx="0">
                  <c:v>100000</c:v>
                </c:pt>
                <c:pt idx="1">
                  <c:v>100000</c:v>
                </c:pt>
                <c:pt idx="2">
                  <c:v>100000</c:v>
                </c:pt>
                <c:pt idx="3">
                  <c:v>125000</c:v>
                </c:pt>
                <c:pt idx="4">
                  <c:v>125000</c:v>
                </c:pt>
                <c:pt idx="5">
                  <c:v>125000</c:v>
                </c:pt>
                <c:pt idx="6">
                  <c:v>125000</c:v>
                </c:pt>
                <c:pt idx="7">
                  <c:v>125000</c:v>
                </c:pt>
                <c:pt idx="8">
                  <c:v>125000</c:v>
                </c:pt>
                <c:pt idx="9">
                  <c:v>130000</c:v>
                </c:pt>
                <c:pt idx="10">
                  <c:v>130000</c:v>
                </c:pt>
                <c:pt idx="11">
                  <c:v>130000</c:v>
                </c:pt>
                <c:pt idx="12">
                  <c:v>130000</c:v>
                </c:pt>
                <c:pt idx="13">
                  <c:v>100000</c:v>
                </c:pt>
                <c:pt idx="14">
                  <c:v>80000</c:v>
                </c:pt>
                <c:pt idx="15">
                  <c:v>56000</c:v>
                </c:pt>
                <c:pt idx="16">
                  <c:v>33000</c:v>
                </c:pt>
                <c:pt idx="17">
                  <c:v>11000</c:v>
                </c:pt>
                <c:pt idx="18">
                  <c:v>11000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568736"/>
        <c:axId val="363695064"/>
      </c:lineChart>
      <c:catAx>
        <c:axId val="40056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695064"/>
        <c:crosses val="autoZero"/>
        <c:auto val="1"/>
        <c:lblAlgn val="ctr"/>
        <c:lblOffset val="100"/>
        <c:noMultiLvlLbl val="0"/>
      </c:catAx>
      <c:valAx>
        <c:axId val="363695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56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0.54677</cdr:x>
      <cdr:y>0.01142</cdr:y>
    </cdr:from>
    <cdr:to>
      <cdr:x>0.55333</cdr:x>
      <cdr:y>0.80339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697004" y="47935"/>
          <a:ext cx="44310" cy="33239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  <a:prstDash val="dash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0.9513</cdr:x>
      <cdr:y>0.01142</cdr:y>
    </cdr:from>
    <cdr:to>
      <cdr:x>0.95786</cdr:x>
      <cdr:y>0.80339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6432209" y="47935"/>
          <a:ext cx="44311" cy="33239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  <a:prstDash val="dash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0.60912</cdr:x>
      <cdr:y>0.00675</cdr:y>
    </cdr:from>
    <cdr:to>
      <cdr:x>0.93464</cdr:x>
      <cdr:y>0.0862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118546" y="28310"/>
          <a:ext cx="2200973" cy="333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2000" b="1" dirty="0" smtClean="0"/>
            <a:t>Withdrawal Phase</a:t>
          </a:r>
          <a:endParaRPr lang="en-CA" sz="2000" b="1" dirty="0"/>
        </a:p>
      </cdr:txBody>
    </cdr:sp>
  </cdr:relSizeAnchor>
  <cdr:relSizeAnchor xmlns:cdr="http://schemas.openxmlformats.org/drawingml/2006/chartDrawing">
    <cdr:from>
      <cdr:x>0.14125</cdr:x>
      <cdr:y>0.00675</cdr:y>
    </cdr:from>
    <cdr:to>
      <cdr:x>0.5278</cdr:x>
      <cdr:y>0.09527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55040" y="28310"/>
          <a:ext cx="2613660" cy="371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2000" b="1" dirty="0" smtClean="0"/>
            <a:t>Accumulation Phase</a:t>
          </a:r>
          <a:endParaRPr lang="en-CA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BF82A0-D3C9-4A28-98F3-94E642685D42}" type="datetimeFigureOut">
              <a:rPr lang="en-CA" smtClean="0"/>
              <a:t>09/06/2015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7C260D6-2C98-4521-A533-A31544F3D7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34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60D6-2C98-4521-A533-A31544F3D77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8430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Effect of boundary VAs (look at GD in experiment 2)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60D6-2C98-4521-A533-A31544F3D77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349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Effect of boundary VAs (look at GD in experiment 2)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60D6-2C98-4521-A533-A31544F3D77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233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Effect of boundary VAs (look at GD in experiment 2)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60D6-2C98-4521-A533-A31544F3D77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9007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Effect of boundary VAs (look at GD in experiment 2)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60D6-2C98-4521-A533-A31544F3D77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6592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Second order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stationarity</a:t>
            </a:r>
            <a:r>
              <a:rPr lang="en-CA" baseline="0" dirty="0" smtClean="0"/>
              <a:t> doesn’t hold</a:t>
            </a:r>
          </a:p>
          <a:p>
            <a:r>
              <a:rPr lang="en-CA" baseline="0" dirty="0" err="1" smtClean="0"/>
              <a:t>Kriging</a:t>
            </a:r>
            <a:r>
              <a:rPr lang="en-CA" baseline="0" dirty="0" smtClean="0"/>
              <a:t> is not appropriate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60D6-2C98-4521-A533-A31544F3D77F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02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We are interested</a:t>
            </a:r>
            <a:r>
              <a:rPr lang="en-CA" baseline="0" dirty="0" smtClean="0"/>
              <a:t> in industrial problems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60D6-2C98-4521-A533-A31544F3D77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113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Replicating</a:t>
            </a:r>
            <a:r>
              <a:rPr lang="en-CA" baseline="0" dirty="0" smtClean="0"/>
              <a:t> Portfolios: -comp </a:t>
            </a:r>
            <a:r>
              <a:rPr lang="en-CA" baseline="0" dirty="0" err="1" smtClean="0"/>
              <a:t>exp</a:t>
            </a:r>
            <a:r>
              <a:rPr lang="en-CA" baseline="0" dirty="0" smtClean="0"/>
              <a:t> (</a:t>
            </a:r>
            <a:r>
              <a:rPr lang="en-CA" dirty="0" smtClean="0"/>
              <a:t>requires cash flow of portfolio at each time step)</a:t>
            </a:r>
          </a:p>
          <a:p>
            <a:r>
              <a:rPr lang="en-CA" dirty="0" smtClean="0"/>
              <a:t>	</a:t>
            </a:r>
            <a:r>
              <a:rPr lang="en-CA" baseline="0" dirty="0" smtClean="0"/>
              <a:t>            - accuracy requires many sample contracts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60D6-2C98-4521-A533-A31544F3D77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171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We focus</a:t>
            </a:r>
            <a:r>
              <a:rPr lang="en-CA" baseline="0" dirty="0" smtClean="0"/>
              <a:t> on meta-modelling framework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60D6-2C98-4521-A533-A31544F3D77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398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We focus</a:t>
            </a:r>
            <a:r>
              <a:rPr lang="en-CA" baseline="0" dirty="0" smtClean="0"/>
              <a:t> on GMDB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60D6-2C98-4521-A533-A31544F3D77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239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We focus</a:t>
            </a:r>
            <a:r>
              <a:rPr lang="en-CA" baseline="0" dirty="0" smtClean="0"/>
              <a:t> on GMDB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60D6-2C98-4521-A533-A31544F3D77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7244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Effect of boundary VAs (look at GD in experiment 2)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60D6-2C98-4521-A533-A31544F3D77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115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Effect of boundary VAs (look at GD in experiment 2)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60D6-2C98-4521-A533-A31544F3D77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5801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Effect of boundary VAs (look at GD in experiment 2)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60D6-2C98-4521-A533-A31544F3D77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90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7000" dirty="0" smtClean="0"/>
              <a:t>A Framework For Efficient Valuation of Large Portfolios of Unit-linked Insurance Products</a:t>
            </a:r>
            <a:endParaRPr lang="en-CA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Presenter: </a:t>
            </a:r>
            <a:r>
              <a:rPr lang="en-CA" dirty="0" err="1" smtClean="0"/>
              <a:t>amir</a:t>
            </a:r>
            <a:r>
              <a:rPr lang="en-CA" dirty="0" smtClean="0"/>
              <a:t> </a:t>
            </a:r>
            <a:r>
              <a:rPr lang="en-CA" dirty="0" smtClean="0"/>
              <a:t>Hejazi</a:t>
            </a:r>
          </a:p>
          <a:p>
            <a:r>
              <a:rPr lang="en-CA" dirty="0" smtClean="0"/>
              <a:t>Supervisor: Kenneth R. Jackson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Interpolation Techniques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3883" y="1341120"/>
            <a:ext cx="493996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 smtClean="0">
                <a:latin typeface="+mj-lt"/>
              </a:rPr>
              <a:t>Kriging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Stochastic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Second Order Stationary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Best MSE Linear Estimator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50" y="1417908"/>
            <a:ext cx="6332434" cy="4809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67656" y="2486826"/>
                <a:ext cx="6144827" cy="553998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656" y="2486826"/>
                <a:ext cx="6144827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8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00182 -0.1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Interpolation Techniques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3883" y="1341120"/>
            <a:ext cx="4939967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 smtClean="0">
                <a:latin typeface="+mj-lt"/>
              </a:rPr>
              <a:t>Ordinary Kriging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83466" y="2315105"/>
            <a:ext cx="11432818" cy="20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Interpolation Techniques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3883" y="1341120"/>
            <a:ext cx="493996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 smtClean="0">
                <a:latin typeface="+mj-lt"/>
              </a:rPr>
              <a:t>Inverse Distance Weighting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Deterministic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17995" y="2723469"/>
            <a:ext cx="8382463" cy="2855510"/>
            <a:chOff x="1517995" y="2723469"/>
            <a:chExt cx="8382463" cy="28555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1517995" y="2723469"/>
              <a:ext cx="8382463" cy="17540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lum contrast="40000"/>
            </a:blip>
            <a:stretch>
              <a:fillRect/>
            </a:stretch>
          </p:blipFill>
          <p:spPr>
            <a:xfrm>
              <a:off x="1517995" y="4477533"/>
              <a:ext cx="5652019" cy="1101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77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Interpolation Techniques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3883" y="1341120"/>
            <a:ext cx="493996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 smtClean="0">
                <a:latin typeface="+mj-lt"/>
              </a:rPr>
              <a:t>Radial Basis Function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Deterministic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136046" y="2239642"/>
            <a:ext cx="5792660" cy="1697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183747" y="3937270"/>
            <a:ext cx="9981344" cy="21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4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Performance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3883" y="1341120"/>
            <a:ext cx="1146107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 smtClean="0">
                <a:latin typeface="+mj-lt"/>
              </a:rPr>
              <a:t>Setup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Portfolio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Sampling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Distance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307811" y="2041951"/>
            <a:ext cx="7576666" cy="3530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444639" y="3561194"/>
            <a:ext cx="9767844" cy="1883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956947" y="2041951"/>
            <a:ext cx="8060996" cy="364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Performance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3883" y="1033464"/>
            <a:ext cx="1146107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 smtClean="0">
                <a:latin typeface="+mj-lt"/>
              </a:rPr>
              <a:t>Result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Accuracy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337887" y="1259631"/>
            <a:ext cx="7629585" cy="4779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85196" y="2277550"/>
            <a:ext cx="3296437" cy="104042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6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Performance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3883" y="1033464"/>
            <a:ext cx="1146107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 smtClean="0">
                <a:latin typeface="+mj-lt"/>
              </a:rPr>
              <a:t>Result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Efficiency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538101" y="1367773"/>
            <a:ext cx="6682811" cy="45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1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Variogram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3883" y="1341120"/>
            <a:ext cx="1146107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 smtClean="0">
                <a:latin typeface="+mj-lt"/>
              </a:rPr>
              <a:t>Setup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15" y="1363362"/>
            <a:ext cx="4206940" cy="2173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41" y="3536674"/>
            <a:ext cx="4365491" cy="22552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05" y="1341120"/>
            <a:ext cx="4332399" cy="22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92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Variogram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3883" y="1341120"/>
            <a:ext cx="1146107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 smtClean="0">
                <a:latin typeface="+mj-lt"/>
              </a:rPr>
              <a:t>Setup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45" y="1332473"/>
            <a:ext cx="4365874" cy="2255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32" y="1294241"/>
            <a:ext cx="4513883" cy="23318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45" y="3837057"/>
            <a:ext cx="4323151" cy="2233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4" y="3672999"/>
            <a:ext cx="4512071" cy="23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05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Variogram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3883" y="1341120"/>
            <a:ext cx="1146107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 smtClean="0">
                <a:latin typeface="+mj-lt"/>
              </a:rPr>
              <a:t>Result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784304" y="2012971"/>
            <a:ext cx="6496144" cy="430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83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Outline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883" y="1341120"/>
            <a:ext cx="1140521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 smtClean="0"/>
              <a:t>Variable Annuity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 smtClean="0"/>
              <a:t>Research Questions &amp; Existing Solutions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 smtClean="0"/>
              <a:t>Spatial Interpolation Framework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 smtClean="0"/>
              <a:t>Interpolation Techniques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dirty="0" smtClean="0"/>
              <a:t>Kriging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dirty="0" smtClean="0"/>
              <a:t>Inverse Distance Weighting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dirty="0" smtClean="0"/>
              <a:t>Radial Basis Function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 smtClean="0"/>
              <a:t>Performance Results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 smtClean="0"/>
              <a:t>Conclusion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26877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Variogram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3883" y="1277007"/>
            <a:ext cx="402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No immediate dependency on distance!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702483" y="1711499"/>
            <a:ext cx="6659786" cy="45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32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333415" y="3536818"/>
            <a:ext cx="8873012" cy="24045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Distance Function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3883" y="1341120"/>
            <a:ext cx="250441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 smtClean="0">
                <a:latin typeface="+mj-lt"/>
              </a:rPr>
              <a:t>Experiment 1</a:t>
            </a:r>
          </a:p>
          <a:p>
            <a:pPr>
              <a:lnSpc>
                <a:spcPct val="150000"/>
              </a:lnSpc>
            </a:pPr>
            <a:endParaRPr lang="en-CA" sz="2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CA" sz="2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CA" sz="2800" b="1" dirty="0" smtClean="0">
                <a:latin typeface="+mj-lt"/>
              </a:rPr>
              <a:t>Experiment 2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CA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495787" y="1875863"/>
            <a:ext cx="6899760" cy="13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68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Distance Function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3883" y="1341120"/>
            <a:ext cx="250441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 smtClean="0">
                <a:latin typeface="+mj-lt"/>
              </a:rPr>
              <a:t>Result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93297" y="1899821"/>
            <a:ext cx="7762244" cy="42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18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Conclusion and Future Work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3883" y="1341120"/>
            <a:ext cx="1140521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+mj-lt"/>
              </a:rPr>
              <a:t>Conclusions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dirty="0" smtClean="0"/>
              <a:t>Linear estimators with distance dependent weights are accurate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dirty="0" smtClean="0"/>
              <a:t>Choice of sampling method and distance function significantly affects accuracy</a:t>
            </a:r>
          </a:p>
          <a:p>
            <a:endParaRPr lang="en-CA" dirty="0"/>
          </a:p>
          <a:p>
            <a:r>
              <a:rPr lang="en-CA" sz="2800" b="1" dirty="0" smtClean="0">
                <a:latin typeface="+mj-lt"/>
              </a:rPr>
              <a:t>Future Work</a:t>
            </a:r>
            <a:r>
              <a:rPr lang="en-CA" dirty="0" smtClean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dirty="0" smtClean="0"/>
              <a:t>Use Neural Networks to learn the distance function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Powerful tools to learn highly non-linear functions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Require one time </a:t>
            </a:r>
            <a:r>
              <a:rPr lang="en-CA" dirty="0" smtClean="0"/>
              <a:t>training </a:t>
            </a:r>
            <a:endParaRPr lang="en-CA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Allow simple generalization to other </a:t>
            </a:r>
            <a:r>
              <a:rPr lang="en-CA" dirty="0" smtClean="0"/>
              <a:t>types </a:t>
            </a:r>
            <a:r>
              <a:rPr lang="en-CA" dirty="0" smtClean="0"/>
              <a:t>of VAs</a:t>
            </a:r>
          </a:p>
        </p:txBody>
      </p:sp>
    </p:spTree>
    <p:extLst>
      <p:ext uri="{BB962C8B-B14F-4D97-AF65-F5344CB8AC3E}">
        <p14:creationId xmlns:p14="http://schemas.microsoft.com/office/powerpoint/2010/main" val="3378593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811" y="2379902"/>
            <a:ext cx="6855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spc="50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Thank You, Any Questions?</a:t>
            </a:r>
            <a:endParaRPr lang="en-CA" sz="4800" b="1" spc="50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3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Variable Annuity (VA)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3883" y="1341120"/>
            <a:ext cx="114052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Unit-linked </a:t>
            </a:r>
            <a:r>
              <a:rPr lang="en-CA" dirty="0"/>
              <a:t>life and savings insurance </a:t>
            </a:r>
            <a:r>
              <a:rPr lang="en-CA" dirty="0" smtClean="0"/>
              <a:t>product (segregated funds)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dirty="0"/>
              <a:t>Guarantee types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GMIB: guarantees stream of income for life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GMWB: guarantees ability to withdraw up to a pre-determined percentage of benefit base for </a:t>
            </a:r>
            <a:r>
              <a:rPr lang="en-CA" dirty="0" smtClean="0"/>
              <a:t>several </a:t>
            </a:r>
            <a:r>
              <a:rPr lang="en-CA" dirty="0"/>
              <a:t>years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GMDB: guarantees a lump-sum payment upon death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GMAB: guarantees a lump-sum payment on the maturity of contract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dirty="0"/>
              <a:t>Source of revenue for writers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Rider Charge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Administrative Expense Charge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Surrender Charge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Insurance Charge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Investment Management </a:t>
            </a:r>
            <a:r>
              <a:rPr lang="en-CA" dirty="0" smtClean="0"/>
              <a:t>Charge</a:t>
            </a:r>
            <a:endParaRPr lang="en-CA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8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Variable Annuity (VA)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8487" y="1263557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Consists </a:t>
            </a:r>
            <a:r>
              <a:rPr lang="en-CA" dirty="0"/>
              <a:t>of two phases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Accumulation Phase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Withdrawal Phase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84615069"/>
              </p:ext>
            </p:extLst>
          </p:nvPr>
        </p:nvGraphicFramePr>
        <p:xfrm>
          <a:off x="3578860" y="1771828"/>
          <a:ext cx="6761480" cy="419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3413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Research Questions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3883" y="1341120"/>
            <a:ext cx="114052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dirty="0" smtClean="0"/>
              <a:t>Policy holder’s view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Optimal strategy to maximize the value of contract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Fair valuation of contract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dirty="0" smtClean="0"/>
              <a:t>Insurer’s 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Hedging and Risk Management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 smtClean="0"/>
              <a:t>Individual Contract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 smtClean="0"/>
              <a:t>Portfolio of contracts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7587" y="1565148"/>
            <a:ext cx="2464088" cy="46487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CA" dirty="0" smtClean="0">
                <a:solidFill>
                  <a:srgbClr val="FF0000"/>
                </a:solidFill>
              </a:rPr>
              <a:t>Of Interest to Academia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7587" y="2831818"/>
            <a:ext cx="2258137" cy="5078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CA" dirty="0" smtClean="0">
                <a:solidFill>
                  <a:srgbClr val="FF0000"/>
                </a:solidFill>
              </a:rPr>
              <a:t>Of Interest to Industry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56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Existing Solutions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3883" y="1341120"/>
            <a:ext cx="558405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Extending methodologies of individual VA contracts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Replicating Portfolios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Nested Monte Carlo (MC) Simulations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726098" y="1305017"/>
            <a:ext cx="6178858" cy="13388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/>
              <a:t>Suggested payoffs, mostly, have no closed-form </a:t>
            </a:r>
            <a:r>
              <a:rPr lang="en-CA" dirty="0" smtClean="0"/>
              <a:t>formulas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 smtClean="0"/>
              <a:t>Almost all suggested methods are computationally expensive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 smtClean="0"/>
              <a:t>Results on one VA cannot be re-used for another VA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718699" y="2265290"/>
            <a:ext cx="6178858" cy="46487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/>
              <a:t>C</a:t>
            </a:r>
            <a:r>
              <a:rPr lang="en-CA" dirty="0" smtClean="0"/>
              <a:t>omputationally expensive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1941247" y="2611085"/>
            <a:ext cx="2328050" cy="3673869"/>
            <a:chOff x="1941247" y="2469038"/>
            <a:chExt cx="2328050" cy="3673869"/>
          </a:xfrm>
        </p:grpSpPr>
        <p:sp>
          <p:nvSpPr>
            <p:cNvPr id="15" name="Oval 14"/>
            <p:cNvSpPr/>
            <p:nvPr/>
          </p:nvSpPr>
          <p:spPr>
            <a:xfrm flipH="1">
              <a:off x="2068498" y="3839810"/>
              <a:ext cx="48827" cy="741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010791" y="2760098"/>
              <a:ext cx="1225119" cy="1302819"/>
              <a:chOff x="2015231" y="2691930"/>
              <a:chExt cx="1588353" cy="146650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015231" y="3322244"/>
                <a:ext cx="150920" cy="204187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2166151" y="2691930"/>
                <a:ext cx="1403400" cy="63031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2203878" y="3394414"/>
                <a:ext cx="1399706" cy="2871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2203878" y="3526431"/>
                <a:ext cx="1365673" cy="63200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238737" y="2469038"/>
              <a:ext cx="1030560" cy="430108"/>
              <a:chOff x="3603584" y="3071675"/>
              <a:chExt cx="1554320" cy="574057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603584" y="3388277"/>
                <a:ext cx="150920" cy="204187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V="1">
                <a:off x="3788537" y="3071675"/>
                <a:ext cx="1369367" cy="353717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3781115" y="3377001"/>
                <a:ext cx="1376789" cy="9678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3783353" y="3541532"/>
                <a:ext cx="1365673" cy="10420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3265009" y="3084541"/>
              <a:ext cx="986969" cy="442018"/>
              <a:chOff x="3603584" y="3071675"/>
              <a:chExt cx="1554320" cy="57405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603584" y="3388277"/>
                <a:ext cx="150920" cy="204187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V="1">
                <a:off x="3788537" y="3071675"/>
                <a:ext cx="1369367" cy="353717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V="1">
                <a:off x="3781115" y="3377001"/>
                <a:ext cx="1376789" cy="9678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3783353" y="3541532"/>
                <a:ext cx="1365673" cy="10420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3244193" y="3740622"/>
              <a:ext cx="990210" cy="421079"/>
              <a:chOff x="3603584" y="3071675"/>
              <a:chExt cx="1554320" cy="574057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3603584" y="3388277"/>
                <a:ext cx="150920" cy="204187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 flipV="1">
                <a:off x="3788537" y="3071675"/>
                <a:ext cx="1369367" cy="353717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V="1">
                <a:off x="3781115" y="3377001"/>
                <a:ext cx="1376789" cy="9678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3783353" y="3541532"/>
                <a:ext cx="1365673" cy="10420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1941247" y="4741304"/>
              <a:ext cx="1225119" cy="1302819"/>
              <a:chOff x="2015231" y="2691930"/>
              <a:chExt cx="1588353" cy="1466509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2015231" y="3322244"/>
                <a:ext cx="150920" cy="204187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 flipV="1">
                <a:off x="2166151" y="2691930"/>
                <a:ext cx="1403400" cy="63031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>
                <a:off x="2203878" y="3394414"/>
                <a:ext cx="1399706" cy="2871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>
                <a:off x="2203878" y="3526431"/>
                <a:ext cx="1365673" cy="63200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3169193" y="4450244"/>
              <a:ext cx="1030560" cy="430108"/>
              <a:chOff x="3603584" y="3071675"/>
              <a:chExt cx="1554320" cy="574057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3603584" y="3388277"/>
                <a:ext cx="150920" cy="204187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92" name="Straight Arrow Connector 91"/>
              <p:cNvCxnSpPr/>
              <p:nvPr/>
            </p:nvCxnSpPr>
            <p:spPr>
              <a:xfrm flipV="1">
                <a:off x="3788537" y="3071675"/>
                <a:ext cx="1369367" cy="353717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V="1">
                <a:off x="3781115" y="3377001"/>
                <a:ext cx="1376789" cy="9678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>
                <a:off x="3783353" y="3541532"/>
                <a:ext cx="1365673" cy="10420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3195465" y="5065747"/>
              <a:ext cx="986969" cy="442018"/>
              <a:chOff x="3603584" y="3071675"/>
              <a:chExt cx="1554320" cy="574057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603584" y="3388277"/>
                <a:ext cx="150920" cy="204187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 flipV="1">
                <a:off x="3788537" y="3071675"/>
                <a:ext cx="1369367" cy="353717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3781115" y="3377001"/>
                <a:ext cx="1376789" cy="9678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3783353" y="3541532"/>
                <a:ext cx="1365673" cy="10420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3174649" y="5721828"/>
              <a:ext cx="990210" cy="421079"/>
              <a:chOff x="3603584" y="3071675"/>
              <a:chExt cx="1554320" cy="574057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3603584" y="3388277"/>
                <a:ext cx="150920" cy="204187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02" name="Straight Arrow Connector 101"/>
              <p:cNvCxnSpPr/>
              <p:nvPr/>
            </p:nvCxnSpPr>
            <p:spPr>
              <a:xfrm flipV="1">
                <a:off x="3788537" y="3071675"/>
                <a:ext cx="1369367" cy="353717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V="1">
                <a:off x="3781115" y="3377001"/>
                <a:ext cx="1376789" cy="9678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>
                <a:off x="3783353" y="3541532"/>
                <a:ext cx="1365673" cy="10420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11" name="Oval 110"/>
            <p:cNvSpPr/>
            <p:nvPr/>
          </p:nvSpPr>
          <p:spPr>
            <a:xfrm flipH="1">
              <a:off x="2069979" y="4001088"/>
              <a:ext cx="48827" cy="741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" name="Oval 111"/>
            <p:cNvSpPr/>
            <p:nvPr/>
          </p:nvSpPr>
          <p:spPr>
            <a:xfrm flipH="1">
              <a:off x="2069978" y="4152006"/>
              <a:ext cx="48827" cy="741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" name="Oval 112"/>
            <p:cNvSpPr/>
            <p:nvPr/>
          </p:nvSpPr>
          <p:spPr>
            <a:xfrm flipH="1">
              <a:off x="2071459" y="4313284"/>
              <a:ext cx="48827" cy="741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4" name="Oval 113"/>
            <p:cNvSpPr/>
            <p:nvPr/>
          </p:nvSpPr>
          <p:spPr>
            <a:xfrm flipH="1">
              <a:off x="2071458" y="4455330"/>
              <a:ext cx="48827" cy="741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5" name="Oval 114"/>
            <p:cNvSpPr/>
            <p:nvPr/>
          </p:nvSpPr>
          <p:spPr>
            <a:xfrm flipH="1">
              <a:off x="2072939" y="4616608"/>
              <a:ext cx="48827" cy="741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6" name="Oval 115"/>
            <p:cNvSpPr/>
            <p:nvPr/>
          </p:nvSpPr>
          <p:spPr>
            <a:xfrm flipH="1">
              <a:off x="2072938" y="4776411"/>
              <a:ext cx="48827" cy="741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7" name="Oval 116"/>
            <p:cNvSpPr/>
            <p:nvPr/>
          </p:nvSpPr>
          <p:spPr>
            <a:xfrm flipH="1">
              <a:off x="2074419" y="4937689"/>
              <a:ext cx="48827" cy="741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5718699" y="1636058"/>
            <a:ext cx="6178858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 smtClean="0"/>
              <a:t>Computationally expensive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 smtClean="0"/>
              <a:t>Accuracy/computational complexity trade-off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54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119" grpId="0" animBg="1"/>
      <p:bldP spid="1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Reducing Nested Simulations Time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3883" y="1341120"/>
            <a:ext cx="688708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Reducing outer loop scenarios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Reducing inner loop scenarios (e.g. LSMC)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/>
              <a:t>Reducing inputs to the </a:t>
            </a:r>
            <a:r>
              <a:rPr lang="en-CA" dirty="0" smtClean="0"/>
              <a:t>simulation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Representative contracts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Meta-modelling via Spatial Interpolation methods (e.g. </a:t>
            </a:r>
            <a:r>
              <a:rPr lang="en-CA" dirty="0" err="1" smtClean="0"/>
              <a:t>Kriging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33625" y="2552515"/>
            <a:ext cx="6178858" cy="46487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 smtClean="0"/>
              <a:t>Pre-processing by an actuarial system (manual input)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033625" y="1604895"/>
            <a:ext cx="6178858" cy="46487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 smtClean="0"/>
              <a:t>Accuracy/computational complexity trade-off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8648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Spatial Interpolation Framework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3882" y="1341120"/>
            <a:ext cx="4767759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b="1" dirty="0" smtClean="0">
                <a:latin typeface="+mj-lt"/>
              </a:rPr>
              <a:t>Framework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Sample VA Space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Find value of interest at each sample point via MC simulations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 smtClean="0"/>
              <a:t>Interpolate value of interest for the portfolio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CA" dirty="0" smtClean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68" y="1870962"/>
            <a:ext cx="6148474" cy="447881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55" y="1766703"/>
            <a:ext cx="6286500" cy="4581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426722" y="3923710"/>
                <a:ext cx="3997184" cy="1265539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CA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CA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d>
                                <m:dPr>
                                  <m:ctrl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22" y="3923710"/>
                <a:ext cx="3997184" cy="126553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3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3" y="275208"/>
            <a:ext cx="1117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Spatial Interpolation Framework</a:t>
            </a:r>
            <a:endParaRPr lang="en-CA" sz="4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3883" y="1083076"/>
            <a:ext cx="11461072" cy="887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AMMCS-CAIMS Talk - Wilfrid Laurier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3" y="1341120"/>
            <a:ext cx="6096000" cy="28161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CA" sz="2800" dirty="0"/>
              <a:t>Main Factors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/>
              <a:t>Sampling </a:t>
            </a:r>
            <a:r>
              <a:rPr lang="en-CA" dirty="0" smtClean="0"/>
              <a:t>method (e.g. K-means, LHS</a:t>
            </a:r>
            <a:r>
              <a:rPr lang="en-CA" dirty="0"/>
              <a:t>)</a:t>
            </a:r>
            <a:r>
              <a:rPr lang="en-CA" dirty="0" smtClean="0"/>
              <a:t> </a:t>
            </a:r>
            <a:endParaRPr lang="en-CA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/>
              <a:t>Distance </a:t>
            </a:r>
            <a:r>
              <a:rPr lang="en-CA" dirty="0" smtClean="0"/>
              <a:t>function (e.g. K-prototype)</a:t>
            </a:r>
            <a:endParaRPr lang="en-CA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dirty="0"/>
              <a:t>Interpolation </a:t>
            </a:r>
            <a:r>
              <a:rPr lang="en-CA" dirty="0" smtClean="0"/>
              <a:t>method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Stochastic Interpolation (</a:t>
            </a:r>
            <a:r>
              <a:rPr lang="en-CA" dirty="0" err="1" smtClean="0"/>
              <a:t>Kriging</a:t>
            </a:r>
            <a:r>
              <a:rPr lang="en-CA" dirty="0" smtClean="0"/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Deterministic Interpolation (IDW, RBF)</a:t>
            </a:r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06" y="1660085"/>
            <a:ext cx="5772024" cy="369001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594591" y="2534540"/>
            <a:ext cx="1589517" cy="1748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8775107" y="1899821"/>
            <a:ext cx="1975502" cy="1475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565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1523</TotalTime>
  <Words>790</Words>
  <Application>Microsoft Office PowerPoint</Application>
  <PresentationFormat>Widescreen</PresentationFormat>
  <Paragraphs>225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A Framework For Efficient Valuation of Large Portfolios of Unit-linked Insurance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Valuation for Large Portfolios of VA</dc:title>
  <dc:creator>Seyed Amir Hejazi</dc:creator>
  <cp:lastModifiedBy>Seyed Amir Hejazi</cp:lastModifiedBy>
  <cp:revision>99</cp:revision>
  <cp:lastPrinted>2014-11-24T01:08:33Z</cp:lastPrinted>
  <dcterms:created xsi:type="dcterms:W3CDTF">2014-11-16T16:08:21Z</dcterms:created>
  <dcterms:modified xsi:type="dcterms:W3CDTF">2015-06-09T18:26:27Z</dcterms:modified>
</cp:coreProperties>
</file>