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2"/>
  </p:notesMasterIdLst>
  <p:sldIdLst>
    <p:sldId id="256" r:id="rId2"/>
    <p:sldId id="257" r:id="rId3"/>
    <p:sldId id="259" r:id="rId4"/>
    <p:sldId id="258" r:id="rId5"/>
    <p:sldId id="260" r:id="rId6"/>
    <p:sldId id="261" r:id="rId7"/>
    <p:sldId id="262" r:id="rId8"/>
    <p:sldId id="283" r:id="rId9"/>
    <p:sldId id="284" r:id="rId10"/>
    <p:sldId id="306" r:id="rId11"/>
    <p:sldId id="305" r:id="rId12"/>
    <p:sldId id="307" r:id="rId13"/>
    <p:sldId id="293" r:id="rId14"/>
    <p:sldId id="294" r:id="rId15"/>
    <p:sldId id="296" r:id="rId16"/>
    <p:sldId id="298" r:id="rId17"/>
    <p:sldId id="313" r:id="rId18"/>
    <p:sldId id="312" r:id="rId19"/>
    <p:sldId id="281" r:id="rId20"/>
    <p:sldId id="282" r:id="rId21"/>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yed Amir Hejazi" initials="SAH"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76837" autoAdjust="0"/>
  </p:normalViewPr>
  <p:slideViewPr>
    <p:cSldViewPr snapToGrid="0">
      <p:cViewPr varScale="1">
        <p:scale>
          <a:sx n="62" d="100"/>
          <a:sy n="62" d="100"/>
        </p:scale>
        <p:origin x="-1278" y="-72"/>
      </p:cViewPr>
      <p:guideLst>
        <p:guide orient="horz" pos="2160"/>
        <p:guide pos="3840"/>
      </p:guideLst>
    </p:cSldViewPr>
  </p:slideViewPr>
  <p:outlineViewPr>
    <p:cViewPr>
      <p:scale>
        <a:sx n="33" d="100"/>
        <a:sy n="33" d="100"/>
      </p:scale>
      <p:origin x="0" y="-198"/>
    </p:cViewPr>
  </p:outlineViewPr>
  <p:notesTextViewPr>
    <p:cViewPr>
      <p:scale>
        <a:sx n="200" d="100"/>
        <a:sy n="2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openxmlformats.org/officeDocument/2006/relationships/chartUserShapes" Target="../drawings/drawing1.xml"/><Relationship Id="rId1" Type="http://schemas.openxmlformats.org/officeDocument/2006/relationships/package" Target="../embeddings/Microsoft_Excel_Worksheet1.xlsx"/><Relationship Id="rId4"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ndard"/>
        <c:varyColors val="0"/>
        <c:ser>
          <c:idx val="0"/>
          <c:order val="0"/>
          <c:tx>
            <c:strRef>
              <c:f>Sheet1!$B$1</c:f>
              <c:strCache>
                <c:ptCount val="1"/>
                <c:pt idx="0">
                  <c:v>Account Value </c:v>
                </c:pt>
              </c:strCache>
            </c:strRef>
          </c:tx>
          <c:spPr>
            <a:solidFill>
              <a:schemeClr val="accent6">
                <a:lumMod val="60000"/>
                <a:lumOff val="40000"/>
              </a:schemeClr>
            </a:solidFill>
            <a:ln>
              <a:noFill/>
            </a:ln>
            <a:effectLst>
              <a:outerShdw blurRad="63500" sx="102000" sy="102000" algn="ctr" rotWithShape="0">
                <a:prstClr val="black">
                  <a:alpha val="40000"/>
                </a:prstClr>
              </a:outerShdw>
            </a:effectLst>
          </c:spPr>
          <c:cat>
            <c:strRef>
              <c:f>Sheet1!$A$2:$A$20</c:f>
              <c:strCache>
                <c:ptCount val="19"/>
                <c:pt idx="3">
                  <c:v>Year 3</c:v>
                </c:pt>
                <c:pt idx="6">
                  <c:v>Year 6</c:v>
                </c:pt>
                <c:pt idx="9">
                  <c:v>Year 9</c:v>
                </c:pt>
                <c:pt idx="12">
                  <c:v>Year 12</c:v>
                </c:pt>
                <c:pt idx="15">
                  <c:v>Year 15</c:v>
                </c:pt>
                <c:pt idx="18">
                  <c:v>Year 18</c:v>
                </c:pt>
              </c:strCache>
            </c:strRef>
          </c:cat>
          <c:val>
            <c:numRef>
              <c:f>Sheet1!$B$2:$B$20</c:f>
              <c:numCache>
                <c:formatCode>0.00E+00</c:formatCode>
                <c:ptCount val="19"/>
                <c:pt idx="0">
                  <c:v>100000</c:v>
                </c:pt>
                <c:pt idx="1">
                  <c:v>115000</c:v>
                </c:pt>
                <c:pt idx="2">
                  <c:v>120000</c:v>
                </c:pt>
                <c:pt idx="3">
                  <c:v>125000</c:v>
                </c:pt>
                <c:pt idx="4">
                  <c:v>121000</c:v>
                </c:pt>
                <c:pt idx="5">
                  <c:v>120000</c:v>
                </c:pt>
                <c:pt idx="6">
                  <c:v>115000</c:v>
                </c:pt>
                <c:pt idx="7">
                  <c:v>118000</c:v>
                </c:pt>
                <c:pt idx="8">
                  <c:v>122000</c:v>
                </c:pt>
                <c:pt idx="9">
                  <c:v>130000</c:v>
                </c:pt>
                <c:pt idx="10">
                  <c:v>125000</c:v>
                </c:pt>
                <c:pt idx="11">
                  <c:v>118000</c:v>
                </c:pt>
                <c:pt idx="12">
                  <c:v>115000</c:v>
                </c:pt>
                <c:pt idx="13">
                  <c:v>90000</c:v>
                </c:pt>
                <c:pt idx="14">
                  <c:v>70000</c:v>
                </c:pt>
                <c:pt idx="15">
                  <c:v>50000</c:v>
                </c:pt>
                <c:pt idx="16">
                  <c:v>30000</c:v>
                </c:pt>
                <c:pt idx="17">
                  <c:v>10000</c:v>
                </c:pt>
                <c:pt idx="18" formatCode="General">
                  <c:v>0</c:v>
                </c:pt>
              </c:numCache>
            </c:numRef>
          </c:val>
          <c:extLst xmlns:c16r2="http://schemas.microsoft.com/office/drawing/2015/06/chart">
            <c:ext xmlns:c16="http://schemas.microsoft.com/office/drawing/2014/chart" uri="{C3380CC4-5D6E-409C-BE32-E72D297353CC}">
              <c16:uniqueId val="{00000000-491C-486A-96B9-4E6532C09047}"/>
            </c:ext>
          </c:extLst>
        </c:ser>
        <c:dLbls>
          <c:showLegendKey val="0"/>
          <c:showVal val="0"/>
          <c:showCatName val="0"/>
          <c:showSerName val="0"/>
          <c:showPercent val="0"/>
          <c:showBubbleSize val="0"/>
        </c:dLbls>
        <c:axId val="6955392"/>
        <c:axId val="6956928"/>
      </c:areaChart>
      <c:barChart>
        <c:barDir val="col"/>
        <c:grouping val="clustered"/>
        <c:varyColors val="0"/>
        <c:dLbls>
          <c:showLegendKey val="0"/>
          <c:showVal val="0"/>
          <c:showCatName val="0"/>
          <c:showSerName val="0"/>
          <c:showPercent val="0"/>
          <c:showBubbleSize val="0"/>
        </c:dLbls>
        <c:gapWidth val="219"/>
        <c:overlap val="-27"/>
        <c:axId val="6955392"/>
        <c:axId val="6956928"/>
        <c:extLst xmlns:c16r2="http://schemas.microsoft.com/office/drawing/2015/06/chart">
          <c:ext xmlns:c15="http://schemas.microsoft.com/office/drawing/2012/chart" uri="{02D57815-91ED-43cb-92C2-25804820EDAC}">
            <c15:filteredBarSeries>
              <c15:ser>
                <c:idx val="1"/>
                <c:order val="1"/>
                <c:tx>
                  <c:strRef>
                    <c:extLst>
                      <c:ext uri="{02D57815-91ED-43cb-92C2-25804820EDAC}">
                        <c15:formulaRef>
                          <c15:sqref>Sheet1!$C$1</c15:sqref>
                        </c15:formulaRef>
                      </c:ext>
                    </c:extLst>
                    <c:strCache>
                      <c:ptCount val="1"/>
                      <c:pt idx="0">
                        <c:v>Column1</c:v>
                      </c:pt>
                    </c:strCache>
                  </c:strRef>
                </c:tx>
                <c:spPr>
                  <a:solidFill>
                    <a:schemeClr val="accent2"/>
                  </a:solidFill>
                  <a:ln>
                    <a:noFill/>
                  </a:ln>
                  <a:effectLst/>
                </c:spPr>
                <c:invertIfNegative val="0"/>
                <c:cat>
                  <c:strRef>
                    <c:extLst>
                      <c:ext uri="{02D57815-91ED-43cb-92C2-25804820EDAC}">
                        <c15:formulaRef>
                          <c15:sqref>Sheet1!$A$2:$A$20</c15:sqref>
                        </c15:formulaRef>
                      </c:ext>
                    </c:extLst>
                    <c:strCache>
                      <c:ptCount val="19"/>
                      <c:pt idx="3">
                        <c:v>Year 3</c:v>
                      </c:pt>
                      <c:pt idx="6">
                        <c:v>Year 6</c:v>
                      </c:pt>
                      <c:pt idx="9">
                        <c:v>Year 9</c:v>
                      </c:pt>
                      <c:pt idx="12">
                        <c:v>Year 12</c:v>
                      </c:pt>
                      <c:pt idx="15">
                        <c:v>Year 15</c:v>
                      </c:pt>
                      <c:pt idx="18">
                        <c:v>Year 18</c:v>
                      </c:pt>
                    </c:strCache>
                  </c:strRef>
                </c:cat>
                <c:val>
                  <c:numRef>
                    <c:extLst>
                      <c:ext uri="{02D57815-91ED-43cb-92C2-25804820EDAC}">
                        <c15:formulaRef>
                          <c15:sqref>Sheet1!$C$2:$C$20</c15:sqref>
                        </c15:formulaRef>
                      </c:ext>
                    </c:extLst>
                    <c:numCache>
                      <c:formatCode>General</c:formatCode>
                      <c:ptCount val="19"/>
                    </c:numCache>
                  </c:numRef>
                </c:val>
                <c:extLst>
                  <c:ext xmlns:c16="http://schemas.microsoft.com/office/drawing/2014/chart" uri="{C3380CC4-5D6E-409C-BE32-E72D297353CC}">
                    <c16:uniqueId val="{00000002-491C-486A-96B9-4E6532C09047}"/>
                  </c:ext>
                </c:extLst>
              </c15:ser>
            </c15:filteredBarSeries>
          </c:ext>
        </c:extLst>
      </c:barChart>
      <c:lineChart>
        <c:grouping val="standard"/>
        <c:varyColors val="0"/>
        <c:ser>
          <c:idx val="2"/>
          <c:order val="1"/>
          <c:tx>
            <c:strRef>
              <c:f>Sheet1!$D$1</c:f>
              <c:strCache>
                <c:ptCount val="1"/>
                <c:pt idx="0">
                  <c:v>Guarantee Base</c:v>
                </c:pt>
              </c:strCache>
            </c:strRef>
          </c:tx>
          <c:spPr>
            <a:ln w="28575" cap="rnd">
              <a:solidFill>
                <a:srgbClr val="FF0000"/>
              </a:solidFill>
              <a:round/>
            </a:ln>
            <a:effectLst>
              <a:outerShdw blurRad="44450" dist="25400" dir="2700000" algn="br" rotWithShape="0">
                <a:srgbClr val="000000">
                  <a:alpha val="60000"/>
                </a:srgbClr>
              </a:outerShdw>
            </a:effectLst>
          </c:spPr>
          <c:marker>
            <c:symbol val="none"/>
          </c:marker>
          <c:cat>
            <c:strRef>
              <c:f>Sheet1!$A$2:$A$20</c:f>
              <c:strCache>
                <c:ptCount val="19"/>
                <c:pt idx="3">
                  <c:v>Year 3</c:v>
                </c:pt>
                <c:pt idx="6">
                  <c:v>Year 6</c:v>
                </c:pt>
                <c:pt idx="9">
                  <c:v>Year 9</c:v>
                </c:pt>
                <c:pt idx="12">
                  <c:v>Year 12</c:v>
                </c:pt>
                <c:pt idx="15">
                  <c:v>Year 15</c:v>
                </c:pt>
                <c:pt idx="18">
                  <c:v>Year 18</c:v>
                </c:pt>
              </c:strCache>
            </c:strRef>
          </c:cat>
          <c:val>
            <c:numRef>
              <c:f>Sheet1!$D$2:$D$20</c:f>
              <c:numCache>
                <c:formatCode>0.00E+00</c:formatCode>
                <c:ptCount val="19"/>
                <c:pt idx="0">
                  <c:v>100000</c:v>
                </c:pt>
                <c:pt idx="1">
                  <c:v>100000</c:v>
                </c:pt>
                <c:pt idx="2">
                  <c:v>100000</c:v>
                </c:pt>
                <c:pt idx="3">
                  <c:v>125000</c:v>
                </c:pt>
                <c:pt idx="4">
                  <c:v>125000</c:v>
                </c:pt>
                <c:pt idx="5">
                  <c:v>125000</c:v>
                </c:pt>
                <c:pt idx="6">
                  <c:v>125000</c:v>
                </c:pt>
                <c:pt idx="7">
                  <c:v>125000</c:v>
                </c:pt>
                <c:pt idx="8">
                  <c:v>125000</c:v>
                </c:pt>
                <c:pt idx="9">
                  <c:v>130000</c:v>
                </c:pt>
                <c:pt idx="10">
                  <c:v>130000</c:v>
                </c:pt>
                <c:pt idx="11">
                  <c:v>130000</c:v>
                </c:pt>
                <c:pt idx="12">
                  <c:v>130000</c:v>
                </c:pt>
                <c:pt idx="13">
                  <c:v>100000</c:v>
                </c:pt>
                <c:pt idx="14">
                  <c:v>80000</c:v>
                </c:pt>
                <c:pt idx="15">
                  <c:v>56000</c:v>
                </c:pt>
                <c:pt idx="16">
                  <c:v>33000</c:v>
                </c:pt>
                <c:pt idx="17">
                  <c:v>11000</c:v>
                </c:pt>
                <c:pt idx="18">
                  <c:v>11000</c:v>
                </c:pt>
              </c:numCache>
            </c:numRef>
          </c:val>
          <c:smooth val="0"/>
          <c:extLst xmlns:c16r2="http://schemas.microsoft.com/office/drawing/2015/06/chart">
            <c:ext xmlns:c16="http://schemas.microsoft.com/office/drawing/2014/chart" uri="{C3380CC4-5D6E-409C-BE32-E72D297353CC}">
              <c16:uniqueId val="{00000001-491C-486A-96B9-4E6532C09047}"/>
            </c:ext>
          </c:extLst>
        </c:ser>
        <c:dLbls>
          <c:showLegendKey val="0"/>
          <c:showVal val="0"/>
          <c:showCatName val="0"/>
          <c:showSerName val="0"/>
          <c:showPercent val="0"/>
          <c:showBubbleSize val="0"/>
        </c:dLbls>
        <c:marker val="1"/>
        <c:smooth val="0"/>
        <c:axId val="6955392"/>
        <c:axId val="6956928"/>
      </c:lineChart>
      <c:catAx>
        <c:axId val="69553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956928"/>
        <c:crosses val="autoZero"/>
        <c:auto val="1"/>
        <c:lblAlgn val="ctr"/>
        <c:lblOffset val="100"/>
        <c:noMultiLvlLbl val="0"/>
      </c:catAx>
      <c:valAx>
        <c:axId val="6956928"/>
        <c:scaling>
          <c:orientation val="minMax"/>
        </c:scaling>
        <c:delete val="0"/>
        <c:axPos val="l"/>
        <c:majorGridlines>
          <c:spPr>
            <a:ln w="9525" cap="flat" cmpd="sng" algn="ctr">
              <a:solidFill>
                <a:schemeClr val="tx1">
                  <a:lumMod val="15000"/>
                  <a:lumOff val="85000"/>
                </a:schemeClr>
              </a:solidFill>
              <a:round/>
            </a:ln>
            <a:effectLst/>
          </c:spPr>
        </c:majorGridlines>
        <c:numFmt formatCode="0.00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95539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0.54677</cdr:x>
      <cdr:y>0.01142</cdr:y>
    </cdr:from>
    <cdr:to>
      <cdr:x>0.55333</cdr:x>
      <cdr:y>0.80339</cdr:y>
    </cdr:to>
    <cdr:cxnSp macro="">
      <cdr:nvCxnSpPr>
        <cdr:cNvPr id="3" name="Straight Connector 2"/>
        <cdr:cNvCxnSpPr/>
      </cdr:nvCxnSpPr>
      <cdr:spPr>
        <a:xfrm xmlns:a="http://schemas.openxmlformats.org/drawingml/2006/main">
          <a:off x="3697004" y="47935"/>
          <a:ext cx="44310" cy="3323934"/>
        </a:xfrm>
        <a:prstGeom xmlns:a="http://schemas.openxmlformats.org/drawingml/2006/main" prst="line">
          <a:avLst/>
        </a:prstGeom>
        <a:ln xmlns:a="http://schemas.openxmlformats.org/drawingml/2006/main">
          <a:solidFill>
            <a:schemeClr val="tx1">
              <a:lumMod val="75000"/>
              <a:lumOff val="25000"/>
            </a:schemeClr>
          </a:solidFill>
          <a:prstDash val="dash"/>
        </a:ln>
      </cdr:spPr>
      <cdr:style>
        <a:lnRef xmlns:a="http://schemas.openxmlformats.org/drawingml/2006/main" idx="3">
          <a:schemeClr val="accent3"/>
        </a:lnRef>
        <a:fillRef xmlns:a="http://schemas.openxmlformats.org/drawingml/2006/main" idx="0">
          <a:schemeClr val="accent3"/>
        </a:fillRef>
        <a:effectRef xmlns:a="http://schemas.openxmlformats.org/drawingml/2006/main" idx="2">
          <a:schemeClr val="accent3"/>
        </a:effectRef>
        <a:fontRef xmlns:a="http://schemas.openxmlformats.org/drawingml/2006/main" idx="minor">
          <a:schemeClr val="tx1"/>
        </a:fontRef>
      </cdr:style>
    </cdr:cxnSp>
  </cdr:relSizeAnchor>
  <cdr:relSizeAnchor xmlns:cdr="http://schemas.openxmlformats.org/drawingml/2006/chartDrawing">
    <cdr:from>
      <cdr:x>0.9513</cdr:x>
      <cdr:y>0.01142</cdr:y>
    </cdr:from>
    <cdr:to>
      <cdr:x>0.95786</cdr:x>
      <cdr:y>0.80339</cdr:y>
    </cdr:to>
    <cdr:cxnSp macro="">
      <cdr:nvCxnSpPr>
        <cdr:cNvPr id="7" name="Straight Connector 6"/>
        <cdr:cNvCxnSpPr/>
      </cdr:nvCxnSpPr>
      <cdr:spPr>
        <a:xfrm xmlns:a="http://schemas.openxmlformats.org/drawingml/2006/main">
          <a:off x="6432209" y="47935"/>
          <a:ext cx="44311" cy="3323934"/>
        </a:xfrm>
        <a:prstGeom xmlns:a="http://schemas.openxmlformats.org/drawingml/2006/main" prst="line">
          <a:avLst/>
        </a:prstGeom>
        <a:ln xmlns:a="http://schemas.openxmlformats.org/drawingml/2006/main">
          <a:solidFill>
            <a:schemeClr val="tx1">
              <a:lumMod val="75000"/>
              <a:lumOff val="25000"/>
            </a:schemeClr>
          </a:solidFill>
          <a:prstDash val="dash"/>
        </a:ln>
      </cdr:spPr>
      <cdr:style>
        <a:lnRef xmlns:a="http://schemas.openxmlformats.org/drawingml/2006/main" idx="3">
          <a:schemeClr val="accent3"/>
        </a:lnRef>
        <a:fillRef xmlns:a="http://schemas.openxmlformats.org/drawingml/2006/main" idx="0">
          <a:schemeClr val="accent3"/>
        </a:fillRef>
        <a:effectRef xmlns:a="http://schemas.openxmlformats.org/drawingml/2006/main" idx="2">
          <a:schemeClr val="accent3"/>
        </a:effectRef>
        <a:fontRef xmlns:a="http://schemas.openxmlformats.org/drawingml/2006/main" idx="minor">
          <a:schemeClr val="tx1"/>
        </a:fontRef>
      </cdr:style>
    </cdr:cxnSp>
  </cdr:relSizeAnchor>
  <cdr:relSizeAnchor xmlns:cdr="http://schemas.openxmlformats.org/drawingml/2006/chartDrawing">
    <cdr:from>
      <cdr:x>0.60912</cdr:x>
      <cdr:y>0.00675</cdr:y>
    </cdr:from>
    <cdr:to>
      <cdr:x>0.93464</cdr:x>
      <cdr:y>0.0862</cdr:y>
    </cdr:to>
    <cdr:sp macro="" textlink="">
      <cdr:nvSpPr>
        <cdr:cNvPr id="8" name="TextBox 7"/>
        <cdr:cNvSpPr txBox="1"/>
      </cdr:nvSpPr>
      <cdr:spPr>
        <a:xfrm xmlns:a="http://schemas.openxmlformats.org/drawingml/2006/main">
          <a:off x="4118546" y="28310"/>
          <a:ext cx="2200973" cy="33346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CA" sz="2000" b="1" dirty="0" smtClean="0"/>
            <a:t>Withdrawal Phase</a:t>
          </a:r>
          <a:endParaRPr lang="en-CA" sz="2000" b="1" dirty="0"/>
        </a:p>
      </cdr:txBody>
    </cdr:sp>
  </cdr:relSizeAnchor>
  <cdr:relSizeAnchor xmlns:cdr="http://schemas.openxmlformats.org/drawingml/2006/chartDrawing">
    <cdr:from>
      <cdr:x>0.14125</cdr:x>
      <cdr:y>0.00675</cdr:y>
    </cdr:from>
    <cdr:to>
      <cdr:x>0.5278</cdr:x>
      <cdr:y>0.09527</cdr:y>
    </cdr:to>
    <cdr:sp macro="" textlink="">
      <cdr:nvSpPr>
        <cdr:cNvPr id="9" name="TextBox 1"/>
        <cdr:cNvSpPr txBox="1"/>
      </cdr:nvSpPr>
      <cdr:spPr>
        <a:xfrm xmlns:a="http://schemas.openxmlformats.org/drawingml/2006/main">
          <a:off x="955040" y="28310"/>
          <a:ext cx="2613660" cy="37156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CA" sz="2000" b="1" dirty="0" smtClean="0"/>
            <a:t>Accumulation Phase</a:t>
          </a:r>
          <a:endParaRPr lang="en-CA" sz="20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CA"/>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71BF82A0-D3C9-4A28-98F3-94E642685D42}" type="datetimeFigureOut">
              <a:rPr lang="en-CA" smtClean="0"/>
              <a:t>31/05/2016</a:t>
            </a:fld>
            <a:endParaRPr lang="en-CA"/>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CA"/>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CA"/>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47C260D6-2C98-4521-A533-A31544F3D77F}" type="slidenum">
              <a:rPr lang="en-CA" smtClean="0"/>
              <a:t>‹#›</a:t>
            </a:fld>
            <a:endParaRPr lang="en-CA"/>
          </a:p>
        </p:txBody>
      </p:sp>
    </p:spTree>
    <p:extLst>
      <p:ext uri="{BB962C8B-B14F-4D97-AF65-F5344CB8AC3E}">
        <p14:creationId xmlns:p14="http://schemas.microsoft.com/office/powerpoint/2010/main" val="2813433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47C260D6-2C98-4521-A533-A31544F3D77F}" type="slidenum">
              <a:rPr lang="en-CA" smtClean="0"/>
              <a:t>1</a:t>
            </a:fld>
            <a:endParaRPr lang="en-CA"/>
          </a:p>
        </p:txBody>
      </p:sp>
    </p:spTree>
    <p:extLst>
      <p:ext uri="{BB962C8B-B14F-4D97-AF65-F5344CB8AC3E}">
        <p14:creationId xmlns:p14="http://schemas.microsoft.com/office/powerpoint/2010/main" val="34884307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47C260D6-2C98-4521-A533-A31544F3D77F}" type="slidenum">
              <a:rPr lang="en-CA" smtClean="0"/>
              <a:t>11</a:t>
            </a:fld>
            <a:endParaRPr lang="en-CA"/>
          </a:p>
        </p:txBody>
      </p:sp>
    </p:spTree>
    <p:extLst>
      <p:ext uri="{BB962C8B-B14F-4D97-AF65-F5344CB8AC3E}">
        <p14:creationId xmlns:p14="http://schemas.microsoft.com/office/powerpoint/2010/main" val="12610669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CA" dirty="0"/>
          </a:p>
        </p:txBody>
      </p:sp>
      <p:sp>
        <p:nvSpPr>
          <p:cNvPr id="4" name="Slide Number Placeholder 3"/>
          <p:cNvSpPr>
            <a:spLocks noGrp="1"/>
          </p:cNvSpPr>
          <p:nvPr>
            <p:ph type="sldNum" sz="quarter" idx="10"/>
          </p:nvPr>
        </p:nvSpPr>
        <p:spPr/>
        <p:txBody>
          <a:bodyPr/>
          <a:lstStyle/>
          <a:p>
            <a:fld id="{47C260D6-2C98-4521-A533-A31544F3D77F}" type="slidenum">
              <a:rPr lang="en-CA" smtClean="0"/>
              <a:t>12</a:t>
            </a:fld>
            <a:endParaRPr lang="en-CA"/>
          </a:p>
        </p:txBody>
      </p:sp>
    </p:spTree>
    <p:extLst>
      <p:ext uri="{BB962C8B-B14F-4D97-AF65-F5344CB8AC3E}">
        <p14:creationId xmlns:p14="http://schemas.microsoft.com/office/powerpoint/2010/main" val="37806191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CA" dirty="0"/>
          </a:p>
        </p:txBody>
      </p:sp>
      <p:sp>
        <p:nvSpPr>
          <p:cNvPr id="4" name="Slide Number Placeholder 3"/>
          <p:cNvSpPr>
            <a:spLocks noGrp="1"/>
          </p:cNvSpPr>
          <p:nvPr>
            <p:ph type="sldNum" sz="quarter" idx="10"/>
          </p:nvPr>
        </p:nvSpPr>
        <p:spPr/>
        <p:txBody>
          <a:bodyPr/>
          <a:lstStyle/>
          <a:p>
            <a:fld id="{47C260D6-2C98-4521-A533-A31544F3D77F}" type="slidenum">
              <a:rPr lang="en-CA" smtClean="0"/>
              <a:t>13</a:t>
            </a:fld>
            <a:endParaRPr lang="en-CA"/>
          </a:p>
        </p:txBody>
      </p:sp>
    </p:spTree>
    <p:extLst>
      <p:ext uri="{BB962C8B-B14F-4D97-AF65-F5344CB8AC3E}">
        <p14:creationId xmlns:p14="http://schemas.microsoft.com/office/powerpoint/2010/main" val="22815448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47C260D6-2C98-4521-A533-A31544F3D77F}" type="slidenum">
              <a:rPr lang="en-CA" smtClean="0"/>
              <a:t>14</a:t>
            </a:fld>
            <a:endParaRPr lang="en-CA"/>
          </a:p>
        </p:txBody>
      </p:sp>
    </p:spTree>
    <p:extLst>
      <p:ext uri="{BB962C8B-B14F-4D97-AF65-F5344CB8AC3E}">
        <p14:creationId xmlns:p14="http://schemas.microsoft.com/office/powerpoint/2010/main" val="10103541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CA" baseline="0" dirty="0" smtClean="0"/>
          </a:p>
        </p:txBody>
      </p:sp>
      <p:sp>
        <p:nvSpPr>
          <p:cNvPr id="4" name="Slide Number Placeholder 3"/>
          <p:cNvSpPr>
            <a:spLocks noGrp="1"/>
          </p:cNvSpPr>
          <p:nvPr>
            <p:ph type="sldNum" sz="quarter" idx="10"/>
          </p:nvPr>
        </p:nvSpPr>
        <p:spPr/>
        <p:txBody>
          <a:bodyPr/>
          <a:lstStyle/>
          <a:p>
            <a:fld id="{47C260D6-2C98-4521-A533-A31544F3D77F}" type="slidenum">
              <a:rPr lang="en-CA" smtClean="0"/>
              <a:t>15</a:t>
            </a:fld>
            <a:endParaRPr lang="en-CA"/>
          </a:p>
        </p:txBody>
      </p:sp>
    </p:spTree>
    <p:extLst>
      <p:ext uri="{BB962C8B-B14F-4D97-AF65-F5344CB8AC3E}">
        <p14:creationId xmlns:p14="http://schemas.microsoft.com/office/powerpoint/2010/main" val="16513908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47C260D6-2C98-4521-A533-A31544F3D77F}" type="slidenum">
              <a:rPr lang="en-CA" smtClean="0"/>
              <a:t>16</a:t>
            </a:fld>
            <a:endParaRPr lang="en-CA"/>
          </a:p>
        </p:txBody>
      </p:sp>
    </p:spTree>
    <p:extLst>
      <p:ext uri="{BB962C8B-B14F-4D97-AF65-F5344CB8AC3E}">
        <p14:creationId xmlns:p14="http://schemas.microsoft.com/office/powerpoint/2010/main" val="33932893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CA" baseline="0" dirty="0" smtClean="0"/>
          </a:p>
        </p:txBody>
      </p:sp>
      <p:sp>
        <p:nvSpPr>
          <p:cNvPr id="4" name="Slide Number Placeholder 3"/>
          <p:cNvSpPr>
            <a:spLocks noGrp="1"/>
          </p:cNvSpPr>
          <p:nvPr>
            <p:ph type="sldNum" sz="quarter" idx="10"/>
          </p:nvPr>
        </p:nvSpPr>
        <p:spPr/>
        <p:txBody>
          <a:bodyPr/>
          <a:lstStyle/>
          <a:p>
            <a:fld id="{47C260D6-2C98-4521-A533-A31544F3D77F}" type="slidenum">
              <a:rPr lang="en-CA" smtClean="0"/>
              <a:t>17</a:t>
            </a:fld>
            <a:endParaRPr lang="en-CA"/>
          </a:p>
        </p:txBody>
      </p:sp>
    </p:spTree>
    <p:extLst>
      <p:ext uri="{BB962C8B-B14F-4D97-AF65-F5344CB8AC3E}">
        <p14:creationId xmlns:p14="http://schemas.microsoft.com/office/powerpoint/2010/main" val="8111910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CA" dirty="0"/>
          </a:p>
        </p:txBody>
      </p:sp>
      <p:sp>
        <p:nvSpPr>
          <p:cNvPr id="4" name="Slide Number Placeholder 3"/>
          <p:cNvSpPr>
            <a:spLocks noGrp="1"/>
          </p:cNvSpPr>
          <p:nvPr>
            <p:ph type="sldNum" sz="quarter" idx="10"/>
          </p:nvPr>
        </p:nvSpPr>
        <p:spPr/>
        <p:txBody>
          <a:bodyPr/>
          <a:lstStyle/>
          <a:p>
            <a:fld id="{47C260D6-2C98-4521-A533-A31544F3D77F}" type="slidenum">
              <a:rPr lang="en-CA" smtClean="0"/>
              <a:t>18</a:t>
            </a:fld>
            <a:endParaRPr lang="en-CA"/>
          </a:p>
        </p:txBody>
      </p:sp>
    </p:spTree>
    <p:extLst>
      <p:ext uri="{BB962C8B-B14F-4D97-AF65-F5344CB8AC3E}">
        <p14:creationId xmlns:p14="http://schemas.microsoft.com/office/powerpoint/2010/main" val="21777371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CA" dirty="0"/>
          </a:p>
        </p:txBody>
      </p:sp>
      <p:sp>
        <p:nvSpPr>
          <p:cNvPr id="4" name="Slide Number Placeholder 3"/>
          <p:cNvSpPr>
            <a:spLocks noGrp="1"/>
          </p:cNvSpPr>
          <p:nvPr>
            <p:ph type="sldNum" sz="quarter" idx="10"/>
          </p:nvPr>
        </p:nvSpPr>
        <p:spPr/>
        <p:txBody>
          <a:bodyPr/>
          <a:lstStyle/>
          <a:p>
            <a:fld id="{47C260D6-2C98-4521-A533-A31544F3D77F}" type="slidenum">
              <a:rPr lang="en-CA" smtClean="0"/>
              <a:t>19</a:t>
            </a:fld>
            <a:endParaRPr lang="en-CA"/>
          </a:p>
        </p:txBody>
      </p:sp>
    </p:spTree>
    <p:extLst>
      <p:ext uri="{BB962C8B-B14F-4D97-AF65-F5344CB8AC3E}">
        <p14:creationId xmlns:p14="http://schemas.microsoft.com/office/powerpoint/2010/main" val="1278513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CA" dirty="0"/>
          </a:p>
        </p:txBody>
      </p:sp>
      <p:sp>
        <p:nvSpPr>
          <p:cNvPr id="4" name="Slide Number Placeholder 3"/>
          <p:cNvSpPr>
            <a:spLocks noGrp="1"/>
          </p:cNvSpPr>
          <p:nvPr>
            <p:ph type="sldNum" sz="quarter" idx="10"/>
          </p:nvPr>
        </p:nvSpPr>
        <p:spPr/>
        <p:txBody>
          <a:bodyPr/>
          <a:lstStyle/>
          <a:p>
            <a:fld id="{47C260D6-2C98-4521-A533-A31544F3D77F}" type="slidenum">
              <a:rPr lang="en-CA" smtClean="0"/>
              <a:t>3</a:t>
            </a:fld>
            <a:endParaRPr lang="en-CA"/>
          </a:p>
        </p:txBody>
      </p:sp>
    </p:spTree>
    <p:extLst>
      <p:ext uri="{BB962C8B-B14F-4D97-AF65-F5344CB8AC3E}">
        <p14:creationId xmlns:p14="http://schemas.microsoft.com/office/powerpoint/2010/main" val="22287284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CA" dirty="0"/>
          </a:p>
        </p:txBody>
      </p:sp>
      <p:sp>
        <p:nvSpPr>
          <p:cNvPr id="4" name="Slide Number Placeholder 3"/>
          <p:cNvSpPr>
            <a:spLocks noGrp="1"/>
          </p:cNvSpPr>
          <p:nvPr>
            <p:ph type="sldNum" sz="quarter" idx="10"/>
          </p:nvPr>
        </p:nvSpPr>
        <p:spPr/>
        <p:txBody>
          <a:bodyPr/>
          <a:lstStyle/>
          <a:p>
            <a:fld id="{47C260D6-2C98-4521-A533-A31544F3D77F}" type="slidenum">
              <a:rPr lang="en-CA" smtClean="0"/>
              <a:t>4</a:t>
            </a:fld>
            <a:endParaRPr lang="en-CA"/>
          </a:p>
        </p:txBody>
      </p:sp>
    </p:spTree>
    <p:extLst>
      <p:ext uri="{BB962C8B-B14F-4D97-AF65-F5344CB8AC3E}">
        <p14:creationId xmlns:p14="http://schemas.microsoft.com/office/powerpoint/2010/main" val="21798286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47C260D6-2C98-4521-A533-A31544F3D77F}" type="slidenum">
              <a:rPr lang="en-CA" smtClean="0"/>
              <a:t>5</a:t>
            </a:fld>
            <a:endParaRPr lang="en-CA"/>
          </a:p>
        </p:txBody>
      </p:sp>
    </p:spTree>
    <p:extLst>
      <p:ext uri="{BB962C8B-B14F-4D97-AF65-F5344CB8AC3E}">
        <p14:creationId xmlns:p14="http://schemas.microsoft.com/office/powerpoint/2010/main" val="9411352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CA" dirty="0"/>
          </a:p>
        </p:txBody>
      </p:sp>
      <p:sp>
        <p:nvSpPr>
          <p:cNvPr id="4" name="Slide Number Placeholder 3"/>
          <p:cNvSpPr>
            <a:spLocks noGrp="1"/>
          </p:cNvSpPr>
          <p:nvPr>
            <p:ph type="sldNum" sz="quarter" idx="10"/>
          </p:nvPr>
        </p:nvSpPr>
        <p:spPr/>
        <p:txBody>
          <a:bodyPr/>
          <a:lstStyle/>
          <a:p>
            <a:fld id="{47C260D6-2C98-4521-A533-A31544F3D77F}" type="slidenum">
              <a:rPr lang="en-CA" smtClean="0"/>
              <a:t>6</a:t>
            </a:fld>
            <a:endParaRPr lang="en-CA"/>
          </a:p>
        </p:txBody>
      </p:sp>
    </p:spTree>
    <p:extLst>
      <p:ext uri="{BB962C8B-B14F-4D97-AF65-F5344CB8AC3E}">
        <p14:creationId xmlns:p14="http://schemas.microsoft.com/office/powerpoint/2010/main" val="23117102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nSpc>
                <a:spcPct val="150000"/>
              </a:lnSpc>
              <a:buFontTx/>
              <a:buChar char="-"/>
            </a:pPr>
            <a:endParaRPr lang="en-CA" dirty="0"/>
          </a:p>
        </p:txBody>
      </p:sp>
      <p:sp>
        <p:nvSpPr>
          <p:cNvPr id="4" name="Slide Number Placeholder 3"/>
          <p:cNvSpPr>
            <a:spLocks noGrp="1"/>
          </p:cNvSpPr>
          <p:nvPr>
            <p:ph type="sldNum" sz="quarter" idx="10"/>
          </p:nvPr>
        </p:nvSpPr>
        <p:spPr/>
        <p:txBody>
          <a:bodyPr/>
          <a:lstStyle/>
          <a:p>
            <a:fld id="{47C260D6-2C98-4521-A533-A31544F3D77F}" type="slidenum">
              <a:rPr lang="en-CA" smtClean="0"/>
              <a:t>7</a:t>
            </a:fld>
            <a:endParaRPr lang="en-CA"/>
          </a:p>
        </p:txBody>
      </p:sp>
    </p:spTree>
    <p:extLst>
      <p:ext uri="{BB962C8B-B14F-4D97-AF65-F5344CB8AC3E}">
        <p14:creationId xmlns:p14="http://schemas.microsoft.com/office/powerpoint/2010/main" val="15939898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CA" dirty="0"/>
          </a:p>
        </p:txBody>
      </p:sp>
      <p:sp>
        <p:nvSpPr>
          <p:cNvPr id="4" name="Slide Number Placeholder 3"/>
          <p:cNvSpPr>
            <a:spLocks noGrp="1"/>
          </p:cNvSpPr>
          <p:nvPr>
            <p:ph type="sldNum" sz="quarter" idx="10"/>
          </p:nvPr>
        </p:nvSpPr>
        <p:spPr/>
        <p:txBody>
          <a:bodyPr/>
          <a:lstStyle/>
          <a:p>
            <a:fld id="{47C260D6-2C98-4521-A533-A31544F3D77F}" type="slidenum">
              <a:rPr lang="en-CA" smtClean="0"/>
              <a:t>8</a:t>
            </a:fld>
            <a:endParaRPr lang="en-CA"/>
          </a:p>
        </p:txBody>
      </p:sp>
    </p:spTree>
    <p:extLst>
      <p:ext uri="{BB962C8B-B14F-4D97-AF65-F5344CB8AC3E}">
        <p14:creationId xmlns:p14="http://schemas.microsoft.com/office/powerpoint/2010/main" val="34423935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CA" dirty="0"/>
          </a:p>
        </p:txBody>
      </p:sp>
      <p:sp>
        <p:nvSpPr>
          <p:cNvPr id="4" name="Slide Number Placeholder 3"/>
          <p:cNvSpPr>
            <a:spLocks noGrp="1"/>
          </p:cNvSpPr>
          <p:nvPr>
            <p:ph type="sldNum" sz="quarter" idx="10"/>
          </p:nvPr>
        </p:nvSpPr>
        <p:spPr/>
        <p:txBody>
          <a:bodyPr/>
          <a:lstStyle/>
          <a:p>
            <a:fld id="{47C260D6-2C98-4521-A533-A31544F3D77F}" type="slidenum">
              <a:rPr lang="en-CA" smtClean="0"/>
              <a:t>9</a:t>
            </a:fld>
            <a:endParaRPr lang="en-CA"/>
          </a:p>
        </p:txBody>
      </p:sp>
    </p:spTree>
    <p:extLst>
      <p:ext uri="{BB962C8B-B14F-4D97-AF65-F5344CB8AC3E}">
        <p14:creationId xmlns:p14="http://schemas.microsoft.com/office/powerpoint/2010/main" val="36072440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CA" dirty="0"/>
          </a:p>
        </p:txBody>
      </p:sp>
      <p:sp>
        <p:nvSpPr>
          <p:cNvPr id="4" name="Slide Number Placeholder 3"/>
          <p:cNvSpPr>
            <a:spLocks noGrp="1"/>
          </p:cNvSpPr>
          <p:nvPr>
            <p:ph type="sldNum" sz="quarter" idx="10"/>
          </p:nvPr>
        </p:nvSpPr>
        <p:spPr/>
        <p:txBody>
          <a:bodyPr/>
          <a:lstStyle/>
          <a:p>
            <a:fld id="{47C260D6-2C98-4521-A533-A31544F3D77F}" type="slidenum">
              <a:rPr lang="en-CA" smtClean="0"/>
              <a:t>10</a:t>
            </a:fld>
            <a:endParaRPr lang="en-CA"/>
          </a:p>
        </p:txBody>
      </p:sp>
    </p:spTree>
    <p:extLst>
      <p:ext uri="{BB962C8B-B14F-4D97-AF65-F5344CB8AC3E}">
        <p14:creationId xmlns:p14="http://schemas.microsoft.com/office/powerpoint/2010/main" val="894132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95000"/>
                    <a:lumOff val="5000"/>
                  </a:schemeClr>
                </a:solidFill>
              </a:defRPr>
            </a:lvl1pPr>
          </a:lstStyle>
          <a:p>
            <a:r>
              <a:rPr lang="en-US" smtClean="0"/>
              <a:t>5/27/2016</a:t>
            </a:r>
            <a:endParaRPr lang="en-US" dirty="0"/>
          </a:p>
        </p:txBody>
      </p:sp>
      <p:sp>
        <p:nvSpPr>
          <p:cNvPr id="5" name="Footer Placeholder 4"/>
          <p:cNvSpPr>
            <a:spLocks noGrp="1"/>
          </p:cNvSpPr>
          <p:nvPr>
            <p:ph type="ftr" sz="quarter" idx="11"/>
          </p:nvPr>
        </p:nvSpPr>
        <p:spPr/>
        <p:txBody>
          <a:bodyPr/>
          <a:lstStyle>
            <a:lvl1pPr>
              <a:defRPr>
                <a:solidFill>
                  <a:schemeClr val="tx1">
                    <a:lumMod val="95000"/>
                    <a:lumOff val="5000"/>
                  </a:schemeClr>
                </a:solidFill>
              </a:defRPr>
            </a:lvl1pPr>
          </a:lstStyle>
          <a:p>
            <a:r>
              <a:rPr lang="en-CA" smtClean="0"/>
              <a:t>Southern Ontario Numerical Analysis Day (SONAD) - University of Waterloo</a:t>
            </a:r>
            <a:endParaRPr lang="en-US" dirty="0"/>
          </a:p>
        </p:txBody>
      </p:sp>
      <p:sp>
        <p:nvSpPr>
          <p:cNvPr id="6" name="Slide Number Placeholder 5"/>
          <p:cNvSpPr>
            <a:spLocks noGrp="1"/>
          </p:cNvSpPr>
          <p:nvPr>
            <p:ph type="sldNum" sz="quarter" idx="12"/>
          </p:nvPr>
        </p:nvSpPr>
        <p:spPr/>
        <p:txBody>
          <a:bodyPr/>
          <a:lstStyle>
            <a:lvl1pPr>
              <a:defRPr>
                <a:solidFill>
                  <a:schemeClr val="tx1">
                    <a:lumMod val="95000"/>
                    <a:lumOff val="5000"/>
                  </a:schemeClr>
                </a:solidFill>
              </a:defRPr>
            </a:lvl1p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5/27/2016</a:t>
            </a:r>
            <a:endParaRPr lang="en-US" dirty="0"/>
          </a:p>
        </p:txBody>
      </p:sp>
      <p:sp>
        <p:nvSpPr>
          <p:cNvPr id="5" name="Footer Placeholder 4"/>
          <p:cNvSpPr>
            <a:spLocks noGrp="1"/>
          </p:cNvSpPr>
          <p:nvPr>
            <p:ph type="ftr" sz="quarter" idx="11"/>
          </p:nvPr>
        </p:nvSpPr>
        <p:spPr/>
        <p:txBody>
          <a:bodyPr/>
          <a:lstStyle/>
          <a:p>
            <a:r>
              <a:rPr lang="en-CA" smtClean="0"/>
              <a:t>Southern Ontario Numerical Analysis Day (SONAD) - University of Waterloo</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5/27/2016</a:t>
            </a:r>
            <a:endParaRPr lang="en-US" dirty="0"/>
          </a:p>
        </p:txBody>
      </p:sp>
      <p:sp>
        <p:nvSpPr>
          <p:cNvPr id="5" name="Footer Placeholder 4"/>
          <p:cNvSpPr>
            <a:spLocks noGrp="1"/>
          </p:cNvSpPr>
          <p:nvPr>
            <p:ph type="ftr" sz="quarter" idx="11"/>
          </p:nvPr>
        </p:nvSpPr>
        <p:spPr/>
        <p:txBody>
          <a:bodyPr/>
          <a:lstStyle/>
          <a:p>
            <a:r>
              <a:rPr lang="en-CA" smtClean="0"/>
              <a:t>Southern Ontario Numerical Analysis Day (SONAD) - University of Waterloo</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5/27/2016</a:t>
            </a:r>
            <a:endParaRPr lang="en-US" dirty="0"/>
          </a:p>
        </p:txBody>
      </p:sp>
      <p:sp>
        <p:nvSpPr>
          <p:cNvPr id="5" name="Footer Placeholder 4"/>
          <p:cNvSpPr>
            <a:spLocks noGrp="1"/>
          </p:cNvSpPr>
          <p:nvPr>
            <p:ph type="ftr" sz="quarter" idx="11"/>
          </p:nvPr>
        </p:nvSpPr>
        <p:spPr/>
        <p:txBody>
          <a:bodyPr/>
          <a:lstStyle/>
          <a:p>
            <a:r>
              <a:rPr lang="en-CA" smtClean="0"/>
              <a:t>Southern Ontario Numerical Analysis Day (SONAD) - University of Waterloo</a:t>
            </a:r>
            <a:endParaRPr lang="en-US" dirty="0"/>
          </a:p>
        </p:txBody>
      </p:sp>
      <p:sp>
        <p:nvSpPr>
          <p:cNvPr id="6" name="Slide Number Placeholder 5"/>
          <p:cNvSpPr>
            <a:spLocks noGrp="1"/>
          </p:cNvSpPr>
          <p:nvPr>
            <p:ph type="sldNum" sz="quarter" idx="12"/>
          </p:nvPr>
        </p:nvSpPr>
        <p:spPr/>
        <p:txBody>
          <a:bodyPr/>
          <a:lstStyle/>
          <a:p>
            <a:fld id="{629637A9-119A-49DA-BD12-AAC58B377D80}" type="slidenum">
              <a:rPr lang="en-US" dirty="0"/>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5/27/2016</a:t>
            </a:r>
            <a:endParaRPr lang="en-US" dirty="0"/>
          </a:p>
        </p:txBody>
      </p:sp>
      <p:sp>
        <p:nvSpPr>
          <p:cNvPr id="5" name="Footer Placeholder 4"/>
          <p:cNvSpPr>
            <a:spLocks noGrp="1"/>
          </p:cNvSpPr>
          <p:nvPr>
            <p:ph type="ftr" sz="quarter" idx="11"/>
          </p:nvPr>
        </p:nvSpPr>
        <p:spPr/>
        <p:txBody>
          <a:bodyPr/>
          <a:lstStyle/>
          <a:p>
            <a:r>
              <a:rPr lang="en-CA" smtClean="0"/>
              <a:t>Southern Ontario Numerical Analysis Day (SONAD) - University of Waterloo</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smtClean="0"/>
              <a:t>5/27/2016</a:t>
            </a:r>
            <a:endParaRPr lang="en-US" dirty="0"/>
          </a:p>
        </p:txBody>
      </p:sp>
      <p:sp>
        <p:nvSpPr>
          <p:cNvPr id="6" name="Footer Placeholder 5"/>
          <p:cNvSpPr>
            <a:spLocks noGrp="1"/>
          </p:cNvSpPr>
          <p:nvPr>
            <p:ph type="ftr" sz="quarter" idx="11"/>
          </p:nvPr>
        </p:nvSpPr>
        <p:spPr/>
        <p:txBody>
          <a:bodyPr/>
          <a:lstStyle/>
          <a:p>
            <a:r>
              <a:rPr lang="en-CA" smtClean="0"/>
              <a:t>Southern Ontario Numerical Analysis Day (SONAD) - University of Waterloo</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5/27/2016</a:t>
            </a:r>
            <a:endParaRPr lang="en-US" dirty="0"/>
          </a:p>
        </p:txBody>
      </p:sp>
      <p:sp>
        <p:nvSpPr>
          <p:cNvPr id="8" name="Footer Placeholder 7"/>
          <p:cNvSpPr>
            <a:spLocks noGrp="1"/>
          </p:cNvSpPr>
          <p:nvPr>
            <p:ph type="ftr" sz="quarter" idx="11"/>
          </p:nvPr>
        </p:nvSpPr>
        <p:spPr/>
        <p:txBody>
          <a:bodyPr/>
          <a:lstStyle/>
          <a:p>
            <a:r>
              <a:rPr lang="en-CA" smtClean="0"/>
              <a:t>Southern Ontario Numerical Analysis Day (SONAD) - University of Waterloo</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tx1">
                    <a:lumMod val="95000"/>
                    <a:lumOff val="5000"/>
                  </a:schemeClr>
                </a:solidFill>
              </a:defRPr>
            </a:lvl1pPr>
          </a:lstStyle>
          <a:p>
            <a:r>
              <a:rPr lang="en-US" smtClean="0"/>
              <a:t>5/27/2016</a:t>
            </a:r>
            <a:endParaRPr lang="en-US" dirty="0"/>
          </a:p>
        </p:txBody>
      </p:sp>
      <p:sp>
        <p:nvSpPr>
          <p:cNvPr id="4" name="Footer Placeholder 3"/>
          <p:cNvSpPr>
            <a:spLocks noGrp="1"/>
          </p:cNvSpPr>
          <p:nvPr>
            <p:ph type="ftr" sz="quarter" idx="11"/>
          </p:nvPr>
        </p:nvSpPr>
        <p:spPr/>
        <p:txBody>
          <a:bodyPr/>
          <a:lstStyle>
            <a:lvl1pPr>
              <a:defRPr>
                <a:solidFill>
                  <a:schemeClr val="tx1">
                    <a:lumMod val="95000"/>
                    <a:lumOff val="5000"/>
                  </a:schemeClr>
                </a:solidFill>
              </a:defRPr>
            </a:lvl1pPr>
          </a:lstStyle>
          <a:p>
            <a:r>
              <a:rPr lang="en-CA" smtClean="0"/>
              <a:t>Southern Ontario Numerical Analysis Day (SONAD) - University of Waterloo</a:t>
            </a:r>
            <a:endParaRPr lang="en-US" dirty="0"/>
          </a:p>
        </p:txBody>
      </p:sp>
      <p:sp>
        <p:nvSpPr>
          <p:cNvPr id="5" name="Slide Number Placeholder 4"/>
          <p:cNvSpPr>
            <a:spLocks noGrp="1"/>
          </p:cNvSpPr>
          <p:nvPr>
            <p:ph type="sldNum" sz="quarter" idx="12"/>
          </p:nvPr>
        </p:nvSpPr>
        <p:spPr/>
        <p:txBody>
          <a:bodyPr/>
          <a:lstStyle>
            <a:lvl1pPr>
              <a:defRPr>
                <a:solidFill>
                  <a:schemeClr val="tx1">
                    <a:lumMod val="95000"/>
                    <a:lumOff val="5000"/>
                  </a:schemeClr>
                </a:solidFill>
              </a:defRPr>
            </a:lvl1pPr>
          </a:lstStyle>
          <a:p>
            <a:fld id="{4FAB73BC-B049-4115-A692-8D63A059BFB8}"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lvl1pPr>
              <a:defRPr>
                <a:solidFill>
                  <a:schemeClr val="tx1">
                    <a:lumMod val="95000"/>
                    <a:lumOff val="5000"/>
                  </a:schemeClr>
                </a:solidFill>
              </a:defRPr>
            </a:lvl1pPr>
          </a:lstStyle>
          <a:p>
            <a:r>
              <a:rPr lang="en-US" smtClean="0"/>
              <a:t>5/27/2016</a:t>
            </a:r>
            <a:endParaRPr lang="en-US" dirty="0"/>
          </a:p>
        </p:txBody>
      </p:sp>
      <p:sp>
        <p:nvSpPr>
          <p:cNvPr id="3" name="Footer Placeholder 2"/>
          <p:cNvSpPr>
            <a:spLocks noGrp="1"/>
          </p:cNvSpPr>
          <p:nvPr>
            <p:ph type="ftr" sz="quarter" idx="11"/>
          </p:nvPr>
        </p:nvSpPr>
        <p:spPr/>
        <p:txBody>
          <a:bodyPr/>
          <a:lstStyle>
            <a:lvl1pPr>
              <a:defRPr>
                <a:solidFill>
                  <a:schemeClr val="tx1">
                    <a:lumMod val="95000"/>
                    <a:lumOff val="5000"/>
                  </a:schemeClr>
                </a:solidFill>
              </a:defRPr>
            </a:lvl1pPr>
          </a:lstStyle>
          <a:p>
            <a:r>
              <a:rPr lang="en-CA" smtClean="0"/>
              <a:t>Southern Ontario Numerical Analysis Day (SONAD) - University of Waterloo</a:t>
            </a:r>
            <a:endParaRPr lang="en-US" dirty="0"/>
          </a:p>
        </p:txBody>
      </p:sp>
      <p:sp>
        <p:nvSpPr>
          <p:cNvPr id="4" name="Slide Number Placeholder 3"/>
          <p:cNvSpPr>
            <a:spLocks noGrp="1"/>
          </p:cNvSpPr>
          <p:nvPr>
            <p:ph type="sldNum" sz="quarter" idx="12"/>
          </p:nvPr>
        </p:nvSpPr>
        <p:spPr/>
        <p:txBody>
          <a:bodyPr/>
          <a:lstStyle>
            <a:lvl1pPr>
              <a:defRPr>
                <a:solidFill>
                  <a:schemeClr val="tx1">
                    <a:lumMod val="95000"/>
                    <a:lumOff val="5000"/>
                  </a:schemeClr>
                </a:solidFill>
              </a:defRPr>
            </a:lvl1pPr>
          </a:lstStyle>
          <a:p>
            <a:fld id="{4FAB73BC-B049-4115-A692-8D63A059BFB8}"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en-US" smtClean="0"/>
              <a:t>5/27/2016</a:t>
            </a:r>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CA" smtClean="0"/>
              <a:t>Southern Ontario Numerical Analysis Day (SONAD) - University of Waterloo</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5/27/2016</a:t>
            </a:r>
            <a:endParaRPr lang="en-US" dirty="0"/>
          </a:p>
        </p:txBody>
      </p:sp>
      <p:sp>
        <p:nvSpPr>
          <p:cNvPr id="6" name="Footer Placeholder 5"/>
          <p:cNvSpPr>
            <a:spLocks noGrp="1"/>
          </p:cNvSpPr>
          <p:nvPr>
            <p:ph type="ftr" sz="quarter" idx="11"/>
          </p:nvPr>
        </p:nvSpPr>
        <p:spPr/>
        <p:txBody>
          <a:bodyPr/>
          <a:lstStyle/>
          <a:p>
            <a:r>
              <a:rPr lang="en-CA" smtClean="0"/>
              <a:t>Southern Ontario Numerical Analysis Day (SONAD) - University of Waterloo</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r>
              <a:rPr lang="en-US" smtClean="0"/>
              <a:t>5/27/2016</a:t>
            </a:r>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CA" smtClean="0"/>
              <a:t>Southern Ontario Numerical Analysis Day (SONAD) - University of Waterloo</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5.emf"/></Relationships>
</file>

<file path=ppt/slides/_rels/slide14.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3.png"/><Relationship Id="rId3" Type="http://schemas.openxmlformats.org/officeDocument/2006/relationships/image" Target="../media/image6.emf"/><Relationship Id="rId7" Type="http://schemas.openxmlformats.org/officeDocument/2006/relationships/image" Target="../media/image27.png"/><Relationship Id="rId12" Type="http://schemas.openxmlformats.org/officeDocument/2006/relationships/image" Target="../media/image32.png"/><Relationship Id="rId17" Type="http://schemas.openxmlformats.org/officeDocument/2006/relationships/image" Target="../media/image37.png"/><Relationship Id="rId2" Type="http://schemas.openxmlformats.org/officeDocument/2006/relationships/notesSlide" Target="../notesSlides/notesSlide13.xml"/><Relationship Id="rId16" Type="http://schemas.openxmlformats.org/officeDocument/2006/relationships/image" Target="../media/image36.png"/><Relationship Id="rId1" Type="http://schemas.openxmlformats.org/officeDocument/2006/relationships/slideLayout" Target="../slideLayouts/slideLayout7.xml"/><Relationship Id="rId6" Type="http://schemas.openxmlformats.org/officeDocument/2006/relationships/image" Target="../media/image26.png"/><Relationship Id="rId11" Type="http://schemas.openxmlformats.org/officeDocument/2006/relationships/image" Target="../media/image31.png"/><Relationship Id="rId5" Type="http://schemas.openxmlformats.org/officeDocument/2006/relationships/image" Target="../media/image8.emf"/><Relationship Id="rId15" Type="http://schemas.openxmlformats.org/officeDocument/2006/relationships/image" Target="../media/image35.png"/><Relationship Id="rId10" Type="http://schemas.openxmlformats.org/officeDocument/2006/relationships/image" Target="../media/image30.png"/><Relationship Id="rId4" Type="http://schemas.openxmlformats.org/officeDocument/2006/relationships/image" Target="../media/image7.emf"/><Relationship Id="rId9" Type="http://schemas.openxmlformats.org/officeDocument/2006/relationships/image" Target="../media/image29.png"/><Relationship Id="rId14" Type="http://schemas.openxmlformats.org/officeDocument/2006/relationships/image" Target="../media/image34.pn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758952"/>
            <a:ext cx="10298430" cy="3566160"/>
          </a:xfrm>
        </p:spPr>
        <p:txBody>
          <a:bodyPr>
            <a:noAutofit/>
          </a:bodyPr>
          <a:lstStyle/>
          <a:p>
            <a:r>
              <a:rPr lang="en-CA" sz="7200" dirty="0" smtClean="0"/>
              <a:t>A Neural Network Approach to Efficient </a:t>
            </a:r>
            <a:r>
              <a:rPr lang="en-CA" sz="7200" dirty="0"/>
              <a:t>Valuation of Large VA Portfolios</a:t>
            </a:r>
            <a:endParaRPr lang="en-CA" sz="7000" dirty="0"/>
          </a:p>
        </p:txBody>
      </p:sp>
      <p:sp>
        <p:nvSpPr>
          <p:cNvPr id="3" name="Subtitle 2"/>
          <p:cNvSpPr>
            <a:spLocks noGrp="1"/>
          </p:cNvSpPr>
          <p:nvPr>
            <p:ph type="subTitle" idx="1"/>
          </p:nvPr>
        </p:nvSpPr>
        <p:spPr/>
        <p:txBody>
          <a:bodyPr/>
          <a:lstStyle/>
          <a:p>
            <a:r>
              <a:rPr lang="en-CA" dirty="0" smtClean="0"/>
              <a:t>Presenter: </a:t>
            </a:r>
            <a:r>
              <a:rPr lang="en-CA" dirty="0" err="1" smtClean="0"/>
              <a:t>amir</a:t>
            </a:r>
            <a:r>
              <a:rPr lang="en-CA" dirty="0" smtClean="0"/>
              <a:t> Hejazi</a:t>
            </a:r>
          </a:p>
          <a:p>
            <a:r>
              <a:rPr lang="en-CA" dirty="0" smtClean="0"/>
              <a:t>Supervisor: Kenneth R. Jackson</a:t>
            </a:r>
          </a:p>
        </p:txBody>
      </p:sp>
      <p:sp>
        <p:nvSpPr>
          <p:cNvPr id="4" name="Date Placeholder 3"/>
          <p:cNvSpPr>
            <a:spLocks noGrp="1"/>
          </p:cNvSpPr>
          <p:nvPr>
            <p:ph type="dt" sz="half" idx="10"/>
          </p:nvPr>
        </p:nvSpPr>
        <p:spPr/>
        <p:txBody>
          <a:bodyPr/>
          <a:lstStyle/>
          <a:p>
            <a:r>
              <a:rPr lang="en-US" smtClean="0"/>
              <a:t>5/27/2016</a:t>
            </a:r>
            <a:endParaRPr lang="en-US" dirty="0"/>
          </a:p>
        </p:txBody>
      </p:sp>
      <p:sp>
        <p:nvSpPr>
          <p:cNvPr id="5" name="Footer Placeholder 4"/>
          <p:cNvSpPr>
            <a:spLocks noGrp="1"/>
          </p:cNvSpPr>
          <p:nvPr>
            <p:ph type="ftr" sz="quarter" idx="11"/>
          </p:nvPr>
        </p:nvSpPr>
        <p:spPr/>
        <p:txBody>
          <a:bodyPr/>
          <a:lstStyle/>
          <a:p>
            <a:r>
              <a:rPr lang="en-CA" smtClean="0"/>
              <a:t>Southern Ontario Numerical Analysis Day (SONAD) - University of Waterloo</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1</a:t>
            </a:fld>
            <a:endParaRPr lang="en-US" dirty="0"/>
          </a:p>
        </p:txBody>
      </p:sp>
    </p:spTree>
    <p:extLst>
      <p:ext uri="{BB962C8B-B14F-4D97-AF65-F5344CB8AC3E}">
        <p14:creationId xmlns:p14="http://schemas.microsoft.com/office/powerpoint/2010/main" val="10246431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5" name="Table 4"/>
              <p:cNvGraphicFramePr>
                <a:graphicFrameLocks noGrp="1"/>
              </p:cNvGraphicFramePr>
              <p:nvPr>
                <p:extLst>
                  <p:ext uri="{D42A27DB-BD31-4B8C-83A1-F6EECF244321}">
                    <p14:modId xmlns:p14="http://schemas.microsoft.com/office/powerpoint/2010/main" val="2890740013"/>
                  </p:ext>
                </p:extLst>
              </p:nvPr>
            </p:nvGraphicFramePr>
            <p:xfrm>
              <a:off x="2794708" y="1257300"/>
              <a:ext cx="6759422" cy="5012563"/>
            </p:xfrm>
            <a:graphic>
              <a:graphicData uri="http://schemas.openxmlformats.org/drawingml/2006/table">
                <a:tbl>
                  <a:tblPr firstRow="1" bandRow="1"/>
                  <a:tblGrid>
                    <a:gridCol w="2882969">
                      <a:extLst>
                        <a:ext uri="{9D8B030D-6E8A-4147-A177-3AD203B41FA5}">
                          <a16:colId xmlns:a16="http://schemas.microsoft.com/office/drawing/2014/main" xmlns="" val="20000"/>
                        </a:ext>
                      </a:extLst>
                    </a:gridCol>
                    <a:gridCol w="1438053">
                      <a:extLst>
                        <a:ext uri="{9D8B030D-6E8A-4147-A177-3AD203B41FA5}">
                          <a16:colId xmlns:a16="http://schemas.microsoft.com/office/drawing/2014/main" xmlns="" val="20001"/>
                        </a:ext>
                      </a:extLst>
                    </a:gridCol>
                    <a:gridCol w="1095375">
                      <a:extLst>
                        <a:ext uri="{9D8B030D-6E8A-4147-A177-3AD203B41FA5}">
                          <a16:colId xmlns:a16="http://schemas.microsoft.com/office/drawing/2014/main" xmlns="" val="20002"/>
                        </a:ext>
                      </a:extLst>
                    </a:gridCol>
                    <a:gridCol w="1343025">
                      <a:extLst>
                        <a:ext uri="{9D8B030D-6E8A-4147-A177-3AD203B41FA5}">
                          <a16:colId xmlns:a16="http://schemas.microsoft.com/office/drawing/2014/main" xmlns="" val="20003"/>
                        </a:ext>
                      </a:extLst>
                    </a:gridCol>
                  </a:tblGrid>
                  <a:tr h="371180">
                    <a:tc rowSpan="2">
                      <a:txBody>
                        <a:bodyPr/>
                        <a:lstStyle/>
                        <a:p>
                          <a:r>
                            <a:rPr lang="en-CA" sz="2000" dirty="0" smtClean="0">
                              <a:ln>
                                <a:solidFill>
                                  <a:sysClr val="windowText" lastClr="000000"/>
                                </a:solidFill>
                              </a:ln>
                              <a:solidFill>
                                <a:schemeClr val="tx1"/>
                              </a:solidFill>
                            </a:rPr>
                            <a:t>Method</a:t>
                          </a:r>
                          <a:endParaRPr lang="en-CA" sz="2000" dirty="0">
                            <a:ln>
                              <a:solidFill>
                                <a:sysClr val="windowText" lastClr="000000"/>
                              </a:solidFill>
                            </a:ln>
                            <a:solidFill>
                              <a:schemeClr val="tx1"/>
                            </a:solidFill>
                          </a:endParaRPr>
                        </a:p>
                      </a:txBody>
                      <a:tcPr/>
                    </a:tc>
                    <a:tc rowSpan="2">
                      <a:txBody>
                        <a:bodyPr/>
                        <a:lstStyle/>
                        <a:p>
                          <a:r>
                            <a:rPr lang="en-CA" dirty="0" smtClean="0">
                              <a:ln>
                                <a:solidFill>
                                  <a:sysClr val="windowText" lastClr="000000"/>
                                </a:solidFill>
                              </a:ln>
                              <a:solidFill>
                                <a:schemeClr val="tx1"/>
                              </a:solidFill>
                            </a:rPr>
                            <a:t>Accuracy (%)</a:t>
                          </a:r>
                        </a:p>
                        <a:p>
                          <a:pPr/>
                          <a14:m>
                            <m:oMathPara xmlns:m="http://schemas.openxmlformats.org/officeDocument/2006/math">
                              <m:oMathParaPr>
                                <m:jc m:val="centerGroup"/>
                              </m:oMathParaPr>
                              <m:oMath xmlns:m="http://schemas.openxmlformats.org/officeDocument/2006/math">
                                <m:f>
                                  <m:fPr>
                                    <m:ctrlPr>
                                      <a:rPr lang="en-CA" b="0" i="1" smtClean="0">
                                        <a:ln>
                                          <a:solidFill>
                                            <a:sysClr val="windowText" lastClr="000000"/>
                                          </a:solidFill>
                                        </a:ln>
                                        <a:solidFill>
                                          <a:schemeClr val="tx1"/>
                                        </a:solidFill>
                                        <a:latin typeface="Cambria Math"/>
                                      </a:rPr>
                                    </m:ctrlPr>
                                  </m:fPr>
                                  <m:num>
                                    <m:r>
                                      <a:rPr lang="en-CA" b="0" i="0" smtClean="0">
                                        <a:ln>
                                          <a:solidFill>
                                            <a:sysClr val="windowText" lastClr="000000"/>
                                          </a:solidFill>
                                        </a:ln>
                                        <a:solidFill>
                                          <a:schemeClr val="tx1"/>
                                        </a:solidFill>
                                        <a:latin typeface="Cambria Math" panose="02040503050406030204" pitchFamily="18" charset="0"/>
                                      </a:rPr>
                                      <m:t>|</m:t>
                                    </m:r>
                                    <m:sSub>
                                      <m:sSubPr>
                                        <m:ctrlPr>
                                          <a:rPr lang="en-CA" b="0" i="1" smtClean="0">
                                            <a:ln>
                                              <a:solidFill>
                                                <a:sysClr val="windowText" lastClr="000000"/>
                                              </a:solidFill>
                                            </a:ln>
                                            <a:solidFill>
                                              <a:schemeClr val="tx1"/>
                                            </a:solidFill>
                                            <a:latin typeface="Cambria Math"/>
                                          </a:rPr>
                                        </m:ctrlPr>
                                      </m:sSubPr>
                                      <m:e>
                                        <m:r>
                                          <m:rPr>
                                            <m:sty m:val="p"/>
                                          </m:rPr>
                                          <a:rPr lang="en-CA" b="0" i="0" smtClean="0">
                                            <a:ln>
                                              <a:solidFill>
                                                <a:sysClr val="windowText" lastClr="000000"/>
                                              </a:solidFill>
                                            </a:ln>
                                            <a:solidFill>
                                              <a:schemeClr val="tx1"/>
                                            </a:solidFill>
                                            <a:latin typeface="Cambria Math" panose="02040503050406030204" pitchFamily="18" charset="0"/>
                                          </a:rPr>
                                          <m:t>Δ</m:t>
                                        </m:r>
                                      </m:e>
                                      <m:sub>
                                        <m:r>
                                          <m:rPr>
                                            <m:sty m:val="p"/>
                                          </m:rPr>
                                          <a:rPr lang="en-CA" b="0" i="0" smtClean="0">
                                            <a:ln>
                                              <a:solidFill>
                                                <a:sysClr val="windowText" lastClr="000000"/>
                                              </a:solidFill>
                                            </a:ln>
                                            <a:solidFill>
                                              <a:schemeClr val="tx1"/>
                                            </a:solidFill>
                                            <a:latin typeface="Cambria Math" panose="02040503050406030204" pitchFamily="18" charset="0"/>
                                          </a:rPr>
                                          <m:t>x</m:t>
                                        </m:r>
                                      </m:sub>
                                    </m:sSub>
                                    <m:r>
                                      <a:rPr lang="en-CA" b="0" i="1" smtClean="0">
                                        <a:ln>
                                          <a:solidFill>
                                            <a:sysClr val="windowText" lastClr="000000"/>
                                          </a:solidFill>
                                        </a:ln>
                                        <a:solidFill>
                                          <a:schemeClr val="tx1"/>
                                        </a:solidFill>
                                        <a:latin typeface="Cambria Math" panose="02040503050406030204" pitchFamily="18" charset="0"/>
                                      </a:rPr>
                                      <m:t>−</m:t>
                                    </m:r>
                                    <m:sSub>
                                      <m:sSubPr>
                                        <m:ctrlPr>
                                          <a:rPr lang="en-CA" b="0" i="1" smtClean="0">
                                            <a:ln>
                                              <a:solidFill>
                                                <a:sysClr val="windowText" lastClr="000000"/>
                                              </a:solidFill>
                                            </a:ln>
                                            <a:solidFill>
                                              <a:schemeClr val="tx1"/>
                                            </a:solidFill>
                                            <a:latin typeface="Cambria Math"/>
                                          </a:rPr>
                                        </m:ctrlPr>
                                      </m:sSubPr>
                                      <m:e>
                                        <m:r>
                                          <m:rPr>
                                            <m:sty m:val="p"/>
                                          </m:rPr>
                                          <a:rPr lang="en-CA" b="0" i="0" smtClean="0">
                                            <a:ln>
                                              <a:solidFill>
                                                <a:sysClr val="windowText" lastClr="000000"/>
                                              </a:solidFill>
                                            </a:ln>
                                            <a:solidFill>
                                              <a:schemeClr val="tx1"/>
                                            </a:solidFill>
                                            <a:latin typeface="Cambria Math" panose="02040503050406030204" pitchFamily="18" charset="0"/>
                                          </a:rPr>
                                          <m:t>Δ</m:t>
                                        </m:r>
                                      </m:e>
                                      <m:sub>
                                        <m:r>
                                          <a:rPr lang="en-CA" b="0" i="1" smtClean="0">
                                            <a:ln>
                                              <a:solidFill>
                                                <a:sysClr val="windowText" lastClr="000000"/>
                                              </a:solidFill>
                                            </a:ln>
                                            <a:solidFill>
                                              <a:schemeClr val="tx1"/>
                                            </a:solidFill>
                                            <a:latin typeface="Cambria Math" panose="02040503050406030204" pitchFamily="18" charset="0"/>
                                          </a:rPr>
                                          <m:t>𝑀𝐶</m:t>
                                        </m:r>
                                      </m:sub>
                                    </m:sSub>
                                    <m:r>
                                      <a:rPr lang="en-CA" b="0" i="1" smtClean="0">
                                        <a:ln>
                                          <a:solidFill>
                                            <a:sysClr val="windowText" lastClr="000000"/>
                                          </a:solidFill>
                                        </a:ln>
                                        <a:solidFill>
                                          <a:schemeClr val="tx1"/>
                                        </a:solidFill>
                                        <a:latin typeface="Cambria Math" panose="02040503050406030204" pitchFamily="18" charset="0"/>
                                      </a:rPr>
                                      <m:t>|</m:t>
                                    </m:r>
                                  </m:num>
                                  <m:den>
                                    <m:sSub>
                                      <m:sSubPr>
                                        <m:ctrlPr>
                                          <a:rPr lang="en-CA" b="0" i="1" smtClean="0">
                                            <a:ln>
                                              <a:solidFill>
                                                <a:sysClr val="windowText" lastClr="000000"/>
                                              </a:solidFill>
                                            </a:ln>
                                            <a:solidFill>
                                              <a:schemeClr val="tx1"/>
                                            </a:solidFill>
                                            <a:latin typeface="Cambria Math"/>
                                          </a:rPr>
                                        </m:ctrlPr>
                                      </m:sSubPr>
                                      <m:e>
                                        <m:r>
                                          <m:rPr>
                                            <m:sty m:val="p"/>
                                          </m:rPr>
                                          <a:rPr lang="en-CA" b="0" i="0" smtClean="0">
                                            <a:ln>
                                              <a:solidFill>
                                                <a:sysClr val="windowText" lastClr="000000"/>
                                              </a:solidFill>
                                            </a:ln>
                                            <a:solidFill>
                                              <a:schemeClr val="tx1"/>
                                            </a:solidFill>
                                            <a:latin typeface="Cambria Math" panose="02040503050406030204" pitchFamily="18" charset="0"/>
                                          </a:rPr>
                                          <m:t>Δ</m:t>
                                        </m:r>
                                      </m:e>
                                      <m:sub>
                                        <m:r>
                                          <a:rPr lang="en-CA" b="0" i="1" smtClean="0">
                                            <a:ln>
                                              <a:solidFill>
                                                <a:sysClr val="windowText" lastClr="000000"/>
                                              </a:solidFill>
                                            </a:ln>
                                            <a:solidFill>
                                              <a:schemeClr val="tx1"/>
                                            </a:solidFill>
                                            <a:latin typeface="Cambria Math" panose="02040503050406030204" pitchFamily="18" charset="0"/>
                                          </a:rPr>
                                          <m:t>𝑀𝐶</m:t>
                                        </m:r>
                                      </m:sub>
                                    </m:sSub>
                                  </m:den>
                                </m:f>
                              </m:oMath>
                            </m:oMathPara>
                          </a14:m>
                          <a:endParaRPr lang="en-CA" dirty="0">
                            <a:ln>
                              <a:solidFill>
                                <a:sysClr val="windowText" lastClr="000000"/>
                              </a:solidFill>
                            </a:ln>
                            <a:solidFill>
                              <a:schemeClr val="tx1"/>
                            </a:solidFill>
                          </a:endParaRPr>
                        </a:p>
                      </a:txBody>
                      <a:tcPr/>
                    </a:tc>
                    <a:tc gridSpan="2">
                      <a:txBody>
                        <a:bodyPr/>
                        <a:lstStyle/>
                        <a:p>
                          <a:r>
                            <a:rPr lang="en-CA" dirty="0" smtClean="0">
                              <a:ln>
                                <a:solidFill>
                                  <a:sysClr val="windowText" lastClr="000000"/>
                                </a:solidFill>
                              </a:ln>
                              <a:solidFill>
                                <a:schemeClr val="tx1"/>
                              </a:solidFill>
                            </a:rPr>
                            <a:t>Running</a:t>
                          </a:r>
                          <a:r>
                            <a:rPr lang="en-CA" baseline="0" dirty="0" smtClean="0">
                              <a:ln>
                                <a:solidFill>
                                  <a:sysClr val="windowText" lastClr="000000"/>
                                </a:solidFill>
                              </a:ln>
                              <a:solidFill>
                                <a:schemeClr val="tx1"/>
                              </a:solidFill>
                            </a:rPr>
                            <a:t> Time (seconds)</a:t>
                          </a:r>
                          <a:endParaRPr lang="en-CA" dirty="0">
                            <a:ln>
                              <a:solidFill>
                                <a:sysClr val="windowText" lastClr="000000"/>
                              </a:solidFill>
                            </a:ln>
                            <a:solidFill>
                              <a:schemeClr val="tx1"/>
                            </a:solidFill>
                          </a:endParaRPr>
                        </a:p>
                      </a:txBody>
                      <a:tcPr/>
                    </a:tc>
                    <a:tc hMerge="1">
                      <a:txBody>
                        <a:bodyPr/>
                        <a:lstStyle/>
                        <a:p>
                          <a:endParaRPr lang="en-CA" dirty="0">
                            <a:ln>
                              <a:solidFill>
                                <a:sysClr val="windowText" lastClr="000000"/>
                              </a:solidFill>
                            </a:ln>
                            <a:solidFill>
                              <a:schemeClr val="tx1"/>
                            </a:solidFill>
                          </a:endParaRPr>
                        </a:p>
                      </a:txBody>
                      <a:tcPr/>
                    </a:tc>
                    <a:extLst>
                      <a:ext uri="{0D108BD9-81ED-4DB2-BD59-A6C34878D82A}">
                        <a16:rowId xmlns:a16="http://schemas.microsoft.com/office/drawing/2014/main" xmlns="" val="10000"/>
                      </a:ext>
                    </a:extLst>
                  </a:tr>
                  <a:tr h="370840">
                    <a:tc vMerge="1">
                      <a:txBody>
                        <a:bodyPr/>
                        <a:lstStyle/>
                        <a:p>
                          <a:endParaRPr lang="en-CA" dirty="0">
                            <a:ln>
                              <a:solidFill>
                                <a:sysClr val="windowText" lastClr="000000"/>
                              </a:solidFill>
                            </a:ln>
                            <a:solidFill>
                              <a:schemeClr val="tx1"/>
                            </a:solidFill>
                          </a:endParaRPr>
                        </a:p>
                      </a:txBody>
                      <a:tcPr/>
                    </a:tc>
                    <a:tc vMerge="1">
                      <a:txBody>
                        <a:bodyPr/>
                        <a:lstStyle/>
                        <a:p>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Portfolio</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Per Policy</a:t>
                          </a:r>
                          <a:endParaRPr lang="en-CA" dirty="0">
                            <a:ln>
                              <a:solidFill>
                                <a:sysClr val="windowText" lastClr="000000"/>
                              </a:solidFill>
                            </a:ln>
                            <a:solidFill>
                              <a:schemeClr val="tx1"/>
                            </a:solidFill>
                          </a:endParaRPr>
                        </a:p>
                      </a:txBody>
                      <a:tcPr/>
                    </a:tc>
                    <a:extLst>
                      <a:ext uri="{0D108BD9-81ED-4DB2-BD59-A6C34878D82A}">
                        <a16:rowId xmlns:a16="http://schemas.microsoft.com/office/drawing/2014/main" xmlns="" val="10001"/>
                      </a:ext>
                    </a:extLst>
                  </a:tr>
                  <a:tr h="370840">
                    <a:tc>
                      <a:txBody>
                        <a:bodyPr/>
                        <a:lstStyle/>
                        <a:p>
                          <a:r>
                            <a:rPr lang="en-CA" dirty="0" smtClean="0">
                              <a:ln>
                                <a:solidFill>
                                  <a:sysClr val="windowText" lastClr="000000"/>
                                </a:solidFill>
                              </a:ln>
                              <a:solidFill>
                                <a:schemeClr val="tx1"/>
                              </a:solidFill>
                            </a:rPr>
                            <a:t>MC</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0</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10617</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10617</a:t>
                          </a:r>
                          <a:endParaRPr lang="en-CA" dirty="0">
                            <a:ln>
                              <a:solidFill>
                                <a:sysClr val="windowText" lastClr="000000"/>
                              </a:solidFill>
                            </a:ln>
                            <a:solidFill>
                              <a:schemeClr val="tx1"/>
                            </a:solidFill>
                          </a:endParaRPr>
                        </a:p>
                      </a:txBody>
                      <a:tcPr/>
                    </a:tc>
                    <a:extLst>
                      <a:ext uri="{0D108BD9-81ED-4DB2-BD59-A6C34878D82A}">
                        <a16:rowId xmlns:a16="http://schemas.microsoft.com/office/drawing/2014/main" xmlns="" val="10002"/>
                      </a:ext>
                    </a:extLst>
                  </a:tr>
                  <a:tr h="370840">
                    <a:tc>
                      <a:txBody>
                        <a:bodyPr/>
                        <a:lstStyle/>
                        <a:p>
                          <a:r>
                            <a:rPr lang="en-CA" dirty="0" smtClean="0">
                              <a:ln>
                                <a:solidFill>
                                  <a:sysClr val="windowText" lastClr="000000"/>
                                </a:solidFill>
                              </a:ln>
                              <a:solidFill>
                                <a:schemeClr val="tx1"/>
                              </a:solidFill>
                            </a:rPr>
                            <a:t>Kriging</a:t>
                          </a:r>
                          <a:r>
                            <a:rPr lang="en-CA" baseline="0" dirty="0" smtClean="0">
                              <a:ln>
                                <a:solidFill>
                                  <a:sysClr val="windowText" lastClr="000000"/>
                                </a:solidFill>
                              </a:ln>
                              <a:solidFill>
                                <a:schemeClr val="tx1"/>
                              </a:solidFill>
                            </a:rPr>
                            <a:t> (Spherical)</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-0.03</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312</a:t>
                          </a:r>
                          <a:endParaRPr lang="en-CA" dirty="0">
                            <a:ln>
                              <a:solidFill>
                                <a:sysClr val="windowText" lastClr="000000"/>
                              </a:solidFill>
                            </a:ln>
                            <a:solidFill>
                              <a:schemeClr val="tx1"/>
                            </a:solidFill>
                          </a:endParaRPr>
                        </a:p>
                      </a:txBody>
                      <a:tcPr/>
                    </a:tc>
                    <a:tc>
                      <a:txBody>
                        <a:bodyPr/>
                        <a:lstStyle/>
                        <a:p>
                          <a14:m>
                            <m:oMath xmlns:m="http://schemas.openxmlformats.org/officeDocument/2006/math">
                              <m:r>
                                <a:rPr lang="en-CA" b="0" i="1" smtClean="0">
                                  <a:ln>
                                    <a:solidFill>
                                      <a:sysClr val="windowText" lastClr="000000"/>
                                    </a:solidFill>
                                  </a:ln>
                                  <a:solidFill>
                                    <a:schemeClr val="tx1"/>
                                  </a:solidFill>
                                  <a:latin typeface="Cambria Math" panose="02040503050406030204" pitchFamily="18" charset="0"/>
                                </a:rPr>
                                <m:t>≫</m:t>
                              </m:r>
                            </m:oMath>
                          </a14:m>
                          <a:r>
                            <a:rPr lang="en-CA" dirty="0" smtClean="0">
                              <a:ln>
                                <a:solidFill>
                                  <a:sysClr val="windowText" lastClr="000000"/>
                                </a:solidFill>
                              </a:ln>
                              <a:solidFill>
                                <a:schemeClr val="tx1"/>
                              </a:solidFill>
                            </a:rPr>
                            <a:t> 320000</a:t>
                          </a:r>
                          <a:endParaRPr lang="en-CA" dirty="0">
                            <a:ln>
                              <a:solidFill>
                                <a:sysClr val="windowText" lastClr="000000"/>
                              </a:solidFill>
                            </a:ln>
                            <a:solidFill>
                              <a:schemeClr val="tx1"/>
                            </a:solidFill>
                          </a:endParaRPr>
                        </a:p>
                      </a:txBody>
                      <a:tcPr/>
                    </a:tc>
                    <a:extLst>
                      <a:ext uri="{0D108BD9-81ED-4DB2-BD59-A6C34878D82A}">
                        <a16:rowId xmlns:a16="http://schemas.microsoft.com/office/drawing/2014/main" xmlns="" val="10003"/>
                      </a:ext>
                    </a:extLst>
                  </a:tr>
                  <a:tr h="370840">
                    <a:tc>
                      <a:txBody>
                        <a:bodyPr/>
                        <a:lstStyle/>
                        <a:p>
                          <a:r>
                            <a:rPr lang="en-CA" dirty="0" smtClean="0">
                              <a:ln>
                                <a:solidFill>
                                  <a:sysClr val="windowText" lastClr="000000"/>
                                </a:solidFill>
                              </a:ln>
                              <a:solidFill>
                                <a:schemeClr val="tx1"/>
                              </a:solidFill>
                            </a:rPr>
                            <a:t>Kriging (Exponential)</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-1.61</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333</a:t>
                          </a:r>
                          <a:endParaRPr lang="en-CA" dirty="0">
                            <a:ln>
                              <a:solidFill>
                                <a:sysClr val="windowText" lastClr="000000"/>
                              </a:solidFill>
                            </a:ln>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 xmlns:m="http://schemas.openxmlformats.org/officeDocument/2006/math">
                              <m:r>
                                <a:rPr lang="en-CA" b="0" i="1" smtClean="0">
                                  <a:ln>
                                    <a:solidFill>
                                      <a:sysClr val="windowText" lastClr="000000"/>
                                    </a:solidFill>
                                  </a:ln>
                                  <a:solidFill>
                                    <a:schemeClr val="tx1"/>
                                  </a:solidFill>
                                  <a:latin typeface="Cambria Math" panose="02040503050406030204" pitchFamily="18" charset="0"/>
                                </a:rPr>
                                <m:t>≫</m:t>
                              </m:r>
                            </m:oMath>
                          </a14:m>
                          <a:r>
                            <a:rPr lang="en-CA" dirty="0" smtClean="0">
                              <a:ln>
                                <a:solidFill>
                                  <a:sysClr val="windowText" lastClr="000000"/>
                                </a:solidFill>
                              </a:ln>
                              <a:solidFill>
                                <a:schemeClr val="tx1"/>
                              </a:solidFill>
                            </a:rPr>
                            <a:t> 320000</a:t>
                          </a:r>
                          <a:endParaRPr lang="en-CA" dirty="0">
                            <a:ln>
                              <a:solidFill>
                                <a:sysClr val="windowText" lastClr="000000"/>
                              </a:solidFill>
                            </a:ln>
                            <a:solidFill>
                              <a:schemeClr val="tx1"/>
                            </a:solidFill>
                          </a:endParaRPr>
                        </a:p>
                      </a:txBody>
                      <a:tcPr/>
                    </a:tc>
                    <a:extLst>
                      <a:ext uri="{0D108BD9-81ED-4DB2-BD59-A6C34878D82A}">
                        <a16:rowId xmlns:a16="http://schemas.microsoft.com/office/drawing/2014/main" xmlns="" val="10004"/>
                      </a:ext>
                    </a:extLst>
                  </a:tr>
                  <a:tr h="370840">
                    <a:tc>
                      <a:txBody>
                        <a:bodyPr/>
                        <a:lstStyle/>
                        <a:p>
                          <a:r>
                            <a:rPr lang="en-CA" dirty="0" smtClean="0">
                              <a:ln>
                                <a:solidFill>
                                  <a:sysClr val="windowText" lastClr="000000"/>
                                </a:solidFill>
                              </a:ln>
                              <a:solidFill>
                                <a:schemeClr val="tx1"/>
                              </a:solidFill>
                            </a:rPr>
                            <a:t>Kriging (Gaussian)</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&lt; -500</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383</a:t>
                          </a:r>
                          <a:endParaRPr lang="en-CA" dirty="0">
                            <a:ln>
                              <a:solidFill>
                                <a:sysClr val="windowText" lastClr="000000"/>
                              </a:solidFill>
                            </a:ln>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 xmlns:m="http://schemas.openxmlformats.org/officeDocument/2006/math">
                              <m:r>
                                <a:rPr lang="en-CA" b="0" i="1" smtClean="0">
                                  <a:ln>
                                    <a:solidFill>
                                      <a:sysClr val="windowText" lastClr="000000"/>
                                    </a:solidFill>
                                  </a:ln>
                                  <a:solidFill>
                                    <a:schemeClr val="tx1"/>
                                  </a:solidFill>
                                  <a:latin typeface="Cambria Math" panose="02040503050406030204" pitchFamily="18" charset="0"/>
                                </a:rPr>
                                <m:t>≫</m:t>
                              </m:r>
                            </m:oMath>
                          </a14:m>
                          <a:r>
                            <a:rPr lang="en-CA" dirty="0" smtClean="0">
                              <a:ln>
                                <a:solidFill>
                                  <a:sysClr val="windowText" lastClr="000000"/>
                                </a:solidFill>
                              </a:ln>
                              <a:solidFill>
                                <a:schemeClr val="tx1"/>
                              </a:solidFill>
                            </a:rPr>
                            <a:t> 320000</a:t>
                          </a:r>
                          <a:endParaRPr lang="en-CA" dirty="0">
                            <a:ln>
                              <a:solidFill>
                                <a:sysClr val="windowText" lastClr="000000"/>
                              </a:solidFill>
                            </a:ln>
                            <a:solidFill>
                              <a:schemeClr val="tx1"/>
                            </a:solidFill>
                          </a:endParaRPr>
                        </a:p>
                      </a:txBody>
                      <a:tcPr/>
                    </a:tc>
                    <a:extLst>
                      <a:ext uri="{0D108BD9-81ED-4DB2-BD59-A6C34878D82A}">
                        <a16:rowId xmlns:a16="http://schemas.microsoft.com/office/drawing/2014/main" xmlns="" val="10005"/>
                      </a:ext>
                    </a:extLst>
                  </a:tr>
                  <a:tr h="370840">
                    <a:tc>
                      <a:txBody>
                        <a:bodyPr/>
                        <a:lstStyle/>
                        <a:p>
                          <a:r>
                            <a:rPr lang="en-CA" dirty="0" smtClean="0">
                              <a:ln>
                                <a:solidFill>
                                  <a:sysClr val="windowText" lastClr="000000"/>
                                </a:solidFill>
                              </a:ln>
                              <a:solidFill>
                                <a:schemeClr val="tx1"/>
                              </a:solidFill>
                            </a:rPr>
                            <a:t>IDW (</a:t>
                          </a:r>
                          <a14:m>
                            <m:oMath xmlns:m="http://schemas.openxmlformats.org/officeDocument/2006/math">
                              <m:r>
                                <a:rPr lang="en-CA" b="0" i="1" smtClean="0">
                                  <a:ln>
                                    <a:solidFill>
                                      <a:sysClr val="windowText" lastClr="000000"/>
                                    </a:solidFill>
                                  </a:ln>
                                  <a:solidFill>
                                    <a:schemeClr val="tx1"/>
                                  </a:solidFill>
                                  <a:latin typeface="Cambria Math" panose="02040503050406030204" pitchFamily="18" charset="0"/>
                                </a:rPr>
                                <m:t>𝑝</m:t>
                              </m:r>
                              <m:r>
                                <a:rPr lang="en-CA" b="0" i="1" smtClean="0">
                                  <a:ln>
                                    <a:solidFill>
                                      <a:sysClr val="windowText" lastClr="000000"/>
                                    </a:solidFill>
                                  </a:ln>
                                  <a:solidFill>
                                    <a:schemeClr val="tx1"/>
                                  </a:solidFill>
                                  <a:latin typeface="Cambria Math" panose="02040503050406030204" pitchFamily="18" charset="0"/>
                                </a:rPr>
                                <m:t>=1</m:t>
                              </m:r>
                            </m:oMath>
                          </a14:m>
                          <a:r>
                            <a:rPr lang="en-CA" dirty="0" smtClean="0">
                              <a:ln>
                                <a:solidFill>
                                  <a:sysClr val="windowText" lastClr="000000"/>
                                </a:solidFill>
                              </a:ln>
                              <a:solidFill>
                                <a:schemeClr val="tx1"/>
                              </a:solidFill>
                            </a:rPr>
                            <a:t>)</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9.11</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285</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286</a:t>
                          </a:r>
                          <a:endParaRPr lang="en-CA" dirty="0">
                            <a:ln>
                              <a:solidFill>
                                <a:sysClr val="windowText" lastClr="000000"/>
                              </a:solidFill>
                            </a:ln>
                            <a:solidFill>
                              <a:schemeClr val="tx1"/>
                            </a:solidFill>
                          </a:endParaRPr>
                        </a:p>
                      </a:txBody>
                      <a:tcPr/>
                    </a:tc>
                    <a:extLst>
                      <a:ext uri="{0D108BD9-81ED-4DB2-BD59-A6C34878D82A}">
                        <a16:rowId xmlns:a16="http://schemas.microsoft.com/office/drawing/2014/main" xmlns="" val="10006"/>
                      </a:ext>
                    </a:extLst>
                  </a:tr>
                  <a:tr h="370840">
                    <a:tc>
                      <a:txBody>
                        <a:bodyPr/>
                        <a:lstStyle/>
                        <a:p>
                          <a:r>
                            <a:rPr lang="en-CA" dirty="0" smtClean="0">
                              <a:ln>
                                <a:solidFill>
                                  <a:sysClr val="windowText" lastClr="000000"/>
                                </a:solidFill>
                              </a:ln>
                              <a:solidFill>
                                <a:schemeClr val="tx1"/>
                              </a:solidFill>
                            </a:rPr>
                            <a:t>IDW (</a:t>
                          </a:r>
                          <a14:m>
                            <m:oMath xmlns:m="http://schemas.openxmlformats.org/officeDocument/2006/math">
                              <m:r>
                                <a:rPr lang="en-CA" b="0" i="1" smtClean="0">
                                  <a:ln>
                                    <a:solidFill>
                                      <a:sysClr val="windowText" lastClr="000000"/>
                                    </a:solidFill>
                                  </a:ln>
                                  <a:solidFill>
                                    <a:schemeClr val="tx1"/>
                                  </a:solidFill>
                                  <a:latin typeface="Cambria Math" panose="02040503050406030204" pitchFamily="18" charset="0"/>
                                </a:rPr>
                                <m:t>𝑝</m:t>
                              </m:r>
                              <m:r>
                                <a:rPr lang="en-CA" b="0" i="1" smtClean="0">
                                  <a:ln>
                                    <a:solidFill>
                                      <a:sysClr val="windowText" lastClr="000000"/>
                                    </a:solidFill>
                                  </a:ln>
                                  <a:solidFill>
                                    <a:schemeClr val="tx1"/>
                                  </a:solidFill>
                                  <a:latin typeface="Cambria Math" panose="02040503050406030204" pitchFamily="18" charset="0"/>
                                </a:rPr>
                                <m:t>=10</m:t>
                              </m:r>
                            </m:oMath>
                          </a14:m>
                          <a:r>
                            <a:rPr lang="en-CA" dirty="0" smtClean="0">
                              <a:ln>
                                <a:solidFill>
                                  <a:sysClr val="windowText" lastClr="000000"/>
                                </a:solidFill>
                              </a:ln>
                              <a:solidFill>
                                <a:schemeClr val="tx1"/>
                              </a:solidFill>
                            </a:rPr>
                            <a:t>)</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13.12</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288</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287</a:t>
                          </a:r>
                          <a:endParaRPr lang="en-CA" dirty="0">
                            <a:ln>
                              <a:solidFill>
                                <a:sysClr val="windowText" lastClr="000000"/>
                              </a:solidFill>
                            </a:ln>
                            <a:solidFill>
                              <a:schemeClr val="tx1"/>
                            </a:solidFill>
                          </a:endParaRPr>
                        </a:p>
                      </a:txBody>
                      <a:tcPr/>
                    </a:tc>
                    <a:extLst>
                      <a:ext uri="{0D108BD9-81ED-4DB2-BD59-A6C34878D82A}">
                        <a16:rowId xmlns:a16="http://schemas.microsoft.com/office/drawing/2014/main" xmlns="" val="10007"/>
                      </a:ext>
                    </a:extLst>
                  </a:tr>
                  <a:tr h="370840">
                    <a:tc>
                      <a:txBody>
                        <a:bodyPr/>
                        <a:lstStyle/>
                        <a:p>
                          <a:r>
                            <a:rPr lang="en-CA" dirty="0" smtClean="0">
                              <a:ln>
                                <a:solidFill>
                                  <a:sysClr val="windowText" lastClr="000000"/>
                                </a:solidFill>
                              </a:ln>
                              <a:solidFill>
                                <a:schemeClr val="tx1"/>
                              </a:solidFill>
                            </a:rPr>
                            <a:t>IDW (</a:t>
                          </a:r>
                          <a14:m>
                            <m:oMath xmlns:m="http://schemas.openxmlformats.org/officeDocument/2006/math">
                              <m:r>
                                <a:rPr lang="en-CA" b="0" i="1" smtClean="0">
                                  <a:ln>
                                    <a:solidFill>
                                      <a:sysClr val="windowText" lastClr="000000"/>
                                    </a:solidFill>
                                  </a:ln>
                                  <a:solidFill>
                                    <a:schemeClr val="tx1"/>
                                  </a:solidFill>
                                  <a:latin typeface="Cambria Math" panose="02040503050406030204" pitchFamily="18" charset="0"/>
                                </a:rPr>
                                <m:t>𝑝</m:t>
                              </m:r>
                              <m:r>
                                <a:rPr lang="en-CA" b="0" i="1" smtClean="0">
                                  <a:ln>
                                    <a:solidFill>
                                      <a:sysClr val="windowText" lastClr="000000"/>
                                    </a:solidFill>
                                  </a:ln>
                                  <a:solidFill>
                                    <a:schemeClr val="tx1"/>
                                  </a:solidFill>
                                  <a:latin typeface="Cambria Math" panose="02040503050406030204" pitchFamily="18" charset="0"/>
                                </a:rPr>
                                <m:t>=100</m:t>
                              </m:r>
                            </m:oMath>
                          </a14:m>
                          <a:r>
                            <a:rPr lang="en-CA" dirty="0" smtClean="0">
                              <a:ln>
                                <a:solidFill>
                                  <a:sysClr val="windowText" lastClr="000000"/>
                                </a:solidFill>
                              </a:ln>
                              <a:solidFill>
                                <a:schemeClr val="tx1"/>
                              </a:solidFill>
                            </a:rPr>
                            <a:t>)</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11.99</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287</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301</a:t>
                          </a:r>
                          <a:endParaRPr lang="en-CA" dirty="0">
                            <a:ln>
                              <a:solidFill>
                                <a:sysClr val="windowText" lastClr="000000"/>
                              </a:solidFill>
                            </a:ln>
                            <a:solidFill>
                              <a:schemeClr val="tx1"/>
                            </a:solidFill>
                          </a:endParaRPr>
                        </a:p>
                      </a:txBody>
                      <a:tcPr/>
                    </a:tc>
                    <a:extLst>
                      <a:ext uri="{0D108BD9-81ED-4DB2-BD59-A6C34878D82A}">
                        <a16:rowId xmlns:a16="http://schemas.microsoft.com/office/drawing/2014/main" xmlns="" val="10008"/>
                      </a:ext>
                    </a:extLst>
                  </a:tr>
                  <a:tr h="370840">
                    <a:tc>
                      <a:txBody>
                        <a:bodyPr/>
                        <a:lstStyle/>
                        <a:p>
                          <a:r>
                            <a:rPr lang="en-CA" dirty="0" smtClean="0">
                              <a:ln>
                                <a:solidFill>
                                  <a:sysClr val="windowText" lastClr="000000"/>
                                </a:solidFill>
                              </a:ln>
                              <a:solidFill>
                                <a:schemeClr val="tx1"/>
                              </a:solidFill>
                            </a:rPr>
                            <a:t>RBF (Gaussian, </a:t>
                          </a:r>
                          <a14:m>
                            <m:oMath xmlns:m="http://schemas.openxmlformats.org/officeDocument/2006/math">
                              <m:r>
                                <a:rPr lang="en-CA" b="0" i="1" smtClean="0">
                                  <a:ln>
                                    <a:solidFill>
                                      <a:sysClr val="windowText" lastClr="000000"/>
                                    </a:solidFill>
                                  </a:ln>
                                  <a:solidFill>
                                    <a:schemeClr val="tx1"/>
                                  </a:solidFill>
                                  <a:latin typeface="Cambria Math" panose="02040503050406030204" pitchFamily="18" charset="0"/>
                                </a:rPr>
                                <m:t>𝜖</m:t>
                              </m:r>
                              <m:r>
                                <a:rPr lang="en-CA" b="0" i="1" smtClean="0">
                                  <a:ln>
                                    <a:solidFill>
                                      <a:sysClr val="windowText" lastClr="000000"/>
                                    </a:solidFill>
                                  </a:ln>
                                  <a:solidFill>
                                    <a:schemeClr val="tx1"/>
                                  </a:solidFill>
                                  <a:latin typeface="Cambria Math" panose="02040503050406030204" pitchFamily="18" charset="0"/>
                                </a:rPr>
                                <m:t>=1</m:t>
                              </m:r>
                            </m:oMath>
                          </a14:m>
                          <a:r>
                            <a:rPr lang="en-CA" dirty="0" smtClean="0">
                              <a:ln>
                                <a:solidFill>
                                  <a:sysClr val="windowText" lastClr="000000"/>
                                </a:solidFill>
                              </a:ln>
                              <a:solidFill>
                                <a:schemeClr val="tx1"/>
                              </a:solidFill>
                            </a:rPr>
                            <a:t>)</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-1.79</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295</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306</a:t>
                          </a:r>
                          <a:endParaRPr lang="en-CA" dirty="0">
                            <a:ln>
                              <a:solidFill>
                                <a:sysClr val="windowText" lastClr="000000"/>
                              </a:solidFill>
                            </a:ln>
                            <a:solidFill>
                              <a:schemeClr val="tx1"/>
                            </a:solidFill>
                          </a:endParaRPr>
                        </a:p>
                      </a:txBody>
                      <a:tcPr/>
                    </a:tc>
                    <a:extLst>
                      <a:ext uri="{0D108BD9-81ED-4DB2-BD59-A6C34878D82A}">
                        <a16:rowId xmlns:a16="http://schemas.microsoft.com/office/drawing/2014/main" xmlns="" val="10009"/>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ln>
                                <a:solidFill>
                                  <a:sysClr val="windowText" lastClr="000000"/>
                                </a:solidFill>
                              </a:ln>
                              <a:solidFill>
                                <a:schemeClr val="tx1"/>
                              </a:solidFill>
                            </a:rPr>
                            <a:t>RBF (Gaussian, </a:t>
                          </a:r>
                          <a14:m>
                            <m:oMath xmlns:m="http://schemas.openxmlformats.org/officeDocument/2006/math">
                              <m:r>
                                <a:rPr lang="en-CA" b="0" i="1" smtClean="0">
                                  <a:ln>
                                    <a:solidFill>
                                      <a:sysClr val="windowText" lastClr="000000"/>
                                    </a:solidFill>
                                  </a:ln>
                                  <a:solidFill>
                                    <a:schemeClr val="tx1"/>
                                  </a:solidFill>
                                  <a:latin typeface="Cambria Math" panose="02040503050406030204" pitchFamily="18" charset="0"/>
                                </a:rPr>
                                <m:t>𝜖</m:t>
                              </m:r>
                              <m:r>
                                <a:rPr lang="en-CA" b="0" i="1" smtClean="0">
                                  <a:ln>
                                    <a:solidFill>
                                      <a:sysClr val="windowText" lastClr="000000"/>
                                    </a:solidFill>
                                  </a:ln>
                                  <a:solidFill>
                                    <a:schemeClr val="tx1"/>
                                  </a:solidFill>
                                  <a:latin typeface="Cambria Math" panose="02040503050406030204" pitchFamily="18" charset="0"/>
                                </a:rPr>
                                <m:t>=10</m:t>
                              </m:r>
                            </m:oMath>
                          </a14:m>
                          <a:r>
                            <a:rPr lang="en-CA" dirty="0" smtClean="0">
                              <a:ln>
                                <a:solidFill>
                                  <a:sysClr val="windowText" lastClr="000000"/>
                                </a:solidFill>
                              </a:ln>
                              <a:solidFill>
                                <a:schemeClr val="tx1"/>
                              </a:solidFill>
                            </a:rPr>
                            <a:t>)</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37.89</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294</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315</a:t>
                          </a:r>
                          <a:endParaRPr lang="en-CA" dirty="0">
                            <a:ln>
                              <a:solidFill>
                                <a:sysClr val="windowText" lastClr="000000"/>
                              </a:solidFill>
                            </a:ln>
                            <a:solidFill>
                              <a:schemeClr val="tx1"/>
                            </a:solidFill>
                          </a:endParaRPr>
                        </a:p>
                      </a:txBody>
                      <a:tcPr/>
                    </a:tc>
                    <a:extLst>
                      <a:ext uri="{0D108BD9-81ED-4DB2-BD59-A6C34878D82A}">
                        <a16:rowId xmlns:a16="http://schemas.microsoft.com/office/drawing/2014/main" xmlns="" val="1001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ln>
                                <a:solidFill>
                                  <a:sysClr val="windowText" lastClr="000000"/>
                                </a:solidFill>
                              </a:ln>
                              <a:solidFill>
                                <a:schemeClr val="tx1"/>
                              </a:solidFill>
                            </a:rPr>
                            <a:t>RBF (Multi-Quad, </a:t>
                          </a:r>
                          <a14:m>
                            <m:oMath xmlns:m="http://schemas.openxmlformats.org/officeDocument/2006/math">
                              <m:r>
                                <a:rPr lang="en-CA" b="0" i="1" smtClean="0">
                                  <a:ln>
                                    <a:solidFill>
                                      <a:sysClr val="windowText" lastClr="000000"/>
                                    </a:solidFill>
                                  </a:ln>
                                  <a:solidFill>
                                    <a:schemeClr val="tx1"/>
                                  </a:solidFill>
                                  <a:latin typeface="Cambria Math" panose="02040503050406030204" pitchFamily="18" charset="0"/>
                                </a:rPr>
                                <m:t>𝜖</m:t>
                              </m:r>
                              <m:r>
                                <a:rPr lang="en-CA" b="0" i="1" smtClean="0">
                                  <a:ln>
                                    <a:solidFill>
                                      <a:sysClr val="windowText" lastClr="000000"/>
                                    </a:solidFill>
                                  </a:ln>
                                  <a:solidFill>
                                    <a:schemeClr val="tx1"/>
                                  </a:solidFill>
                                  <a:latin typeface="Cambria Math" panose="02040503050406030204" pitchFamily="18" charset="0"/>
                                </a:rPr>
                                <m:t>=1</m:t>
                              </m:r>
                            </m:oMath>
                          </a14:m>
                          <a:r>
                            <a:rPr lang="en-CA" dirty="0" smtClean="0">
                              <a:ln>
                                <a:solidFill>
                                  <a:sysClr val="windowText" lastClr="000000"/>
                                </a:solidFill>
                              </a:ln>
                              <a:solidFill>
                                <a:schemeClr val="tx1"/>
                              </a:solidFill>
                            </a:rPr>
                            <a:t>)</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-71.62</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289</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289</a:t>
                          </a:r>
                          <a:endParaRPr lang="en-CA" dirty="0">
                            <a:ln>
                              <a:solidFill>
                                <a:sysClr val="windowText" lastClr="000000"/>
                              </a:solidFill>
                            </a:ln>
                            <a:solidFill>
                              <a:schemeClr val="tx1"/>
                            </a:solidFill>
                          </a:endParaRPr>
                        </a:p>
                      </a:txBody>
                      <a:tcPr/>
                    </a:tc>
                    <a:extLst>
                      <a:ext uri="{0D108BD9-81ED-4DB2-BD59-A6C34878D82A}">
                        <a16:rowId xmlns:a16="http://schemas.microsoft.com/office/drawing/2014/main" xmlns="" val="1001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ln>
                                <a:solidFill>
                                  <a:sysClr val="windowText" lastClr="000000"/>
                                </a:solidFill>
                              </a:ln>
                              <a:solidFill>
                                <a:schemeClr val="tx1"/>
                              </a:solidFill>
                            </a:rPr>
                            <a:t>RBF (Multi-Quad, </a:t>
                          </a:r>
                          <a14:m>
                            <m:oMath xmlns:m="http://schemas.openxmlformats.org/officeDocument/2006/math">
                              <m:r>
                                <a:rPr lang="en-CA" b="0" i="1" smtClean="0">
                                  <a:ln>
                                    <a:solidFill>
                                      <a:sysClr val="windowText" lastClr="000000"/>
                                    </a:solidFill>
                                  </a:ln>
                                  <a:solidFill>
                                    <a:schemeClr val="tx1"/>
                                  </a:solidFill>
                                  <a:latin typeface="Cambria Math" panose="02040503050406030204" pitchFamily="18" charset="0"/>
                                </a:rPr>
                                <m:t>𝜖</m:t>
                              </m:r>
                              <m:r>
                                <a:rPr lang="en-CA" b="0" i="1" smtClean="0">
                                  <a:ln>
                                    <a:solidFill>
                                      <a:sysClr val="windowText" lastClr="000000"/>
                                    </a:solidFill>
                                  </a:ln>
                                  <a:solidFill>
                                    <a:schemeClr val="tx1"/>
                                  </a:solidFill>
                                  <a:latin typeface="Cambria Math" panose="02040503050406030204" pitchFamily="18" charset="0"/>
                                </a:rPr>
                                <m:t>=10</m:t>
                              </m:r>
                            </m:oMath>
                          </a14:m>
                          <a:r>
                            <a:rPr lang="en-CA" dirty="0" smtClean="0">
                              <a:ln>
                                <a:solidFill>
                                  <a:sysClr val="windowText" lastClr="000000"/>
                                </a:solidFill>
                              </a:ln>
                              <a:solidFill>
                                <a:schemeClr val="tx1"/>
                              </a:solidFill>
                            </a:rPr>
                            <a:t>)</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-10.86</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297</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292</a:t>
                          </a:r>
                          <a:endParaRPr lang="en-CA" dirty="0">
                            <a:ln>
                              <a:solidFill>
                                <a:sysClr val="windowText" lastClr="000000"/>
                              </a:solidFill>
                            </a:ln>
                            <a:solidFill>
                              <a:schemeClr val="tx1"/>
                            </a:solidFill>
                          </a:endParaRPr>
                        </a:p>
                      </a:txBody>
                      <a:tcPr/>
                    </a:tc>
                    <a:extLst>
                      <a:ext uri="{0D108BD9-81ED-4DB2-BD59-A6C34878D82A}">
                        <a16:rowId xmlns:a16="http://schemas.microsoft.com/office/drawing/2014/main" xmlns="" val="10012"/>
                      </a:ext>
                    </a:extLst>
                  </a:tr>
                </a:tbl>
              </a:graphicData>
            </a:graphic>
          </p:graphicFrame>
        </mc:Choice>
        <mc:Fallback xmlns="">
          <p:graphicFrame>
            <p:nvGraphicFramePr>
              <p:cNvPr id="5" name="Table 4"/>
              <p:cNvGraphicFramePr>
                <a:graphicFrameLocks noGrp="1"/>
              </p:cNvGraphicFramePr>
              <p:nvPr>
                <p:extLst>
                  <p:ext uri="{D42A27DB-BD31-4B8C-83A1-F6EECF244321}">
                    <p14:modId xmlns:p14="http://schemas.microsoft.com/office/powerpoint/2010/main" val="2890740013"/>
                  </p:ext>
                </p:extLst>
              </p:nvPr>
            </p:nvGraphicFramePr>
            <p:xfrm>
              <a:off x="2794708" y="1257300"/>
              <a:ext cx="6759422" cy="5012563"/>
            </p:xfrm>
            <a:graphic>
              <a:graphicData uri="http://schemas.openxmlformats.org/drawingml/2006/table">
                <a:tbl>
                  <a:tblPr firstRow="1" bandRow="1"/>
                  <a:tblGrid>
                    <a:gridCol w="2882969">
                      <a:extLst>
                        <a:ext uri="{9D8B030D-6E8A-4147-A177-3AD203B41FA5}">
                          <a16:colId xmlns:a16="http://schemas.microsoft.com/office/drawing/2014/main" val="20000"/>
                        </a:ext>
                      </a:extLst>
                    </a:gridCol>
                    <a:gridCol w="1438053">
                      <a:extLst>
                        <a:ext uri="{9D8B030D-6E8A-4147-A177-3AD203B41FA5}">
                          <a16:colId xmlns:a16="http://schemas.microsoft.com/office/drawing/2014/main" val="20001"/>
                        </a:ext>
                      </a:extLst>
                    </a:gridCol>
                    <a:gridCol w="1095375">
                      <a:extLst>
                        <a:ext uri="{9D8B030D-6E8A-4147-A177-3AD203B41FA5}">
                          <a16:colId xmlns:a16="http://schemas.microsoft.com/office/drawing/2014/main" val="20002"/>
                        </a:ext>
                      </a:extLst>
                    </a:gridCol>
                    <a:gridCol w="1343025">
                      <a:extLst>
                        <a:ext uri="{9D8B030D-6E8A-4147-A177-3AD203B41FA5}">
                          <a16:colId xmlns:a16="http://schemas.microsoft.com/office/drawing/2014/main" val="20003"/>
                        </a:ext>
                      </a:extLst>
                    </a:gridCol>
                  </a:tblGrid>
                  <a:tr h="371180">
                    <a:tc rowSpan="2">
                      <a:txBody>
                        <a:bodyPr/>
                        <a:lstStyle/>
                        <a:p>
                          <a:r>
                            <a:rPr lang="en-CA" sz="2000" dirty="0" smtClean="0">
                              <a:ln>
                                <a:solidFill>
                                  <a:sysClr val="windowText" lastClr="000000"/>
                                </a:solidFill>
                              </a:ln>
                              <a:solidFill>
                                <a:schemeClr val="tx1"/>
                              </a:solidFill>
                            </a:rPr>
                            <a:t>Method</a:t>
                          </a:r>
                          <a:endParaRPr lang="en-CA" sz="2000" dirty="0">
                            <a:ln>
                              <a:solidFill>
                                <a:sysClr val="windowText" lastClr="000000"/>
                              </a:solidFill>
                            </a:ln>
                            <a:solidFill>
                              <a:schemeClr val="tx1"/>
                            </a:solidFill>
                          </a:endParaRPr>
                        </a:p>
                      </a:txBody>
                      <a:tcPr/>
                    </a:tc>
                    <a:tc rowSpan="2">
                      <a:txBody>
                        <a:bodyPr/>
                        <a:lstStyle/>
                        <a:p>
                          <a:endParaRPr lang="en-US"/>
                        </a:p>
                      </a:txBody>
                      <a:tcPr>
                        <a:blipFill>
                          <a:blip r:embed="rId3"/>
                          <a:stretch>
                            <a:fillRect l="-200000" t="-654" r="-169620" b="-439216"/>
                          </a:stretch>
                        </a:blipFill>
                      </a:tcPr>
                    </a:tc>
                    <a:tc gridSpan="2">
                      <a:txBody>
                        <a:bodyPr/>
                        <a:lstStyle/>
                        <a:p>
                          <a:r>
                            <a:rPr lang="en-CA" dirty="0" smtClean="0">
                              <a:ln>
                                <a:solidFill>
                                  <a:sysClr val="windowText" lastClr="000000"/>
                                </a:solidFill>
                              </a:ln>
                              <a:solidFill>
                                <a:schemeClr val="tx1"/>
                              </a:solidFill>
                            </a:rPr>
                            <a:t>Running</a:t>
                          </a:r>
                          <a:r>
                            <a:rPr lang="en-CA" baseline="0" dirty="0" smtClean="0">
                              <a:ln>
                                <a:solidFill>
                                  <a:sysClr val="windowText" lastClr="000000"/>
                                </a:solidFill>
                              </a:ln>
                              <a:solidFill>
                                <a:schemeClr val="tx1"/>
                              </a:solidFill>
                            </a:rPr>
                            <a:t> Time (seconds)</a:t>
                          </a:r>
                          <a:endParaRPr lang="en-CA" dirty="0">
                            <a:ln>
                              <a:solidFill>
                                <a:sysClr val="windowText" lastClr="000000"/>
                              </a:solidFill>
                            </a:ln>
                            <a:solidFill>
                              <a:schemeClr val="tx1"/>
                            </a:solidFill>
                          </a:endParaRPr>
                        </a:p>
                      </a:txBody>
                      <a:tcPr/>
                    </a:tc>
                    <a:tc hMerge="1">
                      <a:txBody>
                        <a:bodyPr/>
                        <a:lstStyle/>
                        <a:p>
                          <a:endParaRPr lang="en-CA" dirty="0">
                            <a:ln>
                              <a:solidFill>
                                <a:sysClr val="windowText" lastClr="000000"/>
                              </a:solidFill>
                            </a:ln>
                            <a:solidFill>
                              <a:schemeClr val="tx1"/>
                            </a:solidFill>
                          </a:endParaRPr>
                        </a:p>
                      </a:txBody>
                      <a:tcPr/>
                    </a:tc>
                    <a:extLst>
                      <a:ext uri="{0D108BD9-81ED-4DB2-BD59-A6C34878D82A}">
                        <a16:rowId xmlns:a16="http://schemas.microsoft.com/office/drawing/2014/main" val="10000"/>
                      </a:ext>
                    </a:extLst>
                  </a:tr>
                  <a:tr h="562143">
                    <a:tc vMerge="1">
                      <a:txBody>
                        <a:bodyPr/>
                        <a:lstStyle/>
                        <a:p>
                          <a:endParaRPr lang="en-CA" dirty="0">
                            <a:ln>
                              <a:solidFill>
                                <a:sysClr val="windowText" lastClr="000000"/>
                              </a:solidFill>
                            </a:ln>
                            <a:solidFill>
                              <a:schemeClr val="tx1"/>
                            </a:solidFill>
                          </a:endParaRPr>
                        </a:p>
                      </a:txBody>
                      <a:tcPr/>
                    </a:tc>
                    <a:tc vMerge="1">
                      <a:txBody>
                        <a:bodyPr/>
                        <a:lstStyle/>
                        <a:p>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Portfolio</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Per Policy</a:t>
                          </a:r>
                          <a:endParaRPr lang="en-CA" dirty="0">
                            <a:ln>
                              <a:solidFill>
                                <a:sysClr val="windowText" lastClr="000000"/>
                              </a:solidFill>
                            </a:ln>
                            <a:solidFill>
                              <a:schemeClr val="tx1"/>
                            </a:solidFill>
                          </a:endParaRPr>
                        </a:p>
                      </a:txBody>
                      <a:tcPr/>
                    </a:tc>
                    <a:extLst>
                      <a:ext uri="{0D108BD9-81ED-4DB2-BD59-A6C34878D82A}">
                        <a16:rowId xmlns:a16="http://schemas.microsoft.com/office/drawing/2014/main" val="10001"/>
                      </a:ext>
                    </a:extLst>
                  </a:tr>
                  <a:tr h="370840">
                    <a:tc>
                      <a:txBody>
                        <a:bodyPr/>
                        <a:lstStyle/>
                        <a:p>
                          <a:r>
                            <a:rPr lang="en-CA" dirty="0" smtClean="0">
                              <a:ln>
                                <a:solidFill>
                                  <a:sysClr val="windowText" lastClr="000000"/>
                                </a:solidFill>
                              </a:ln>
                              <a:solidFill>
                                <a:schemeClr val="tx1"/>
                              </a:solidFill>
                            </a:rPr>
                            <a:t>MC</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0</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10617</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10617</a:t>
                          </a:r>
                          <a:endParaRPr lang="en-CA" dirty="0">
                            <a:ln>
                              <a:solidFill>
                                <a:sysClr val="windowText" lastClr="000000"/>
                              </a:solidFill>
                            </a:ln>
                            <a:solidFill>
                              <a:schemeClr val="tx1"/>
                            </a:solidFill>
                          </a:endParaRPr>
                        </a:p>
                      </a:txBody>
                      <a:tcPr/>
                    </a:tc>
                    <a:extLst>
                      <a:ext uri="{0D108BD9-81ED-4DB2-BD59-A6C34878D82A}">
                        <a16:rowId xmlns:a16="http://schemas.microsoft.com/office/drawing/2014/main" val="10002"/>
                      </a:ext>
                    </a:extLst>
                  </a:tr>
                  <a:tr h="370840">
                    <a:tc>
                      <a:txBody>
                        <a:bodyPr/>
                        <a:lstStyle/>
                        <a:p>
                          <a:r>
                            <a:rPr lang="en-CA" dirty="0" smtClean="0">
                              <a:ln>
                                <a:solidFill>
                                  <a:sysClr val="windowText" lastClr="000000"/>
                                </a:solidFill>
                              </a:ln>
                              <a:solidFill>
                                <a:schemeClr val="tx1"/>
                              </a:solidFill>
                            </a:rPr>
                            <a:t>Kriging</a:t>
                          </a:r>
                          <a:r>
                            <a:rPr lang="en-CA" baseline="0" dirty="0" smtClean="0">
                              <a:ln>
                                <a:solidFill>
                                  <a:sysClr val="windowText" lastClr="000000"/>
                                </a:solidFill>
                              </a:ln>
                              <a:solidFill>
                                <a:schemeClr val="tx1"/>
                              </a:solidFill>
                            </a:rPr>
                            <a:t> (Spherical)</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-0.03</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312</a:t>
                          </a:r>
                          <a:endParaRPr lang="en-CA" dirty="0">
                            <a:ln>
                              <a:solidFill>
                                <a:sysClr val="windowText" lastClr="000000"/>
                              </a:solidFill>
                            </a:ln>
                            <a:solidFill>
                              <a:schemeClr val="tx1"/>
                            </a:solidFill>
                          </a:endParaRPr>
                        </a:p>
                      </a:txBody>
                      <a:tcPr/>
                    </a:tc>
                    <a:tc>
                      <a:txBody>
                        <a:bodyPr/>
                        <a:lstStyle/>
                        <a:p>
                          <a:endParaRPr lang="en-US"/>
                        </a:p>
                      </a:txBody>
                      <a:tcPr>
                        <a:blipFill>
                          <a:blip r:embed="rId3"/>
                          <a:stretch>
                            <a:fillRect l="-402715" t="-352459" r="-905" b="-901639"/>
                          </a:stretch>
                        </a:blipFill>
                      </a:tcPr>
                    </a:tc>
                    <a:extLst>
                      <a:ext uri="{0D108BD9-81ED-4DB2-BD59-A6C34878D82A}">
                        <a16:rowId xmlns:a16="http://schemas.microsoft.com/office/drawing/2014/main" val="10003"/>
                      </a:ext>
                    </a:extLst>
                  </a:tr>
                  <a:tr h="370840">
                    <a:tc>
                      <a:txBody>
                        <a:bodyPr/>
                        <a:lstStyle/>
                        <a:p>
                          <a:r>
                            <a:rPr lang="en-CA" dirty="0" smtClean="0">
                              <a:ln>
                                <a:solidFill>
                                  <a:sysClr val="windowText" lastClr="000000"/>
                                </a:solidFill>
                              </a:ln>
                              <a:solidFill>
                                <a:schemeClr val="tx1"/>
                              </a:solidFill>
                            </a:rPr>
                            <a:t>Kriging (Exponential)</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-1.61</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333</a:t>
                          </a:r>
                          <a:endParaRPr lang="en-CA" dirty="0">
                            <a:ln>
                              <a:solidFill>
                                <a:sysClr val="windowText" lastClr="000000"/>
                              </a:solidFill>
                            </a:ln>
                            <a:solidFill>
                              <a:schemeClr val="tx1"/>
                            </a:solidFill>
                          </a:endParaRPr>
                        </a:p>
                      </a:txBody>
                      <a:tcPr/>
                    </a:tc>
                    <a:tc>
                      <a:txBody>
                        <a:bodyPr/>
                        <a:lstStyle/>
                        <a:p>
                          <a:endParaRPr lang="en-US"/>
                        </a:p>
                      </a:txBody>
                      <a:tcPr>
                        <a:blipFill>
                          <a:blip r:embed="rId3"/>
                          <a:stretch>
                            <a:fillRect l="-402715" t="-452459" r="-905" b="-801639"/>
                          </a:stretch>
                        </a:blipFill>
                      </a:tcPr>
                    </a:tc>
                    <a:extLst>
                      <a:ext uri="{0D108BD9-81ED-4DB2-BD59-A6C34878D82A}">
                        <a16:rowId xmlns:a16="http://schemas.microsoft.com/office/drawing/2014/main" val="10004"/>
                      </a:ext>
                    </a:extLst>
                  </a:tr>
                  <a:tr h="370840">
                    <a:tc>
                      <a:txBody>
                        <a:bodyPr/>
                        <a:lstStyle/>
                        <a:p>
                          <a:r>
                            <a:rPr lang="en-CA" dirty="0" smtClean="0">
                              <a:ln>
                                <a:solidFill>
                                  <a:sysClr val="windowText" lastClr="000000"/>
                                </a:solidFill>
                              </a:ln>
                              <a:solidFill>
                                <a:schemeClr val="tx1"/>
                              </a:solidFill>
                            </a:rPr>
                            <a:t>Kriging (Gaussian)</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&lt; -500</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383</a:t>
                          </a:r>
                          <a:endParaRPr lang="en-CA" dirty="0">
                            <a:ln>
                              <a:solidFill>
                                <a:sysClr val="windowText" lastClr="000000"/>
                              </a:solidFill>
                            </a:ln>
                            <a:solidFill>
                              <a:schemeClr val="tx1"/>
                            </a:solidFill>
                          </a:endParaRPr>
                        </a:p>
                      </a:txBody>
                      <a:tcPr/>
                    </a:tc>
                    <a:tc>
                      <a:txBody>
                        <a:bodyPr/>
                        <a:lstStyle/>
                        <a:p>
                          <a:endParaRPr lang="en-US"/>
                        </a:p>
                      </a:txBody>
                      <a:tcPr>
                        <a:blipFill>
                          <a:blip r:embed="rId3"/>
                          <a:stretch>
                            <a:fillRect l="-402715" t="-552459" r="-905" b="-701639"/>
                          </a:stretch>
                        </a:blipFill>
                      </a:tcPr>
                    </a:tc>
                    <a:extLst>
                      <a:ext uri="{0D108BD9-81ED-4DB2-BD59-A6C34878D82A}">
                        <a16:rowId xmlns:a16="http://schemas.microsoft.com/office/drawing/2014/main" val="10005"/>
                      </a:ext>
                    </a:extLst>
                  </a:tr>
                  <a:tr h="370840">
                    <a:tc>
                      <a:txBody>
                        <a:bodyPr/>
                        <a:lstStyle/>
                        <a:p>
                          <a:endParaRPr lang="en-US"/>
                        </a:p>
                      </a:txBody>
                      <a:tcPr>
                        <a:blipFill>
                          <a:blip r:embed="rId3"/>
                          <a:stretch>
                            <a:fillRect l="-211" t="-652459" r="-135095" b="-601639"/>
                          </a:stretch>
                        </a:blipFill>
                      </a:tcPr>
                    </a:tc>
                    <a:tc>
                      <a:txBody>
                        <a:bodyPr/>
                        <a:lstStyle/>
                        <a:p>
                          <a:r>
                            <a:rPr lang="en-CA" dirty="0" smtClean="0">
                              <a:ln>
                                <a:solidFill>
                                  <a:sysClr val="windowText" lastClr="000000"/>
                                </a:solidFill>
                              </a:ln>
                              <a:solidFill>
                                <a:schemeClr val="tx1"/>
                              </a:solidFill>
                            </a:rPr>
                            <a:t>9.11</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285</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286</a:t>
                          </a:r>
                          <a:endParaRPr lang="en-CA" dirty="0">
                            <a:ln>
                              <a:solidFill>
                                <a:sysClr val="windowText" lastClr="000000"/>
                              </a:solidFill>
                            </a:ln>
                            <a:solidFill>
                              <a:schemeClr val="tx1"/>
                            </a:solidFill>
                          </a:endParaRPr>
                        </a:p>
                      </a:txBody>
                      <a:tcPr/>
                    </a:tc>
                    <a:extLst>
                      <a:ext uri="{0D108BD9-81ED-4DB2-BD59-A6C34878D82A}">
                        <a16:rowId xmlns:a16="http://schemas.microsoft.com/office/drawing/2014/main" val="10006"/>
                      </a:ext>
                    </a:extLst>
                  </a:tr>
                  <a:tr h="370840">
                    <a:tc>
                      <a:txBody>
                        <a:bodyPr/>
                        <a:lstStyle/>
                        <a:p>
                          <a:endParaRPr lang="en-US"/>
                        </a:p>
                      </a:txBody>
                      <a:tcPr>
                        <a:blipFill>
                          <a:blip r:embed="rId3"/>
                          <a:stretch>
                            <a:fillRect l="-211" t="-752459" r="-135095" b="-501639"/>
                          </a:stretch>
                        </a:blipFill>
                      </a:tcPr>
                    </a:tc>
                    <a:tc>
                      <a:txBody>
                        <a:bodyPr/>
                        <a:lstStyle/>
                        <a:p>
                          <a:r>
                            <a:rPr lang="en-CA" dirty="0" smtClean="0">
                              <a:ln>
                                <a:solidFill>
                                  <a:sysClr val="windowText" lastClr="000000"/>
                                </a:solidFill>
                              </a:ln>
                              <a:solidFill>
                                <a:schemeClr val="tx1"/>
                              </a:solidFill>
                            </a:rPr>
                            <a:t>13.12</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288</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287</a:t>
                          </a:r>
                          <a:endParaRPr lang="en-CA" dirty="0">
                            <a:ln>
                              <a:solidFill>
                                <a:sysClr val="windowText" lastClr="000000"/>
                              </a:solidFill>
                            </a:ln>
                            <a:solidFill>
                              <a:schemeClr val="tx1"/>
                            </a:solidFill>
                          </a:endParaRPr>
                        </a:p>
                      </a:txBody>
                      <a:tcPr/>
                    </a:tc>
                    <a:extLst>
                      <a:ext uri="{0D108BD9-81ED-4DB2-BD59-A6C34878D82A}">
                        <a16:rowId xmlns:a16="http://schemas.microsoft.com/office/drawing/2014/main" val="10007"/>
                      </a:ext>
                    </a:extLst>
                  </a:tr>
                  <a:tr h="370840">
                    <a:tc>
                      <a:txBody>
                        <a:bodyPr/>
                        <a:lstStyle/>
                        <a:p>
                          <a:endParaRPr lang="en-US"/>
                        </a:p>
                      </a:txBody>
                      <a:tcPr>
                        <a:blipFill>
                          <a:blip r:embed="rId3"/>
                          <a:stretch>
                            <a:fillRect l="-211" t="-866667" r="-135095" b="-410000"/>
                          </a:stretch>
                        </a:blipFill>
                      </a:tcPr>
                    </a:tc>
                    <a:tc>
                      <a:txBody>
                        <a:bodyPr/>
                        <a:lstStyle/>
                        <a:p>
                          <a:r>
                            <a:rPr lang="en-CA" dirty="0" smtClean="0">
                              <a:ln>
                                <a:solidFill>
                                  <a:sysClr val="windowText" lastClr="000000"/>
                                </a:solidFill>
                              </a:ln>
                              <a:solidFill>
                                <a:schemeClr val="tx1"/>
                              </a:solidFill>
                            </a:rPr>
                            <a:t>11.99</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287</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301</a:t>
                          </a:r>
                          <a:endParaRPr lang="en-CA" dirty="0">
                            <a:ln>
                              <a:solidFill>
                                <a:sysClr val="windowText" lastClr="000000"/>
                              </a:solidFill>
                            </a:ln>
                            <a:solidFill>
                              <a:schemeClr val="tx1"/>
                            </a:solidFill>
                          </a:endParaRPr>
                        </a:p>
                      </a:txBody>
                      <a:tcPr/>
                    </a:tc>
                    <a:extLst>
                      <a:ext uri="{0D108BD9-81ED-4DB2-BD59-A6C34878D82A}">
                        <a16:rowId xmlns:a16="http://schemas.microsoft.com/office/drawing/2014/main" val="10008"/>
                      </a:ext>
                    </a:extLst>
                  </a:tr>
                  <a:tr h="370840">
                    <a:tc>
                      <a:txBody>
                        <a:bodyPr/>
                        <a:lstStyle/>
                        <a:p>
                          <a:endParaRPr lang="en-US"/>
                        </a:p>
                      </a:txBody>
                      <a:tcPr>
                        <a:blipFill>
                          <a:blip r:embed="rId3"/>
                          <a:stretch>
                            <a:fillRect l="-211" t="-950820" r="-135095" b="-303279"/>
                          </a:stretch>
                        </a:blipFill>
                      </a:tcPr>
                    </a:tc>
                    <a:tc>
                      <a:txBody>
                        <a:bodyPr/>
                        <a:lstStyle/>
                        <a:p>
                          <a:r>
                            <a:rPr lang="en-CA" dirty="0" smtClean="0">
                              <a:ln>
                                <a:solidFill>
                                  <a:sysClr val="windowText" lastClr="000000"/>
                                </a:solidFill>
                              </a:ln>
                              <a:solidFill>
                                <a:schemeClr val="tx1"/>
                              </a:solidFill>
                            </a:rPr>
                            <a:t>-1.79</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295</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306</a:t>
                          </a:r>
                          <a:endParaRPr lang="en-CA" dirty="0">
                            <a:ln>
                              <a:solidFill>
                                <a:sysClr val="windowText" lastClr="000000"/>
                              </a:solidFill>
                            </a:ln>
                            <a:solidFill>
                              <a:schemeClr val="tx1"/>
                            </a:solidFill>
                          </a:endParaRPr>
                        </a:p>
                      </a:txBody>
                      <a:tcPr/>
                    </a:tc>
                    <a:extLst>
                      <a:ext uri="{0D108BD9-81ED-4DB2-BD59-A6C34878D82A}">
                        <a16:rowId xmlns:a16="http://schemas.microsoft.com/office/drawing/2014/main" val="10009"/>
                      </a:ext>
                    </a:extLst>
                  </a:tr>
                  <a:tr h="370840">
                    <a:tc>
                      <a:txBody>
                        <a:bodyPr/>
                        <a:lstStyle/>
                        <a:p>
                          <a:endParaRPr lang="en-US"/>
                        </a:p>
                      </a:txBody>
                      <a:tcPr>
                        <a:blipFill>
                          <a:blip r:embed="rId3"/>
                          <a:stretch>
                            <a:fillRect l="-211" t="-1050820" r="-135095" b="-203279"/>
                          </a:stretch>
                        </a:blipFill>
                      </a:tcPr>
                    </a:tc>
                    <a:tc>
                      <a:txBody>
                        <a:bodyPr/>
                        <a:lstStyle/>
                        <a:p>
                          <a:r>
                            <a:rPr lang="en-CA" dirty="0" smtClean="0">
                              <a:ln>
                                <a:solidFill>
                                  <a:sysClr val="windowText" lastClr="000000"/>
                                </a:solidFill>
                              </a:ln>
                              <a:solidFill>
                                <a:schemeClr val="tx1"/>
                              </a:solidFill>
                            </a:rPr>
                            <a:t>37.89</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294</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315</a:t>
                          </a:r>
                          <a:endParaRPr lang="en-CA" dirty="0">
                            <a:ln>
                              <a:solidFill>
                                <a:sysClr val="windowText" lastClr="000000"/>
                              </a:solidFill>
                            </a:ln>
                            <a:solidFill>
                              <a:schemeClr val="tx1"/>
                            </a:solidFill>
                          </a:endParaRPr>
                        </a:p>
                      </a:txBody>
                      <a:tcPr/>
                    </a:tc>
                    <a:extLst>
                      <a:ext uri="{0D108BD9-81ED-4DB2-BD59-A6C34878D82A}">
                        <a16:rowId xmlns:a16="http://schemas.microsoft.com/office/drawing/2014/main" val="10010"/>
                      </a:ext>
                    </a:extLst>
                  </a:tr>
                  <a:tr h="370840">
                    <a:tc>
                      <a:txBody>
                        <a:bodyPr/>
                        <a:lstStyle/>
                        <a:p>
                          <a:endParaRPr lang="en-US"/>
                        </a:p>
                      </a:txBody>
                      <a:tcPr>
                        <a:blipFill>
                          <a:blip r:embed="rId3"/>
                          <a:stretch>
                            <a:fillRect l="-211" t="-1150820" r="-135095" b="-103279"/>
                          </a:stretch>
                        </a:blipFill>
                      </a:tcPr>
                    </a:tc>
                    <a:tc>
                      <a:txBody>
                        <a:bodyPr/>
                        <a:lstStyle/>
                        <a:p>
                          <a:r>
                            <a:rPr lang="en-CA" dirty="0" smtClean="0">
                              <a:ln>
                                <a:solidFill>
                                  <a:sysClr val="windowText" lastClr="000000"/>
                                </a:solidFill>
                              </a:ln>
                              <a:solidFill>
                                <a:schemeClr val="tx1"/>
                              </a:solidFill>
                            </a:rPr>
                            <a:t>-71.62</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289</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289</a:t>
                          </a:r>
                          <a:endParaRPr lang="en-CA" dirty="0">
                            <a:ln>
                              <a:solidFill>
                                <a:sysClr val="windowText" lastClr="000000"/>
                              </a:solidFill>
                            </a:ln>
                            <a:solidFill>
                              <a:schemeClr val="tx1"/>
                            </a:solidFill>
                          </a:endParaRPr>
                        </a:p>
                      </a:txBody>
                      <a:tcPr/>
                    </a:tc>
                    <a:extLst>
                      <a:ext uri="{0D108BD9-81ED-4DB2-BD59-A6C34878D82A}">
                        <a16:rowId xmlns:a16="http://schemas.microsoft.com/office/drawing/2014/main" val="10011"/>
                      </a:ext>
                    </a:extLst>
                  </a:tr>
                  <a:tr h="370840">
                    <a:tc>
                      <a:txBody>
                        <a:bodyPr/>
                        <a:lstStyle/>
                        <a:p>
                          <a:endParaRPr lang="en-US"/>
                        </a:p>
                      </a:txBody>
                      <a:tcPr>
                        <a:blipFill>
                          <a:blip r:embed="rId3"/>
                          <a:stretch>
                            <a:fillRect l="-211" t="-1250820" r="-135095" b="-3279"/>
                          </a:stretch>
                        </a:blipFill>
                      </a:tcPr>
                    </a:tc>
                    <a:tc>
                      <a:txBody>
                        <a:bodyPr/>
                        <a:lstStyle/>
                        <a:p>
                          <a:r>
                            <a:rPr lang="en-CA" dirty="0" smtClean="0">
                              <a:ln>
                                <a:solidFill>
                                  <a:sysClr val="windowText" lastClr="000000"/>
                                </a:solidFill>
                              </a:ln>
                              <a:solidFill>
                                <a:schemeClr val="tx1"/>
                              </a:solidFill>
                            </a:rPr>
                            <a:t>-10.86</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297</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292</a:t>
                          </a:r>
                          <a:endParaRPr lang="en-CA" dirty="0">
                            <a:ln>
                              <a:solidFill>
                                <a:sysClr val="windowText" lastClr="000000"/>
                              </a:solidFill>
                            </a:ln>
                            <a:solidFill>
                              <a:schemeClr val="tx1"/>
                            </a:solidFill>
                          </a:endParaRPr>
                        </a:p>
                      </a:txBody>
                      <a:tcPr/>
                    </a:tc>
                    <a:extLst>
                      <a:ext uri="{0D108BD9-81ED-4DB2-BD59-A6C34878D82A}">
                        <a16:rowId xmlns:a16="http://schemas.microsoft.com/office/drawing/2014/main" val="10012"/>
                      </a:ext>
                    </a:extLst>
                  </a:tr>
                </a:tbl>
              </a:graphicData>
            </a:graphic>
          </p:graphicFrame>
        </mc:Fallback>
      </mc:AlternateContent>
      <p:sp>
        <p:nvSpPr>
          <p:cNvPr id="2" name="TextBox 1"/>
          <p:cNvSpPr txBox="1"/>
          <p:nvPr/>
        </p:nvSpPr>
        <p:spPr>
          <a:xfrm>
            <a:off x="443883" y="275208"/>
            <a:ext cx="11176987" cy="830997"/>
          </a:xfrm>
          <a:prstGeom prst="rect">
            <a:avLst/>
          </a:prstGeom>
          <a:noFill/>
        </p:spPr>
        <p:txBody>
          <a:bodyPr wrap="square" rtlCol="0">
            <a:spAutoFit/>
          </a:bodyPr>
          <a:lstStyle/>
          <a:p>
            <a:r>
              <a:rPr lang="en-CA" sz="4800" b="1" dirty="0" smtClean="0">
                <a:solidFill>
                  <a:schemeClr val="tx1">
                    <a:lumMod val="95000"/>
                    <a:lumOff val="5000"/>
                  </a:schemeClr>
                </a:solidFill>
                <a:latin typeface="+mj-lt"/>
              </a:rPr>
              <a:t>Performance</a:t>
            </a:r>
            <a:endParaRPr lang="en-CA" sz="4800" b="1" dirty="0">
              <a:solidFill>
                <a:schemeClr val="tx1">
                  <a:lumMod val="95000"/>
                  <a:lumOff val="5000"/>
                </a:schemeClr>
              </a:solidFill>
              <a:latin typeface="+mj-lt"/>
            </a:endParaRPr>
          </a:p>
        </p:txBody>
      </p:sp>
      <p:cxnSp>
        <p:nvCxnSpPr>
          <p:cNvPr id="4" name="Straight Connector 3"/>
          <p:cNvCxnSpPr/>
          <p:nvPr/>
        </p:nvCxnSpPr>
        <p:spPr>
          <a:xfrm flipV="1">
            <a:off x="443883" y="1083076"/>
            <a:ext cx="11461072" cy="8877"/>
          </a:xfrm>
          <a:prstGeom prst="line">
            <a:avLst/>
          </a:prstGeom>
          <a:ln>
            <a:solidFill>
              <a:schemeClr val="tx1">
                <a:lumMod val="95000"/>
                <a:lumOff val="5000"/>
              </a:schemeClr>
            </a:solidFill>
          </a:ln>
        </p:spPr>
        <p:style>
          <a:lnRef idx="2">
            <a:schemeClr val="dk1"/>
          </a:lnRef>
          <a:fillRef idx="0">
            <a:schemeClr val="dk1"/>
          </a:fillRef>
          <a:effectRef idx="1">
            <a:schemeClr val="dk1"/>
          </a:effectRef>
          <a:fontRef idx="minor">
            <a:schemeClr val="tx1"/>
          </a:fontRef>
        </p:style>
      </p:cxnSp>
      <p:sp>
        <p:nvSpPr>
          <p:cNvPr id="7" name="Date Placeholder 6"/>
          <p:cNvSpPr>
            <a:spLocks noGrp="1"/>
          </p:cNvSpPr>
          <p:nvPr>
            <p:ph type="dt" sz="half" idx="10"/>
          </p:nvPr>
        </p:nvSpPr>
        <p:spPr>
          <a:xfrm>
            <a:off x="1097280" y="6459785"/>
            <a:ext cx="2472271" cy="365125"/>
          </a:xfrm>
        </p:spPr>
        <p:txBody>
          <a:bodyPr/>
          <a:lstStyle/>
          <a:p>
            <a:r>
              <a:rPr lang="en-US" smtClean="0"/>
              <a:t>5/27/2016</a:t>
            </a:r>
            <a:endParaRPr lang="en-US" dirty="0"/>
          </a:p>
        </p:txBody>
      </p:sp>
      <p:sp>
        <p:nvSpPr>
          <p:cNvPr id="8" name="Footer Placeholder 7"/>
          <p:cNvSpPr>
            <a:spLocks noGrp="1"/>
          </p:cNvSpPr>
          <p:nvPr>
            <p:ph type="ftr" sz="quarter" idx="11"/>
          </p:nvPr>
        </p:nvSpPr>
        <p:spPr>
          <a:xfrm>
            <a:off x="3686185" y="6459785"/>
            <a:ext cx="4822804" cy="365125"/>
          </a:xfrm>
        </p:spPr>
        <p:txBody>
          <a:bodyPr/>
          <a:lstStyle/>
          <a:p>
            <a:r>
              <a:rPr lang="en-CA" smtClean="0"/>
              <a:t>Southern Ontario Numerical Analysis Day (SONAD) - University of Waterloo</a:t>
            </a:r>
            <a:endParaRPr lang="en-US" dirty="0"/>
          </a:p>
        </p:txBody>
      </p:sp>
      <p:sp>
        <p:nvSpPr>
          <p:cNvPr id="9" name="Slide Number Placeholder 8"/>
          <p:cNvSpPr>
            <a:spLocks noGrp="1"/>
          </p:cNvSpPr>
          <p:nvPr>
            <p:ph type="sldNum" sz="quarter" idx="12"/>
          </p:nvPr>
        </p:nvSpPr>
        <p:spPr>
          <a:xfrm>
            <a:off x="9900458" y="6459785"/>
            <a:ext cx="1312025" cy="365125"/>
          </a:xfrm>
        </p:spPr>
        <p:txBody>
          <a:bodyPr/>
          <a:lstStyle/>
          <a:p>
            <a:fld id="{4FAB73BC-B049-4115-A692-8D63A059BFB8}" type="slidenum">
              <a:rPr lang="en-US" smtClean="0"/>
              <a:pPr/>
              <a:t>10</a:t>
            </a:fld>
            <a:endParaRPr lang="en-US" dirty="0"/>
          </a:p>
        </p:txBody>
      </p:sp>
      <p:sp>
        <p:nvSpPr>
          <p:cNvPr id="3" name="TextBox 2"/>
          <p:cNvSpPr txBox="1"/>
          <p:nvPr/>
        </p:nvSpPr>
        <p:spPr>
          <a:xfrm>
            <a:off x="5657903" y="2547987"/>
            <a:ext cx="1452198" cy="778554"/>
          </a:xfrm>
          <a:prstGeom prst="rect">
            <a:avLst/>
          </a:prstGeom>
          <a:noFill/>
          <a:ln w="38100">
            <a:solidFill>
              <a:srgbClr val="FF0000"/>
            </a:solidFill>
          </a:ln>
        </p:spPr>
        <p:txBody>
          <a:bodyPr wrap="square" rtlCol="0">
            <a:spAutoFit/>
          </a:bodyPr>
          <a:lstStyle/>
          <a:p>
            <a:endParaRPr lang="en-CA" dirty="0"/>
          </a:p>
        </p:txBody>
      </p:sp>
      <p:sp>
        <p:nvSpPr>
          <p:cNvPr id="10" name="TextBox 9"/>
          <p:cNvSpPr txBox="1"/>
          <p:nvPr/>
        </p:nvSpPr>
        <p:spPr>
          <a:xfrm>
            <a:off x="7101556" y="2548873"/>
            <a:ext cx="1110952" cy="3727581"/>
          </a:xfrm>
          <a:prstGeom prst="rect">
            <a:avLst/>
          </a:prstGeom>
          <a:noFill/>
          <a:ln w="38100">
            <a:solidFill>
              <a:srgbClr val="FF0000"/>
            </a:solidFill>
          </a:ln>
        </p:spPr>
        <p:txBody>
          <a:bodyPr wrap="square" rtlCol="0">
            <a:spAutoFit/>
          </a:bodyPr>
          <a:lstStyle/>
          <a:p>
            <a:endParaRPr lang="en-CA" dirty="0"/>
          </a:p>
        </p:txBody>
      </p:sp>
      <p:sp>
        <p:nvSpPr>
          <p:cNvPr id="11" name="TextBox 10"/>
          <p:cNvSpPr txBox="1"/>
          <p:nvPr/>
        </p:nvSpPr>
        <p:spPr>
          <a:xfrm>
            <a:off x="8212508" y="3676918"/>
            <a:ext cx="1341622" cy="2599536"/>
          </a:xfrm>
          <a:prstGeom prst="rect">
            <a:avLst/>
          </a:prstGeom>
          <a:noFill/>
          <a:ln w="38100">
            <a:solidFill>
              <a:srgbClr val="FF0000"/>
            </a:solidFill>
          </a:ln>
        </p:spPr>
        <p:txBody>
          <a:bodyPr wrap="square" rtlCol="0">
            <a:spAutoFit/>
          </a:bodyPr>
          <a:lstStyle/>
          <a:p>
            <a:endParaRPr lang="en-CA" dirty="0"/>
          </a:p>
        </p:txBody>
      </p:sp>
    </p:spTree>
    <p:extLst>
      <p:ext uri="{BB962C8B-B14F-4D97-AF65-F5344CB8AC3E}">
        <p14:creationId xmlns:p14="http://schemas.microsoft.com/office/powerpoint/2010/main" val="118791555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2"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par>
                                <p:cTn id="11" presetID="1" presetClass="entr" presetSubtype="0" fill="hold" grpId="1"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2" nodeType="clickEffect">
                                  <p:stCondLst>
                                    <p:cond delay="0"/>
                                  </p:stCondLst>
                                  <p:childTnLst>
                                    <p:set>
                                      <p:cBhvr>
                                        <p:cTn id="16" dur="1" fill="hold">
                                          <p:stCondLst>
                                            <p:cond delay="0"/>
                                          </p:stCondLst>
                                        </p:cTn>
                                        <p:tgtEl>
                                          <p:spTgt spid="10"/>
                                        </p:tgtEl>
                                        <p:attrNameLst>
                                          <p:attrName>style.visibility</p:attrName>
                                        </p:attrNameLst>
                                      </p:cBhvr>
                                      <p:to>
                                        <p:strVal val="hidden"/>
                                      </p:to>
                                    </p:set>
                                  </p:childTnLst>
                                </p:cTn>
                              </p:par>
                              <p:par>
                                <p:cTn id="17" presetID="1" presetClass="entr" presetSubtype="0" fill="hold" grpId="1"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animBg="1"/>
      <p:bldP spid="3" grpId="2" animBg="1"/>
      <p:bldP spid="10" grpId="1" animBg="1"/>
      <p:bldP spid="10" grpId="2" animBg="1"/>
      <p:bldP spid="11"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3883" y="275208"/>
            <a:ext cx="11176987" cy="830997"/>
          </a:xfrm>
          <a:prstGeom prst="rect">
            <a:avLst/>
          </a:prstGeom>
          <a:noFill/>
        </p:spPr>
        <p:txBody>
          <a:bodyPr wrap="square" rtlCol="0">
            <a:spAutoFit/>
          </a:bodyPr>
          <a:lstStyle/>
          <a:p>
            <a:r>
              <a:rPr lang="en-CA" sz="4800" b="1" dirty="0" smtClean="0">
                <a:solidFill>
                  <a:schemeClr val="tx1">
                    <a:lumMod val="95000"/>
                    <a:lumOff val="5000"/>
                  </a:schemeClr>
                </a:solidFill>
                <a:latin typeface="+mj-lt"/>
              </a:rPr>
              <a:t>Performance</a:t>
            </a:r>
            <a:endParaRPr lang="en-CA" sz="4800" b="1" dirty="0">
              <a:solidFill>
                <a:schemeClr val="tx1">
                  <a:lumMod val="95000"/>
                  <a:lumOff val="5000"/>
                </a:schemeClr>
              </a:solidFill>
              <a:latin typeface="+mj-lt"/>
            </a:endParaRPr>
          </a:p>
        </p:txBody>
      </p:sp>
      <p:cxnSp>
        <p:nvCxnSpPr>
          <p:cNvPr id="4" name="Straight Connector 3"/>
          <p:cNvCxnSpPr/>
          <p:nvPr/>
        </p:nvCxnSpPr>
        <p:spPr>
          <a:xfrm flipV="1">
            <a:off x="443883" y="1083076"/>
            <a:ext cx="11461072" cy="8877"/>
          </a:xfrm>
          <a:prstGeom prst="line">
            <a:avLst/>
          </a:prstGeom>
          <a:ln>
            <a:solidFill>
              <a:schemeClr val="tx1">
                <a:lumMod val="95000"/>
                <a:lumOff val="5000"/>
              </a:schemeClr>
            </a:solidFill>
          </a:ln>
        </p:spPr>
        <p:style>
          <a:lnRef idx="2">
            <a:schemeClr val="dk1"/>
          </a:lnRef>
          <a:fillRef idx="0">
            <a:schemeClr val="dk1"/>
          </a:fillRef>
          <a:effectRef idx="1">
            <a:schemeClr val="dk1"/>
          </a:effectRef>
          <a:fontRef idx="minor">
            <a:schemeClr val="tx1"/>
          </a:fontRef>
        </p:style>
      </p:cxnSp>
      <p:sp>
        <p:nvSpPr>
          <p:cNvPr id="7" name="Date Placeholder 6"/>
          <p:cNvSpPr>
            <a:spLocks noGrp="1"/>
          </p:cNvSpPr>
          <p:nvPr>
            <p:ph type="dt" sz="half" idx="10"/>
          </p:nvPr>
        </p:nvSpPr>
        <p:spPr>
          <a:xfrm>
            <a:off x="1097280" y="6459785"/>
            <a:ext cx="2472271" cy="365125"/>
          </a:xfrm>
        </p:spPr>
        <p:txBody>
          <a:bodyPr/>
          <a:lstStyle/>
          <a:p>
            <a:r>
              <a:rPr lang="en-US" smtClean="0"/>
              <a:t>5/27/2016</a:t>
            </a:r>
            <a:endParaRPr lang="en-US" dirty="0"/>
          </a:p>
        </p:txBody>
      </p:sp>
      <p:sp>
        <p:nvSpPr>
          <p:cNvPr id="8" name="Footer Placeholder 7"/>
          <p:cNvSpPr>
            <a:spLocks noGrp="1"/>
          </p:cNvSpPr>
          <p:nvPr>
            <p:ph type="ftr" sz="quarter" idx="11"/>
          </p:nvPr>
        </p:nvSpPr>
        <p:spPr>
          <a:xfrm>
            <a:off x="3686185" y="6459785"/>
            <a:ext cx="4822804" cy="365125"/>
          </a:xfrm>
        </p:spPr>
        <p:txBody>
          <a:bodyPr/>
          <a:lstStyle/>
          <a:p>
            <a:r>
              <a:rPr lang="en-CA" smtClean="0"/>
              <a:t>Southern Ontario Numerical Analysis Day (SONAD) - University of Waterloo</a:t>
            </a:r>
            <a:endParaRPr lang="en-US" dirty="0"/>
          </a:p>
        </p:txBody>
      </p:sp>
      <p:sp>
        <p:nvSpPr>
          <p:cNvPr id="9" name="Slide Number Placeholder 8"/>
          <p:cNvSpPr>
            <a:spLocks noGrp="1"/>
          </p:cNvSpPr>
          <p:nvPr>
            <p:ph type="sldNum" sz="quarter" idx="12"/>
          </p:nvPr>
        </p:nvSpPr>
        <p:spPr>
          <a:xfrm>
            <a:off x="9900458" y="6459785"/>
            <a:ext cx="1312025" cy="365125"/>
          </a:xfrm>
        </p:spPr>
        <p:txBody>
          <a:bodyPr/>
          <a:lstStyle/>
          <a:p>
            <a:fld id="{4FAB73BC-B049-4115-A692-8D63A059BFB8}" type="slidenum">
              <a:rPr lang="en-US" smtClean="0"/>
              <a:pPr/>
              <a:t>11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690617422"/>
              </p:ext>
            </p:extLst>
          </p:nvPr>
        </p:nvGraphicFramePr>
        <p:xfrm>
          <a:off x="3295650" y="1944671"/>
          <a:ext cx="4733925" cy="2732104"/>
        </p:xfrm>
        <a:graphic>
          <a:graphicData uri="http://schemas.openxmlformats.org/drawingml/2006/table">
            <a:tbl>
              <a:tblPr firstRow="1" bandRow="1"/>
              <a:tblGrid>
                <a:gridCol w="1239971">
                  <a:extLst>
                    <a:ext uri="{9D8B030D-6E8A-4147-A177-3AD203B41FA5}">
                      <a16:colId xmlns:a16="http://schemas.microsoft.com/office/drawing/2014/main" xmlns="" val="20000"/>
                    </a:ext>
                  </a:extLst>
                </a:gridCol>
                <a:gridCol w="1150804">
                  <a:extLst>
                    <a:ext uri="{9D8B030D-6E8A-4147-A177-3AD203B41FA5}">
                      <a16:colId xmlns:a16="http://schemas.microsoft.com/office/drawing/2014/main" xmlns="" val="20001"/>
                    </a:ext>
                  </a:extLst>
                </a:gridCol>
                <a:gridCol w="1095375">
                  <a:extLst>
                    <a:ext uri="{9D8B030D-6E8A-4147-A177-3AD203B41FA5}">
                      <a16:colId xmlns:a16="http://schemas.microsoft.com/office/drawing/2014/main" xmlns="" val="20002"/>
                    </a:ext>
                  </a:extLst>
                </a:gridCol>
                <a:gridCol w="1247775">
                  <a:extLst>
                    <a:ext uri="{9D8B030D-6E8A-4147-A177-3AD203B41FA5}">
                      <a16:colId xmlns:a16="http://schemas.microsoft.com/office/drawing/2014/main" xmlns="" val="20003"/>
                    </a:ext>
                  </a:extLst>
                </a:gridCol>
              </a:tblGrid>
              <a:tr h="6830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ln>
                            <a:solidFill>
                              <a:sysClr val="windowText" lastClr="000000"/>
                            </a:solidFill>
                          </a:ln>
                          <a:solidFill>
                            <a:schemeClr val="tx1"/>
                          </a:solidFill>
                        </a:rPr>
                        <a:t>Method</a:t>
                      </a:r>
                    </a:p>
                  </a:txBody>
                  <a:tcPr/>
                </a:tc>
                <a:tc>
                  <a:txBody>
                    <a:bodyPr/>
                    <a:lstStyle/>
                    <a:p>
                      <a:r>
                        <a:rPr lang="en-CA" dirty="0" smtClean="0">
                          <a:ln>
                            <a:solidFill>
                              <a:sysClr val="windowText" lastClr="000000"/>
                            </a:solidFill>
                          </a:ln>
                          <a:solidFill>
                            <a:schemeClr val="tx1"/>
                          </a:solidFill>
                        </a:rPr>
                        <a:t>Accuracy</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Efficiency</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Granularity</a:t>
                      </a:r>
                      <a:endParaRPr lang="en-CA" dirty="0">
                        <a:ln>
                          <a:solidFill>
                            <a:sysClr val="windowText" lastClr="000000"/>
                          </a:solidFill>
                        </a:ln>
                        <a:solidFill>
                          <a:schemeClr val="tx1"/>
                        </a:solidFill>
                      </a:endParaRPr>
                    </a:p>
                  </a:txBody>
                  <a:tcPr/>
                </a:tc>
                <a:extLst>
                  <a:ext uri="{0D108BD9-81ED-4DB2-BD59-A6C34878D82A}">
                    <a16:rowId xmlns:a16="http://schemas.microsoft.com/office/drawing/2014/main" xmlns="" val="10000"/>
                  </a:ext>
                </a:extLst>
              </a:tr>
              <a:tr h="6830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ln>
                            <a:solidFill>
                              <a:sysClr val="windowText" lastClr="000000"/>
                            </a:solidFill>
                          </a:ln>
                          <a:solidFill>
                            <a:schemeClr val="tx1"/>
                          </a:solidFill>
                        </a:rPr>
                        <a:t>Kriging</a:t>
                      </a:r>
                    </a:p>
                  </a:txBody>
                  <a:tcPr/>
                </a:tc>
                <a:tc>
                  <a:txBody>
                    <a:bodyPr/>
                    <a:lstStyle/>
                    <a:p>
                      <a:endParaRPr lang="en-CA" dirty="0">
                        <a:ln>
                          <a:solidFill>
                            <a:sysClr val="windowText" lastClr="000000"/>
                          </a:solidFill>
                        </a:ln>
                        <a:solidFill>
                          <a:schemeClr val="tx1"/>
                        </a:solidFill>
                      </a:endParaRPr>
                    </a:p>
                  </a:txBody>
                  <a:tcPr/>
                </a:tc>
                <a:tc>
                  <a:txBody>
                    <a:bodyPr/>
                    <a:lstStyle/>
                    <a:p>
                      <a:endParaRPr lang="en-CA" dirty="0">
                        <a:ln>
                          <a:solidFill>
                            <a:sysClr val="windowText" lastClr="000000"/>
                          </a:solidFill>
                        </a:ln>
                        <a:solidFill>
                          <a:schemeClr val="tx1"/>
                        </a:solidFill>
                      </a:endParaRPr>
                    </a:p>
                  </a:txBody>
                  <a:tcPr/>
                </a:tc>
                <a:tc>
                  <a:txBody>
                    <a:bodyPr/>
                    <a:lstStyle/>
                    <a:p>
                      <a:endParaRPr lang="en-CA" dirty="0">
                        <a:ln>
                          <a:solidFill>
                            <a:sysClr val="windowText" lastClr="000000"/>
                          </a:solidFill>
                        </a:ln>
                        <a:solidFill>
                          <a:schemeClr val="tx1"/>
                        </a:solidFill>
                      </a:endParaRPr>
                    </a:p>
                  </a:txBody>
                  <a:tcPr/>
                </a:tc>
                <a:extLst>
                  <a:ext uri="{0D108BD9-81ED-4DB2-BD59-A6C34878D82A}">
                    <a16:rowId xmlns:a16="http://schemas.microsoft.com/office/drawing/2014/main" xmlns="" val="10001"/>
                  </a:ext>
                </a:extLst>
              </a:tr>
              <a:tr h="683026">
                <a:tc>
                  <a:txBody>
                    <a:bodyPr/>
                    <a:lstStyle/>
                    <a:p>
                      <a:r>
                        <a:rPr lang="en-CA" dirty="0" smtClean="0">
                          <a:ln>
                            <a:solidFill>
                              <a:sysClr val="windowText" lastClr="000000"/>
                            </a:solidFill>
                          </a:ln>
                          <a:solidFill>
                            <a:schemeClr val="tx1"/>
                          </a:solidFill>
                        </a:rPr>
                        <a:t>IDW</a:t>
                      </a:r>
                      <a:endParaRPr lang="en-CA" dirty="0">
                        <a:ln>
                          <a:solidFill>
                            <a:sysClr val="windowText" lastClr="000000"/>
                          </a:solidFill>
                        </a:ln>
                        <a:solidFill>
                          <a:schemeClr val="tx1"/>
                        </a:solidFill>
                      </a:endParaRPr>
                    </a:p>
                  </a:txBody>
                  <a:tcPr/>
                </a:tc>
                <a:tc>
                  <a:txBody>
                    <a:bodyPr/>
                    <a:lstStyle/>
                    <a:p>
                      <a:endParaRPr lang="en-CA" dirty="0">
                        <a:ln>
                          <a:solidFill>
                            <a:sysClr val="windowText" lastClr="000000"/>
                          </a:solidFill>
                        </a:ln>
                        <a:solidFill>
                          <a:schemeClr val="tx1"/>
                        </a:solidFill>
                      </a:endParaRPr>
                    </a:p>
                  </a:txBody>
                  <a:tcPr/>
                </a:tc>
                <a:tc>
                  <a:txBody>
                    <a:bodyPr/>
                    <a:lstStyle/>
                    <a:p>
                      <a:endParaRPr lang="en-CA" dirty="0">
                        <a:ln>
                          <a:solidFill>
                            <a:sysClr val="windowText" lastClr="000000"/>
                          </a:solidFill>
                        </a:ln>
                        <a:solidFill>
                          <a:schemeClr val="tx1"/>
                        </a:solidFill>
                      </a:endParaRPr>
                    </a:p>
                  </a:txBody>
                  <a:tcPr/>
                </a:tc>
                <a:tc>
                  <a:txBody>
                    <a:bodyPr/>
                    <a:lstStyle/>
                    <a:p>
                      <a:endParaRPr lang="en-CA" dirty="0">
                        <a:ln>
                          <a:solidFill>
                            <a:sysClr val="windowText" lastClr="000000"/>
                          </a:solidFill>
                        </a:ln>
                        <a:solidFill>
                          <a:schemeClr val="tx1"/>
                        </a:solidFill>
                      </a:endParaRPr>
                    </a:p>
                  </a:txBody>
                  <a:tcPr/>
                </a:tc>
                <a:extLst>
                  <a:ext uri="{0D108BD9-81ED-4DB2-BD59-A6C34878D82A}">
                    <a16:rowId xmlns:a16="http://schemas.microsoft.com/office/drawing/2014/main" xmlns="" val="10002"/>
                  </a:ext>
                </a:extLst>
              </a:tr>
              <a:tr h="683026">
                <a:tc>
                  <a:txBody>
                    <a:bodyPr/>
                    <a:lstStyle/>
                    <a:p>
                      <a:r>
                        <a:rPr lang="en-CA" dirty="0" smtClean="0">
                          <a:ln>
                            <a:solidFill>
                              <a:sysClr val="windowText" lastClr="000000"/>
                            </a:solidFill>
                          </a:ln>
                          <a:solidFill>
                            <a:schemeClr val="tx1"/>
                          </a:solidFill>
                        </a:rPr>
                        <a:t>RBF</a:t>
                      </a:r>
                      <a:endParaRPr lang="en-CA" dirty="0">
                        <a:ln>
                          <a:solidFill>
                            <a:sysClr val="windowText" lastClr="000000"/>
                          </a:solidFill>
                        </a:ln>
                        <a:solidFill>
                          <a:schemeClr val="tx1"/>
                        </a:solidFill>
                      </a:endParaRPr>
                    </a:p>
                  </a:txBody>
                  <a:tcPr/>
                </a:tc>
                <a:tc>
                  <a:txBody>
                    <a:bodyPr/>
                    <a:lstStyle/>
                    <a:p>
                      <a:endParaRPr lang="en-CA" dirty="0">
                        <a:ln>
                          <a:solidFill>
                            <a:sysClr val="windowText" lastClr="000000"/>
                          </a:solidFill>
                        </a:ln>
                        <a:solidFill>
                          <a:schemeClr val="tx1"/>
                        </a:solidFill>
                      </a:endParaRPr>
                    </a:p>
                  </a:txBody>
                  <a:tcPr/>
                </a:tc>
                <a:tc>
                  <a:txBody>
                    <a:bodyPr/>
                    <a:lstStyle/>
                    <a:p>
                      <a:endParaRPr lang="en-CA" dirty="0">
                        <a:ln>
                          <a:solidFill>
                            <a:sysClr val="windowText" lastClr="000000"/>
                          </a:solidFill>
                        </a:ln>
                        <a:solidFill>
                          <a:schemeClr val="tx1"/>
                        </a:solidFill>
                      </a:endParaRPr>
                    </a:p>
                  </a:txBody>
                  <a:tcPr/>
                </a:tc>
                <a:tc>
                  <a:txBody>
                    <a:bodyPr/>
                    <a:lstStyle/>
                    <a:p>
                      <a:endParaRPr lang="en-CA" dirty="0">
                        <a:ln>
                          <a:solidFill>
                            <a:sysClr val="windowText" lastClr="000000"/>
                          </a:solidFill>
                        </a:ln>
                        <a:solidFill>
                          <a:schemeClr val="tx1"/>
                        </a:solidFill>
                      </a:endParaRPr>
                    </a:p>
                  </a:txBody>
                  <a:tcPr/>
                </a:tc>
                <a:extLst>
                  <a:ext uri="{0D108BD9-81ED-4DB2-BD59-A6C34878D82A}">
                    <a16:rowId xmlns:a16="http://schemas.microsoft.com/office/drawing/2014/main" xmlns="" val="10003"/>
                  </a:ext>
                </a:extLst>
              </a:tr>
            </a:tbl>
          </a:graphicData>
        </a:graphic>
      </p:graphicFrame>
      <p:sp>
        <p:nvSpPr>
          <p:cNvPr id="3" name="Rectangle 2"/>
          <p:cNvSpPr/>
          <p:nvPr/>
        </p:nvSpPr>
        <p:spPr>
          <a:xfrm>
            <a:off x="4667250" y="2543175"/>
            <a:ext cx="828676" cy="923330"/>
          </a:xfrm>
          <a:prstGeom prst="rect">
            <a:avLst/>
          </a:prstGeom>
          <a:noFill/>
        </p:spPr>
        <p:txBody>
          <a:bodyPr wrap="square" lIns="91440" tIns="45720" rIns="91440" bIns="45720">
            <a:spAutoFit/>
          </a:bodyPr>
          <a:lstStyle/>
          <a:p>
            <a:pPr algn="ctr"/>
            <a:r>
              <a:rPr lang="en-CA" sz="5400" dirty="0" smtClean="0">
                <a:ln w="0"/>
                <a:solidFill>
                  <a:schemeClr val="accent1"/>
                </a:solidFill>
                <a:effectLst>
                  <a:outerShdw blurRad="38100" dist="25400" dir="5400000" algn="ctr" rotWithShape="0">
                    <a:srgbClr val="6E747A">
                      <a:alpha val="43000"/>
                    </a:srgbClr>
                  </a:outerShdw>
                </a:effectLst>
                <a:sym typeface="Wingdings" panose="05000000000000000000" pitchFamily="2" charset="2"/>
              </a:rPr>
              <a:t></a:t>
            </a:r>
            <a:endParaRPr lang="en-CA" sz="5400" dirty="0">
              <a:ln w="0"/>
              <a:solidFill>
                <a:schemeClr val="accent1"/>
              </a:solidFill>
              <a:effectLst>
                <a:outerShdw blurRad="38100" dist="25400" dir="5400000" algn="ctr" rotWithShape="0">
                  <a:srgbClr val="6E747A">
                    <a:alpha val="43000"/>
                  </a:srgbClr>
                </a:outerShdw>
              </a:effectLst>
            </a:endParaRPr>
          </a:p>
        </p:txBody>
      </p:sp>
      <p:sp>
        <p:nvSpPr>
          <p:cNvPr id="6" name="Rectangle 5"/>
          <p:cNvSpPr/>
          <p:nvPr/>
        </p:nvSpPr>
        <p:spPr>
          <a:xfrm>
            <a:off x="7041355" y="2543175"/>
            <a:ext cx="623889" cy="923330"/>
          </a:xfrm>
          <a:prstGeom prst="rect">
            <a:avLst/>
          </a:prstGeom>
          <a:noFill/>
        </p:spPr>
        <p:txBody>
          <a:bodyPr wrap="none" lIns="91440" tIns="45720" rIns="91440" bIns="45720">
            <a:spAutoFit/>
          </a:bodyPr>
          <a:lstStyle/>
          <a:p>
            <a:pPr algn="ctr"/>
            <a:r>
              <a:rPr lang="en-CA" sz="5400" b="0" cap="none" spc="0" dirty="0" smtClean="0">
                <a:ln w="0"/>
                <a:solidFill>
                  <a:srgbClr val="FF0000"/>
                </a:solidFill>
                <a:effectLst>
                  <a:outerShdw blurRad="38100" dist="25400" dir="5400000" algn="ctr" rotWithShape="0">
                    <a:srgbClr val="6E747A">
                      <a:alpha val="43000"/>
                    </a:srgbClr>
                  </a:outerShdw>
                </a:effectLst>
                <a:sym typeface="Wingdings" panose="05000000000000000000" pitchFamily="2" charset="2"/>
              </a:rPr>
              <a:t></a:t>
            </a:r>
            <a:endParaRPr lang="en-CA" sz="5400" b="0" cap="none" spc="0" dirty="0">
              <a:ln w="0"/>
              <a:solidFill>
                <a:srgbClr val="FF0000"/>
              </a:solidFill>
              <a:effectLst>
                <a:outerShdw blurRad="38100" dist="25400" dir="5400000" algn="ctr" rotWithShape="0">
                  <a:srgbClr val="6E747A">
                    <a:alpha val="43000"/>
                  </a:srgbClr>
                </a:outerShdw>
              </a:effectLst>
            </a:endParaRPr>
          </a:p>
        </p:txBody>
      </p:sp>
      <p:sp>
        <p:nvSpPr>
          <p:cNvPr id="10" name="Rectangle 9"/>
          <p:cNvSpPr/>
          <p:nvPr/>
        </p:nvSpPr>
        <p:spPr>
          <a:xfrm>
            <a:off x="5734050" y="2543175"/>
            <a:ext cx="828676" cy="923330"/>
          </a:xfrm>
          <a:prstGeom prst="rect">
            <a:avLst/>
          </a:prstGeom>
          <a:noFill/>
        </p:spPr>
        <p:txBody>
          <a:bodyPr wrap="square" lIns="91440" tIns="45720" rIns="91440" bIns="45720">
            <a:spAutoFit/>
          </a:bodyPr>
          <a:lstStyle/>
          <a:p>
            <a:pPr algn="ctr"/>
            <a:r>
              <a:rPr lang="en-CA" sz="5400" dirty="0" smtClean="0">
                <a:ln w="0"/>
                <a:solidFill>
                  <a:schemeClr val="accent1"/>
                </a:solidFill>
                <a:effectLst>
                  <a:outerShdw blurRad="38100" dist="25400" dir="5400000" algn="ctr" rotWithShape="0">
                    <a:srgbClr val="6E747A">
                      <a:alpha val="43000"/>
                    </a:srgbClr>
                  </a:outerShdw>
                </a:effectLst>
                <a:sym typeface="Wingdings" panose="05000000000000000000" pitchFamily="2" charset="2"/>
              </a:rPr>
              <a:t></a:t>
            </a:r>
            <a:endParaRPr lang="en-CA" sz="5400" dirty="0">
              <a:ln w="0"/>
              <a:solidFill>
                <a:schemeClr val="accent1"/>
              </a:solidFill>
              <a:effectLst>
                <a:outerShdw blurRad="38100" dist="25400" dir="5400000" algn="ctr" rotWithShape="0">
                  <a:srgbClr val="6E747A">
                    <a:alpha val="43000"/>
                  </a:srgbClr>
                </a:outerShdw>
              </a:effectLst>
            </a:endParaRPr>
          </a:p>
        </p:txBody>
      </p:sp>
      <p:sp>
        <p:nvSpPr>
          <p:cNvPr id="11" name="Rectangle 10"/>
          <p:cNvSpPr/>
          <p:nvPr/>
        </p:nvSpPr>
        <p:spPr>
          <a:xfrm>
            <a:off x="5734050" y="3913585"/>
            <a:ext cx="828676" cy="923330"/>
          </a:xfrm>
          <a:prstGeom prst="rect">
            <a:avLst/>
          </a:prstGeom>
          <a:noFill/>
        </p:spPr>
        <p:txBody>
          <a:bodyPr wrap="square" lIns="91440" tIns="45720" rIns="91440" bIns="45720">
            <a:spAutoFit/>
          </a:bodyPr>
          <a:lstStyle/>
          <a:p>
            <a:pPr algn="ctr"/>
            <a:r>
              <a:rPr lang="en-CA" sz="5400" dirty="0" smtClean="0">
                <a:ln w="0"/>
                <a:solidFill>
                  <a:schemeClr val="accent1"/>
                </a:solidFill>
                <a:effectLst>
                  <a:outerShdw blurRad="38100" dist="25400" dir="5400000" algn="ctr" rotWithShape="0">
                    <a:srgbClr val="6E747A">
                      <a:alpha val="43000"/>
                    </a:srgbClr>
                  </a:outerShdw>
                </a:effectLst>
                <a:sym typeface="Wingdings" panose="05000000000000000000" pitchFamily="2" charset="2"/>
              </a:rPr>
              <a:t></a:t>
            </a:r>
            <a:endParaRPr lang="en-CA" sz="5400" dirty="0">
              <a:ln w="0"/>
              <a:solidFill>
                <a:schemeClr val="accent1"/>
              </a:solidFill>
              <a:effectLst>
                <a:outerShdw blurRad="38100" dist="25400" dir="5400000" algn="ctr" rotWithShape="0">
                  <a:srgbClr val="6E747A">
                    <a:alpha val="43000"/>
                  </a:srgbClr>
                </a:outerShdw>
              </a:effectLst>
            </a:endParaRPr>
          </a:p>
        </p:txBody>
      </p:sp>
      <p:sp>
        <p:nvSpPr>
          <p:cNvPr id="12" name="Rectangle 11"/>
          <p:cNvSpPr/>
          <p:nvPr/>
        </p:nvSpPr>
        <p:spPr>
          <a:xfrm>
            <a:off x="5734050" y="3228380"/>
            <a:ext cx="828676" cy="923330"/>
          </a:xfrm>
          <a:prstGeom prst="rect">
            <a:avLst/>
          </a:prstGeom>
          <a:noFill/>
        </p:spPr>
        <p:txBody>
          <a:bodyPr wrap="square" lIns="91440" tIns="45720" rIns="91440" bIns="45720">
            <a:spAutoFit/>
          </a:bodyPr>
          <a:lstStyle/>
          <a:p>
            <a:pPr algn="ctr"/>
            <a:r>
              <a:rPr lang="en-CA" sz="5400" dirty="0" smtClean="0">
                <a:ln w="0"/>
                <a:solidFill>
                  <a:schemeClr val="accent1"/>
                </a:solidFill>
                <a:effectLst>
                  <a:outerShdw blurRad="38100" dist="25400" dir="5400000" algn="ctr" rotWithShape="0">
                    <a:srgbClr val="6E747A">
                      <a:alpha val="43000"/>
                    </a:srgbClr>
                  </a:outerShdw>
                </a:effectLst>
                <a:sym typeface="Wingdings" panose="05000000000000000000" pitchFamily="2" charset="2"/>
              </a:rPr>
              <a:t></a:t>
            </a:r>
            <a:endParaRPr lang="en-CA" sz="5400" dirty="0">
              <a:ln w="0"/>
              <a:solidFill>
                <a:schemeClr val="accent1"/>
              </a:solidFill>
              <a:effectLst>
                <a:outerShdw blurRad="38100" dist="25400" dir="5400000" algn="ctr" rotWithShape="0">
                  <a:srgbClr val="6E747A">
                    <a:alpha val="43000"/>
                  </a:srgbClr>
                </a:outerShdw>
              </a:effectLst>
            </a:endParaRPr>
          </a:p>
        </p:txBody>
      </p:sp>
      <p:sp>
        <p:nvSpPr>
          <p:cNvPr id="13" name="Rectangle 12"/>
          <p:cNvSpPr/>
          <p:nvPr/>
        </p:nvSpPr>
        <p:spPr>
          <a:xfrm>
            <a:off x="6922293" y="3228380"/>
            <a:ext cx="828676" cy="923330"/>
          </a:xfrm>
          <a:prstGeom prst="rect">
            <a:avLst/>
          </a:prstGeom>
          <a:noFill/>
        </p:spPr>
        <p:txBody>
          <a:bodyPr wrap="square" lIns="91440" tIns="45720" rIns="91440" bIns="45720">
            <a:spAutoFit/>
          </a:bodyPr>
          <a:lstStyle/>
          <a:p>
            <a:pPr algn="ctr"/>
            <a:r>
              <a:rPr lang="en-CA" sz="5400" dirty="0" smtClean="0">
                <a:ln w="0"/>
                <a:solidFill>
                  <a:schemeClr val="accent1"/>
                </a:solidFill>
                <a:effectLst>
                  <a:outerShdw blurRad="38100" dist="25400" dir="5400000" algn="ctr" rotWithShape="0">
                    <a:srgbClr val="6E747A">
                      <a:alpha val="43000"/>
                    </a:srgbClr>
                  </a:outerShdw>
                </a:effectLst>
                <a:sym typeface="Wingdings" panose="05000000000000000000" pitchFamily="2" charset="2"/>
              </a:rPr>
              <a:t></a:t>
            </a:r>
            <a:endParaRPr lang="en-CA" sz="5400" dirty="0">
              <a:ln w="0"/>
              <a:solidFill>
                <a:schemeClr val="accent1"/>
              </a:solidFill>
              <a:effectLst>
                <a:outerShdw blurRad="38100" dist="25400" dir="5400000" algn="ctr" rotWithShape="0">
                  <a:srgbClr val="6E747A">
                    <a:alpha val="43000"/>
                  </a:srgbClr>
                </a:outerShdw>
              </a:effectLst>
            </a:endParaRPr>
          </a:p>
        </p:txBody>
      </p:sp>
      <p:sp>
        <p:nvSpPr>
          <p:cNvPr id="14" name="Rectangle 13"/>
          <p:cNvSpPr/>
          <p:nvPr/>
        </p:nvSpPr>
        <p:spPr>
          <a:xfrm>
            <a:off x="6924676" y="3913585"/>
            <a:ext cx="828676" cy="923330"/>
          </a:xfrm>
          <a:prstGeom prst="rect">
            <a:avLst/>
          </a:prstGeom>
          <a:noFill/>
        </p:spPr>
        <p:txBody>
          <a:bodyPr wrap="square" lIns="91440" tIns="45720" rIns="91440" bIns="45720">
            <a:spAutoFit/>
          </a:bodyPr>
          <a:lstStyle/>
          <a:p>
            <a:pPr algn="ctr"/>
            <a:r>
              <a:rPr lang="en-CA" sz="5400" dirty="0" smtClean="0">
                <a:ln w="0"/>
                <a:solidFill>
                  <a:schemeClr val="accent1"/>
                </a:solidFill>
                <a:effectLst>
                  <a:outerShdw blurRad="38100" dist="25400" dir="5400000" algn="ctr" rotWithShape="0">
                    <a:srgbClr val="6E747A">
                      <a:alpha val="43000"/>
                    </a:srgbClr>
                  </a:outerShdw>
                </a:effectLst>
                <a:sym typeface="Wingdings" panose="05000000000000000000" pitchFamily="2" charset="2"/>
              </a:rPr>
              <a:t></a:t>
            </a:r>
            <a:endParaRPr lang="en-CA" sz="5400" dirty="0">
              <a:ln w="0"/>
              <a:solidFill>
                <a:schemeClr val="accent1"/>
              </a:solidFill>
              <a:effectLst>
                <a:outerShdw blurRad="38100" dist="25400" dir="5400000" algn="ctr" rotWithShape="0">
                  <a:srgbClr val="6E747A">
                    <a:alpha val="43000"/>
                  </a:srgbClr>
                </a:outerShdw>
              </a:effectLst>
            </a:endParaRPr>
          </a:p>
        </p:txBody>
      </p:sp>
      <p:sp>
        <p:nvSpPr>
          <p:cNvPr id="15" name="Rectangle 14"/>
          <p:cNvSpPr/>
          <p:nvPr/>
        </p:nvSpPr>
        <p:spPr>
          <a:xfrm>
            <a:off x="4769643" y="3228380"/>
            <a:ext cx="623889" cy="923330"/>
          </a:xfrm>
          <a:prstGeom prst="rect">
            <a:avLst/>
          </a:prstGeom>
          <a:noFill/>
        </p:spPr>
        <p:txBody>
          <a:bodyPr wrap="none" lIns="91440" tIns="45720" rIns="91440" bIns="45720">
            <a:spAutoFit/>
          </a:bodyPr>
          <a:lstStyle/>
          <a:p>
            <a:pPr algn="ctr"/>
            <a:r>
              <a:rPr lang="en-CA" sz="5400" b="0" cap="none" spc="0" dirty="0" smtClean="0">
                <a:ln w="0"/>
                <a:solidFill>
                  <a:srgbClr val="FF0000"/>
                </a:solidFill>
                <a:effectLst>
                  <a:outerShdw blurRad="38100" dist="25400" dir="5400000" algn="ctr" rotWithShape="0">
                    <a:srgbClr val="6E747A">
                      <a:alpha val="43000"/>
                    </a:srgbClr>
                  </a:outerShdw>
                </a:effectLst>
                <a:sym typeface="Wingdings" panose="05000000000000000000" pitchFamily="2" charset="2"/>
              </a:rPr>
              <a:t></a:t>
            </a:r>
            <a:endParaRPr lang="en-CA" sz="5400" b="0" cap="none" spc="0" dirty="0">
              <a:ln w="0"/>
              <a:solidFill>
                <a:srgbClr val="FF0000"/>
              </a:solidFill>
              <a:effectLst>
                <a:outerShdw blurRad="38100" dist="25400" dir="5400000" algn="ctr" rotWithShape="0">
                  <a:srgbClr val="6E747A">
                    <a:alpha val="43000"/>
                  </a:srgbClr>
                </a:outerShdw>
              </a:effectLst>
            </a:endParaRPr>
          </a:p>
        </p:txBody>
      </p:sp>
      <p:sp>
        <p:nvSpPr>
          <p:cNvPr id="16" name="Rectangle 15"/>
          <p:cNvSpPr/>
          <p:nvPr/>
        </p:nvSpPr>
        <p:spPr>
          <a:xfrm>
            <a:off x="4767260" y="3913585"/>
            <a:ext cx="623889" cy="923330"/>
          </a:xfrm>
          <a:prstGeom prst="rect">
            <a:avLst/>
          </a:prstGeom>
          <a:noFill/>
        </p:spPr>
        <p:txBody>
          <a:bodyPr wrap="none" lIns="91440" tIns="45720" rIns="91440" bIns="45720">
            <a:spAutoFit/>
          </a:bodyPr>
          <a:lstStyle/>
          <a:p>
            <a:pPr algn="ctr"/>
            <a:r>
              <a:rPr lang="en-CA" sz="5400" b="0" cap="none" spc="0" dirty="0" smtClean="0">
                <a:ln w="0"/>
                <a:solidFill>
                  <a:srgbClr val="FF0000"/>
                </a:solidFill>
                <a:effectLst>
                  <a:outerShdw blurRad="38100" dist="25400" dir="5400000" algn="ctr" rotWithShape="0">
                    <a:srgbClr val="6E747A">
                      <a:alpha val="43000"/>
                    </a:srgbClr>
                  </a:outerShdw>
                </a:effectLst>
                <a:sym typeface="Wingdings" panose="05000000000000000000" pitchFamily="2" charset="2"/>
              </a:rPr>
              <a:t></a:t>
            </a:r>
            <a:endParaRPr lang="en-CA" sz="5400" b="0" cap="none" spc="0" dirty="0">
              <a:ln w="0"/>
              <a:solidFill>
                <a:srgbClr val="FF0000"/>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541549501"/>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val="3147136522"/>
              </p:ext>
            </p:extLst>
          </p:nvPr>
        </p:nvGraphicFramePr>
        <p:xfrm>
          <a:off x="5838579" y="1234552"/>
          <a:ext cx="4321022" cy="1544398"/>
        </p:xfrm>
        <a:graphic>
          <a:graphicData uri="http://schemas.openxmlformats.org/drawingml/2006/table">
            <a:tbl>
              <a:tblPr firstRow="1" bandRow="1"/>
              <a:tblGrid>
                <a:gridCol w="2882969">
                  <a:extLst>
                    <a:ext uri="{9D8B030D-6E8A-4147-A177-3AD203B41FA5}">
                      <a16:colId xmlns:a16="http://schemas.microsoft.com/office/drawing/2014/main" xmlns="" val="20000"/>
                    </a:ext>
                  </a:extLst>
                </a:gridCol>
                <a:gridCol w="1438053">
                  <a:extLst>
                    <a:ext uri="{9D8B030D-6E8A-4147-A177-3AD203B41FA5}">
                      <a16:colId xmlns:a16="http://schemas.microsoft.com/office/drawing/2014/main" xmlns="" val="20001"/>
                    </a:ext>
                  </a:extLst>
                </a:gridCol>
              </a:tblGrid>
              <a:tr h="431878">
                <a:tc>
                  <a:txBody>
                    <a:bodyPr/>
                    <a:lstStyle/>
                    <a:p>
                      <a:r>
                        <a:rPr lang="en-CA" sz="2000" b="0" cap="none" spc="0" dirty="0" smtClean="0">
                          <a:ln>
                            <a:noFill/>
                          </a:ln>
                          <a:solidFill>
                            <a:schemeClr val="tx1"/>
                          </a:solidFill>
                          <a:effectLst/>
                        </a:rPr>
                        <a:t>Method</a:t>
                      </a:r>
                      <a:endParaRPr lang="en-CA" sz="2000" b="0" cap="none" spc="0" dirty="0">
                        <a:ln>
                          <a:noFill/>
                        </a:ln>
                        <a:solidFill>
                          <a:schemeClr val="tx1"/>
                        </a:solidFill>
                        <a:effectLst/>
                      </a:endParaRPr>
                    </a:p>
                  </a:txBody>
                  <a:tcPr/>
                </a:tc>
                <a:tc>
                  <a:txBody>
                    <a:bodyPr/>
                    <a:lstStyle/>
                    <a:p>
                      <a:r>
                        <a:rPr lang="en-CA" b="0" cap="none" spc="0" dirty="0" smtClean="0">
                          <a:ln>
                            <a:noFill/>
                          </a:ln>
                          <a:solidFill>
                            <a:schemeClr val="tx1"/>
                          </a:solidFill>
                          <a:effectLst/>
                        </a:rPr>
                        <a:t>Accuracy (%)</a:t>
                      </a:r>
                      <a:endParaRPr lang="en-CA" b="0" cap="none" spc="0" dirty="0">
                        <a:ln>
                          <a:noFill/>
                        </a:ln>
                        <a:solidFill>
                          <a:schemeClr val="tx1"/>
                        </a:solidFill>
                        <a:effectLst/>
                      </a:endParaRPr>
                    </a:p>
                  </a:txBody>
                  <a:tcPr/>
                </a:tc>
                <a:extLst>
                  <a:ext uri="{0D108BD9-81ED-4DB2-BD59-A6C34878D82A}">
                    <a16:rowId xmlns:a16="http://schemas.microsoft.com/office/drawing/2014/main" xmlns="" val="10000"/>
                  </a:ext>
                </a:extLst>
              </a:tr>
              <a:tr h="370840">
                <a:tc>
                  <a:txBody>
                    <a:bodyPr/>
                    <a:lstStyle/>
                    <a:p>
                      <a:r>
                        <a:rPr lang="en-CA" b="0" cap="none" spc="0" dirty="0" smtClean="0">
                          <a:ln>
                            <a:noFill/>
                          </a:ln>
                          <a:solidFill>
                            <a:schemeClr val="tx1"/>
                          </a:solidFill>
                          <a:effectLst/>
                        </a:rPr>
                        <a:t>Kriging</a:t>
                      </a:r>
                      <a:r>
                        <a:rPr lang="en-CA" b="0" cap="none" spc="0" baseline="0" dirty="0" smtClean="0">
                          <a:ln>
                            <a:noFill/>
                          </a:ln>
                          <a:solidFill>
                            <a:schemeClr val="tx1"/>
                          </a:solidFill>
                          <a:effectLst/>
                        </a:rPr>
                        <a:t> (Spherical)</a:t>
                      </a:r>
                      <a:endParaRPr lang="en-CA" b="0" cap="none" spc="0" dirty="0">
                        <a:ln>
                          <a:noFill/>
                        </a:ln>
                        <a:solidFill>
                          <a:schemeClr val="tx1"/>
                        </a:solidFill>
                        <a:effectLst/>
                      </a:endParaRPr>
                    </a:p>
                  </a:txBody>
                  <a:tcPr/>
                </a:tc>
                <a:tc>
                  <a:txBody>
                    <a:bodyPr/>
                    <a:lstStyle/>
                    <a:p>
                      <a:r>
                        <a:rPr lang="en-CA" b="0" cap="none" spc="0" dirty="0" smtClean="0">
                          <a:ln>
                            <a:noFill/>
                          </a:ln>
                          <a:solidFill>
                            <a:schemeClr val="tx1"/>
                          </a:solidFill>
                          <a:effectLst/>
                        </a:rPr>
                        <a:t>-0.03</a:t>
                      </a:r>
                      <a:endParaRPr lang="en-CA" b="0" cap="none" spc="0" dirty="0">
                        <a:ln>
                          <a:noFill/>
                        </a:ln>
                        <a:solidFill>
                          <a:schemeClr val="tx1"/>
                        </a:solidFill>
                        <a:effectLst/>
                      </a:endParaRPr>
                    </a:p>
                  </a:txBody>
                  <a:tcPr/>
                </a:tc>
                <a:extLst>
                  <a:ext uri="{0D108BD9-81ED-4DB2-BD59-A6C34878D82A}">
                    <a16:rowId xmlns:a16="http://schemas.microsoft.com/office/drawing/2014/main" xmlns="" val="10001"/>
                  </a:ext>
                </a:extLst>
              </a:tr>
              <a:tr h="370840">
                <a:tc>
                  <a:txBody>
                    <a:bodyPr/>
                    <a:lstStyle/>
                    <a:p>
                      <a:r>
                        <a:rPr lang="en-CA" b="0" cap="none" spc="0" dirty="0" smtClean="0">
                          <a:ln>
                            <a:noFill/>
                          </a:ln>
                          <a:solidFill>
                            <a:schemeClr val="tx1"/>
                          </a:solidFill>
                          <a:effectLst/>
                        </a:rPr>
                        <a:t>Kriging (Exponential)</a:t>
                      </a:r>
                      <a:endParaRPr lang="en-CA" b="0" cap="none" spc="0" dirty="0">
                        <a:ln>
                          <a:noFill/>
                        </a:ln>
                        <a:solidFill>
                          <a:schemeClr val="tx1"/>
                        </a:solidFill>
                        <a:effectLst/>
                      </a:endParaRPr>
                    </a:p>
                  </a:txBody>
                  <a:tcPr/>
                </a:tc>
                <a:tc>
                  <a:txBody>
                    <a:bodyPr/>
                    <a:lstStyle/>
                    <a:p>
                      <a:r>
                        <a:rPr lang="en-CA" b="0" cap="none" spc="0" dirty="0" smtClean="0">
                          <a:ln>
                            <a:noFill/>
                          </a:ln>
                          <a:solidFill>
                            <a:schemeClr val="tx1"/>
                          </a:solidFill>
                          <a:effectLst/>
                        </a:rPr>
                        <a:t>-1.61</a:t>
                      </a:r>
                      <a:endParaRPr lang="en-CA" b="0" cap="none" spc="0" dirty="0">
                        <a:ln>
                          <a:noFill/>
                        </a:ln>
                        <a:solidFill>
                          <a:schemeClr val="tx1"/>
                        </a:solidFill>
                        <a:effectLst/>
                      </a:endParaRPr>
                    </a:p>
                  </a:txBody>
                  <a:tcPr/>
                </a:tc>
                <a:extLst>
                  <a:ext uri="{0D108BD9-81ED-4DB2-BD59-A6C34878D82A}">
                    <a16:rowId xmlns:a16="http://schemas.microsoft.com/office/drawing/2014/main" xmlns="" val="10002"/>
                  </a:ext>
                </a:extLst>
              </a:tr>
              <a:tr h="370840">
                <a:tc>
                  <a:txBody>
                    <a:bodyPr/>
                    <a:lstStyle/>
                    <a:p>
                      <a:r>
                        <a:rPr lang="en-CA" b="0" cap="none" spc="0" dirty="0" smtClean="0">
                          <a:ln>
                            <a:noFill/>
                          </a:ln>
                          <a:solidFill>
                            <a:schemeClr val="tx1"/>
                          </a:solidFill>
                          <a:effectLst/>
                        </a:rPr>
                        <a:t>Kriging (Gaussian)</a:t>
                      </a:r>
                      <a:endParaRPr lang="en-CA" b="0" cap="none" spc="0" dirty="0">
                        <a:ln>
                          <a:noFill/>
                        </a:ln>
                        <a:solidFill>
                          <a:schemeClr val="tx1"/>
                        </a:solidFill>
                        <a:effectLst/>
                      </a:endParaRPr>
                    </a:p>
                  </a:txBody>
                  <a:tcPr/>
                </a:tc>
                <a:tc>
                  <a:txBody>
                    <a:bodyPr/>
                    <a:lstStyle/>
                    <a:p>
                      <a:r>
                        <a:rPr lang="en-CA" b="0" cap="none" spc="0" dirty="0" smtClean="0">
                          <a:ln>
                            <a:noFill/>
                          </a:ln>
                          <a:solidFill>
                            <a:schemeClr val="tx1"/>
                          </a:solidFill>
                          <a:effectLst/>
                        </a:rPr>
                        <a:t>&lt; -500</a:t>
                      </a:r>
                      <a:endParaRPr lang="en-CA" b="0" cap="none" spc="0" dirty="0">
                        <a:ln>
                          <a:noFill/>
                        </a:ln>
                        <a:solidFill>
                          <a:schemeClr val="tx1"/>
                        </a:solidFill>
                        <a:effectLst/>
                      </a:endParaRPr>
                    </a:p>
                  </a:txBody>
                  <a:tcPr/>
                </a:tc>
                <a:extLst>
                  <a:ext uri="{0D108BD9-81ED-4DB2-BD59-A6C34878D82A}">
                    <a16:rowId xmlns:a16="http://schemas.microsoft.com/office/drawing/2014/main" xmlns="" val="10003"/>
                  </a:ext>
                </a:extLst>
              </a:tr>
            </a:tbl>
          </a:graphicData>
        </a:graphic>
      </p:graphicFrame>
      <p:sp>
        <p:nvSpPr>
          <p:cNvPr id="14" name="TextBox 13"/>
          <p:cNvSpPr txBox="1"/>
          <p:nvPr/>
        </p:nvSpPr>
        <p:spPr>
          <a:xfrm>
            <a:off x="5838579" y="1238411"/>
            <a:ext cx="4321022" cy="1530539"/>
          </a:xfrm>
          <a:prstGeom prst="rect">
            <a:avLst/>
          </a:prstGeom>
          <a:noFill/>
          <a:ln w="19050">
            <a:solidFill>
              <a:srgbClr val="FF0000"/>
            </a:solidFill>
          </a:ln>
        </p:spPr>
        <p:txBody>
          <a:bodyPr wrap="square" rtlCol="0">
            <a:spAutoFit/>
          </a:bodyPr>
          <a:lstStyle/>
          <a:p>
            <a:endParaRPr lang="en-CA" dirty="0"/>
          </a:p>
        </p:txBody>
      </p:sp>
      <p:sp>
        <p:nvSpPr>
          <p:cNvPr id="2" name="TextBox 1"/>
          <p:cNvSpPr txBox="1"/>
          <p:nvPr/>
        </p:nvSpPr>
        <p:spPr>
          <a:xfrm>
            <a:off x="443883" y="275208"/>
            <a:ext cx="11176987" cy="830997"/>
          </a:xfrm>
          <a:prstGeom prst="rect">
            <a:avLst/>
          </a:prstGeom>
          <a:noFill/>
        </p:spPr>
        <p:txBody>
          <a:bodyPr wrap="square" rtlCol="0">
            <a:spAutoFit/>
          </a:bodyPr>
          <a:lstStyle/>
          <a:p>
            <a:r>
              <a:rPr lang="en-CA" sz="4800" b="1" dirty="0" smtClean="0">
                <a:solidFill>
                  <a:schemeClr val="tx1">
                    <a:lumMod val="95000"/>
                    <a:lumOff val="5000"/>
                  </a:schemeClr>
                </a:solidFill>
                <a:latin typeface="+mj-lt"/>
              </a:rPr>
              <a:t>Performance</a:t>
            </a:r>
            <a:endParaRPr lang="en-CA" sz="4800" b="1" dirty="0">
              <a:solidFill>
                <a:schemeClr val="tx1">
                  <a:lumMod val="95000"/>
                  <a:lumOff val="5000"/>
                </a:schemeClr>
              </a:solidFill>
              <a:latin typeface="+mj-lt"/>
            </a:endParaRPr>
          </a:p>
        </p:txBody>
      </p:sp>
      <p:cxnSp>
        <p:nvCxnSpPr>
          <p:cNvPr id="4" name="Straight Connector 3"/>
          <p:cNvCxnSpPr/>
          <p:nvPr/>
        </p:nvCxnSpPr>
        <p:spPr>
          <a:xfrm flipV="1">
            <a:off x="443883" y="1083076"/>
            <a:ext cx="11461072" cy="8877"/>
          </a:xfrm>
          <a:prstGeom prst="line">
            <a:avLst/>
          </a:prstGeom>
          <a:ln>
            <a:solidFill>
              <a:schemeClr val="tx1">
                <a:lumMod val="95000"/>
                <a:lumOff val="5000"/>
              </a:schemeClr>
            </a:solidFill>
          </a:ln>
        </p:spPr>
        <p:style>
          <a:lnRef idx="2">
            <a:schemeClr val="dk1"/>
          </a:lnRef>
          <a:fillRef idx="0">
            <a:schemeClr val="dk1"/>
          </a:fillRef>
          <a:effectRef idx="1">
            <a:schemeClr val="dk1"/>
          </a:effectRef>
          <a:fontRef idx="minor">
            <a:schemeClr val="tx1"/>
          </a:fontRef>
        </p:style>
      </p:cxnSp>
      <p:sp>
        <p:nvSpPr>
          <p:cNvPr id="7" name="Date Placeholder 6"/>
          <p:cNvSpPr>
            <a:spLocks noGrp="1"/>
          </p:cNvSpPr>
          <p:nvPr>
            <p:ph type="dt" sz="half" idx="10"/>
          </p:nvPr>
        </p:nvSpPr>
        <p:spPr>
          <a:xfrm>
            <a:off x="1097280" y="6459785"/>
            <a:ext cx="2472271" cy="365125"/>
          </a:xfrm>
        </p:spPr>
        <p:txBody>
          <a:bodyPr/>
          <a:lstStyle/>
          <a:p>
            <a:r>
              <a:rPr lang="en-US" smtClean="0"/>
              <a:t>5/27/2016</a:t>
            </a:r>
            <a:endParaRPr lang="en-US" dirty="0"/>
          </a:p>
        </p:txBody>
      </p:sp>
      <p:sp>
        <p:nvSpPr>
          <p:cNvPr id="8" name="Footer Placeholder 7"/>
          <p:cNvSpPr>
            <a:spLocks noGrp="1"/>
          </p:cNvSpPr>
          <p:nvPr>
            <p:ph type="ftr" sz="quarter" idx="11"/>
          </p:nvPr>
        </p:nvSpPr>
        <p:spPr>
          <a:xfrm>
            <a:off x="3686185" y="6459785"/>
            <a:ext cx="4822804" cy="365125"/>
          </a:xfrm>
        </p:spPr>
        <p:txBody>
          <a:bodyPr/>
          <a:lstStyle/>
          <a:p>
            <a:r>
              <a:rPr lang="en-CA" smtClean="0"/>
              <a:t>Southern Ontario Numerical Analysis Day (SONAD) - University of Waterloo</a:t>
            </a:r>
            <a:endParaRPr lang="en-US" dirty="0"/>
          </a:p>
        </p:txBody>
      </p:sp>
      <p:sp>
        <p:nvSpPr>
          <p:cNvPr id="9" name="Slide Number Placeholder 8"/>
          <p:cNvSpPr>
            <a:spLocks noGrp="1"/>
          </p:cNvSpPr>
          <p:nvPr>
            <p:ph type="sldNum" sz="quarter" idx="12"/>
          </p:nvPr>
        </p:nvSpPr>
        <p:spPr>
          <a:xfrm>
            <a:off x="9900458" y="6459785"/>
            <a:ext cx="1312025" cy="365125"/>
          </a:xfrm>
        </p:spPr>
        <p:txBody>
          <a:bodyPr/>
          <a:lstStyle/>
          <a:p>
            <a:fld id="{4FAB73BC-B049-4115-A692-8D63A059BFB8}" type="slidenum">
              <a:rPr lang="en-US" smtClean="0"/>
              <a:pPr/>
              <a:t>12</a:t>
            </a:fld>
            <a:endParaRPr lang="en-US" dirty="0"/>
          </a:p>
        </p:txBody>
      </p:sp>
      <p:sp>
        <p:nvSpPr>
          <p:cNvPr id="18" name="TextBox 17"/>
          <p:cNvSpPr txBox="1"/>
          <p:nvPr/>
        </p:nvSpPr>
        <p:spPr>
          <a:xfrm>
            <a:off x="443883" y="1341120"/>
            <a:ext cx="5584055" cy="3831818"/>
          </a:xfrm>
          <a:prstGeom prst="rect">
            <a:avLst/>
          </a:prstGeom>
          <a:noFill/>
        </p:spPr>
        <p:txBody>
          <a:bodyPr wrap="square" rtlCol="0">
            <a:spAutoFit/>
          </a:bodyPr>
          <a:lstStyle/>
          <a:p>
            <a:pPr marL="285750" indent="-285750">
              <a:lnSpc>
                <a:spcPct val="150000"/>
              </a:lnSpc>
              <a:buFont typeface="Courier New" panose="02070309020205020404" pitchFamily="49" charset="0"/>
              <a:buChar char="o"/>
            </a:pPr>
            <a:r>
              <a:rPr lang="en-CA" dirty="0"/>
              <a:t>Second order stationarity assumption doesn’t hold</a:t>
            </a:r>
          </a:p>
          <a:p>
            <a:pPr marL="285750" indent="-285750">
              <a:lnSpc>
                <a:spcPct val="150000"/>
              </a:lnSpc>
              <a:buFont typeface="Courier New" panose="02070309020205020404" pitchFamily="49" charset="0"/>
              <a:buChar char="o"/>
            </a:pPr>
            <a:endParaRPr lang="en-CA" dirty="0" smtClean="0"/>
          </a:p>
          <a:p>
            <a:pPr marL="285750" indent="-285750">
              <a:lnSpc>
                <a:spcPct val="150000"/>
              </a:lnSpc>
              <a:buFont typeface="Courier New" panose="02070309020205020404" pitchFamily="49" charset="0"/>
              <a:buChar char="o"/>
            </a:pPr>
            <a:endParaRPr lang="en-CA" dirty="0" smtClean="0"/>
          </a:p>
          <a:p>
            <a:pPr>
              <a:lnSpc>
                <a:spcPct val="150000"/>
              </a:lnSpc>
            </a:pPr>
            <a:endParaRPr lang="en-CA" dirty="0"/>
          </a:p>
          <a:p>
            <a:pPr marL="285750" indent="-285750">
              <a:lnSpc>
                <a:spcPct val="150000"/>
              </a:lnSpc>
              <a:buFont typeface="Courier New" panose="02070309020205020404" pitchFamily="49" charset="0"/>
              <a:buChar char="o"/>
            </a:pPr>
            <a:r>
              <a:rPr lang="en-CA" dirty="0" smtClean="0"/>
              <a:t>Using Random Samples of Smaller Sizes</a:t>
            </a:r>
          </a:p>
          <a:p>
            <a:pPr marL="285750" indent="-285750">
              <a:lnSpc>
                <a:spcPct val="150000"/>
              </a:lnSpc>
              <a:buFont typeface="Courier New" panose="02070309020205020404" pitchFamily="49" charset="0"/>
              <a:buChar char="o"/>
            </a:pPr>
            <a:endParaRPr lang="en-CA" dirty="0" smtClean="0"/>
          </a:p>
          <a:p>
            <a:pPr marL="285750" indent="-285750">
              <a:lnSpc>
                <a:spcPct val="150000"/>
              </a:lnSpc>
              <a:buFont typeface="Courier New" panose="02070309020205020404" pitchFamily="49" charset="0"/>
              <a:buChar char="o"/>
            </a:pPr>
            <a:endParaRPr lang="en-CA" dirty="0" smtClean="0"/>
          </a:p>
          <a:p>
            <a:pPr marL="285750" indent="-285750">
              <a:lnSpc>
                <a:spcPct val="150000"/>
              </a:lnSpc>
              <a:buFont typeface="Courier New" panose="02070309020205020404" pitchFamily="49" charset="0"/>
              <a:buChar char="o"/>
            </a:pPr>
            <a:endParaRPr lang="en-CA" dirty="0" smtClean="0"/>
          </a:p>
          <a:p>
            <a:pPr marL="285750" indent="-285750">
              <a:lnSpc>
                <a:spcPct val="150000"/>
              </a:lnSpc>
              <a:buFont typeface="Courier New" panose="02070309020205020404" pitchFamily="49" charset="0"/>
              <a:buChar char="o"/>
            </a:pPr>
            <a:r>
              <a:rPr lang="en-CA" dirty="0" smtClean="0"/>
              <a:t>Changing the Distance Function</a:t>
            </a:r>
            <a:endParaRPr lang="en-CA" dirty="0"/>
          </a:p>
        </p:txBody>
      </p:sp>
      <p:sp>
        <p:nvSpPr>
          <p:cNvPr id="19" name="TextBox 18"/>
          <p:cNvSpPr txBox="1"/>
          <p:nvPr/>
        </p:nvSpPr>
        <p:spPr>
          <a:xfrm>
            <a:off x="5838579" y="2885995"/>
            <a:ext cx="6066375" cy="1338828"/>
          </a:xfrm>
          <a:prstGeom prst="rect">
            <a:avLst/>
          </a:prstGeom>
          <a:ln>
            <a:solidFill>
              <a:srgbClr val="FF0000"/>
            </a:solidFill>
          </a:ln>
        </p:spPr>
        <p:style>
          <a:lnRef idx="2">
            <a:schemeClr val="dk1"/>
          </a:lnRef>
          <a:fillRef idx="1">
            <a:schemeClr val="lt1"/>
          </a:fillRef>
          <a:effectRef idx="0">
            <a:schemeClr val="dk1"/>
          </a:effectRef>
          <a:fontRef idx="minor">
            <a:schemeClr val="dk1"/>
          </a:fontRef>
        </p:style>
        <p:txBody>
          <a:bodyPr wrap="square" rtlCol="0">
            <a:spAutoFit/>
          </a:bodyPr>
          <a:lstStyle/>
          <a:p>
            <a:pPr marL="285750" lvl="1" indent="-285750">
              <a:lnSpc>
                <a:spcPct val="150000"/>
              </a:lnSpc>
              <a:buFont typeface="Wingdings" panose="05000000000000000000" pitchFamily="2" charset="2"/>
              <a:buChar char="q"/>
            </a:pPr>
            <a:r>
              <a:rPr lang="en-CA" dirty="0"/>
              <a:t>T</a:t>
            </a:r>
            <a:r>
              <a:rPr lang="en-CA" dirty="0" smtClean="0"/>
              <a:t>he accuracy of almost all methods deteriorates</a:t>
            </a:r>
          </a:p>
          <a:p>
            <a:pPr marL="285750" lvl="1" indent="-285750">
              <a:lnSpc>
                <a:spcPct val="150000"/>
              </a:lnSpc>
              <a:buFont typeface="Wingdings" panose="05000000000000000000" pitchFamily="2" charset="2"/>
              <a:buChar char="q"/>
            </a:pPr>
            <a:r>
              <a:rPr lang="en-CA" dirty="0" smtClean="0"/>
              <a:t>Makes methods sensitive to the choice of representative contracts</a:t>
            </a:r>
            <a:endParaRPr lang="en-CA" dirty="0"/>
          </a:p>
        </p:txBody>
      </p:sp>
      <p:sp>
        <p:nvSpPr>
          <p:cNvPr id="21" name="TextBox 20"/>
          <p:cNvSpPr txBox="1"/>
          <p:nvPr/>
        </p:nvSpPr>
        <p:spPr>
          <a:xfrm>
            <a:off x="5838579" y="4582450"/>
            <a:ext cx="6058978" cy="923330"/>
          </a:xfrm>
          <a:prstGeom prst="rect">
            <a:avLst/>
          </a:prstGeom>
          <a:ln>
            <a:solidFill>
              <a:srgbClr val="FF0000"/>
            </a:solidFill>
          </a:ln>
        </p:spPr>
        <p:style>
          <a:lnRef idx="2">
            <a:schemeClr val="dk1"/>
          </a:lnRef>
          <a:fillRef idx="1">
            <a:schemeClr val="lt1"/>
          </a:fillRef>
          <a:effectRef idx="0">
            <a:schemeClr val="dk1"/>
          </a:effectRef>
          <a:fontRef idx="minor">
            <a:schemeClr val="dk1"/>
          </a:fontRef>
        </p:style>
        <p:txBody>
          <a:bodyPr wrap="square" rtlCol="0">
            <a:spAutoFit/>
          </a:bodyPr>
          <a:lstStyle/>
          <a:p>
            <a:pPr marL="285750" lvl="1" indent="-285750">
              <a:lnSpc>
                <a:spcPct val="150000"/>
              </a:lnSpc>
              <a:buFont typeface="Wingdings" panose="05000000000000000000" pitchFamily="2" charset="2"/>
              <a:buChar char="q"/>
            </a:pPr>
            <a:r>
              <a:rPr lang="en-CA" dirty="0" smtClean="0"/>
              <a:t>Increases the accuracy of IDW methods</a:t>
            </a:r>
          </a:p>
          <a:p>
            <a:pPr marL="285750" lvl="1" indent="-285750">
              <a:lnSpc>
                <a:spcPct val="150000"/>
              </a:lnSpc>
              <a:buFont typeface="Wingdings" panose="05000000000000000000" pitchFamily="2" charset="2"/>
              <a:buChar char="q"/>
            </a:pPr>
            <a:r>
              <a:rPr lang="en-CA" dirty="0" smtClean="0"/>
              <a:t>Creates Instability for other methods</a:t>
            </a:r>
            <a:endParaRPr lang="en-CA" dirty="0"/>
          </a:p>
        </p:txBody>
      </p:sp>
    </p:spTree>
    <p:extLst>
      <p:ext uri="{BB962C8B-B14F-4D97-AF65-F5344CB8AC3E}">
        <p14:creationId xmlns:p14="http://schemas.microsoft.com/office/powerpoint/2010/main" val="3822170202"/>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3883" y="275208"/>
            <a:ext cx="11176987" cy="830997"/>
          </a:xfrm>
          <a:prstGeom prst="rect">
            <a:avLst/>
          </a:prstGeom>
          <a:noFill/>
        </p:spPr>
        <p:txBody>
          <a:bodyPr wrap="square" rtlCol="0">
            <a:spAutoFit/>
          </a:bodyPr>
          <a:lstStyle/>
          <a:p>
            <a:r>
              <a:rPr lang="en-CA" sz="4800" b="1" dirty="0" smtClean="0">
                <a:solidFill>
                  <a:schemeClr val="tx1">
                    <a:lumMod val="95000"/>
                    <a:lumOff val="5000"/>
                  </a:schemeClr>
                </a:solidFill>
                <a:latin typeface="+mj-lt"/>
              </a:rPr>
              <a:t>Ideas</a:t>
            </a:r>
            <a:endParaRPr lang="en-CA" sz="4800" b="1" dirty="0">
              <a:solidFill>
                <a:schemeClr val="tx1">
                  <a:lumMod val="95000"/>
                  <a:lumOff val="5000"/>
                </a:schemeClr>
              </a:solidFill>
              <a:latin typeface="+mj-lt"/>
            </a:endParaRPr>
          </a:p>
        </p:txBody>
      </p:sp>
      <p:cxnSp>
        <p:nvCxnSpPr>
          <p:cNvPr id="4" name="Straight Connector 3"/>
          <p:cNvCxnSpPr/>
          <p:nvPr/>
        </p:nvCxnSpPr>
        <p:spPr>
          <a:xfrm flipV="1">
            <a:off x="443883" y="1083076"/>
            <a:ext cx="11461072" cy="8877"/>
          </a:xfrm>
          <a:prstGeom prst="line">
            <a:avLst/>
          </a:prstGeom>
          <a:ln>
            <a:solidFill>
              <a:schemeClr val="tx1">
                <a:lumMod val="95000"/>
                <a:lumOff val="5000"/>
              </a:schemeClr>
            </a:solidFill>
          </a:ln>
        </p:spPr>
        <p:style>
          <a:lnRef idx="2">
            <a:schemeClr val="dk1"/>
          </a:lnRef>
          <a:fillRef idx="0">
            <a:schemeClr val="dk1"/>
          </a:fillRef>
          <a:effectRef idx="1">
            <a:schemeClr val="dk1"/>
          </a:effectRef>
          <a:fontRef idx="minor">
            <a:schemeClr val="tx1"/>
          </a:fontRef>
        </p:style>
      </p:cxnSp>
      <p:sp>
        <p:nvSpPr>
          <p:cNvPr id="7" name="Date Placeholder 6"/>
          <p:cNvSpPr>
            <a:spLocks noGrp="1"/>
          </p:cNvSpPr>
          <p:nvPr>
            <p:ph type="dt" sz="half" idx="10"/>
          </p:nvPr>
        </p:nvSpPr>
        <p:spPr>
          <a:xfrm>
            <a:off x="1097280" y="6459785"/>
            <a:ext cx="2472271" cy="365125"/>
          </a:xfrm>
        </p:spPr>
        <p:txBody>
          <a:bodyPr/>
          <a:lstStyle/>
          <a:p>
            <a:r>
              <a:rPr lang="en-US" smtClean="0"/>
              <a:t>5/27/2016</a:t>
            </a:r>
            <a:endParaRPr lang="en-US" dirty="0"/>
          </a:p>
        </p:txBody>
      </p:sp>
      <p:sp>
        <p:nvSpPr>
          <p:cNvPr id="8" name="Footer Placeholder 7"/>
          <p:cNvSpPr>
            <a:spLocks noGrp="1"/>
          </p:cNvSpPr>
          <p:nvPr>
            <p:ph type="ftr" sz="quarter" idx="11"/>
          </p:nvPr>
        </p:nvSpPr>
        <p:spPr>
          <a:xfrm>
            <a:off x="3686185" y="6459785"/>
            <a:ext cx="4822804" cy="365125"/>
          </a:xfrm>
        </p:spPr>
        <p:txBody>
          <a:bodyPr/>
          <a:lstStyle/>
          <a:p>
            <a:r>
              <a:rPr lang="en-CA" smtClean="0"/>
              <a:t>Southern Ontario Numerical Analysis Day (SONAD) - University of Waterloo</a:t>
            </a:r>
            <a:endParaRPr lang="en-US" dirty="0"/>
          </a:p>
        </p:txBody>
      </p:sp>
      <p:sp>
        <p:nvSpPr>
          <p:cNvPr id="9" name="Slide Number Placeholder 8"/>
          <p:cNvSpPr>
            <a:spLocks noGrp="1"/>
          </p:cNvSpPr>
          <p:nvPr>
            <p:ph type="sldNum" sz="quarter" idx="12"/>
          </p:nvPr>
        </p:nvSpPr>
        <p:spPr>
          <a:xfrm>
            <a:off x="9900458" y="6459785"/>
            <a:ext cx="1312025" cy="365125"/>
          </a:xfrm>
        </p:spPr>
        <p:txBody>
          <a:bodyPr/>
          <a:lstStyle/>
          <a:p>
            <a:fld id="{4FAB73BC-B049-4115-A692-8D63A059BFB8}" type="slidenum">
              <a:rPr lang="en-US" smtClean="0"/>
              <a:pPr/>
              <a:t>13</a:t>
            </a:fld>
            <a:endParaRPr lang="en-US" dirty="0"/>
          </a:p>
        </p:txBody>
      </p:sp>
      <p:sp>
        <p:nvSpPr>
          <p:cNvPr id="5" name="Rectangle 4"/>
          <p:cNvSpPr/>
          <p:nvPr/>
        </p:nvSpPr>
        <p:spPr>
          <a:xfrm>
            <a:off x="457202" y="1341120"/>
            <a:ext cx="7986043" cy="1338828"/>
          </a:xfrm>
          <a:prstGeom prst="rect">
            <a:avLst/>
          </a:prstGeom>
        </p:spPr>
        <p:txBody>
          <a:bodyPr wrap="square">
            <a:spAutoFit/>
          </a:bodyPr>
          <a:lstStyle/>
          <a:p>
            <a:pPr marL="285750" indent="-285750">
              <a:lnSpc>
                <a:spcPct val="150000"/>
              </a:lnSpc>
              <a:buFont typeface="Courier New" panose="02070309020205020404" pitchFamily="49" charset="0"/>
              <a:buChar char="o"/>
            </a:pPr>
            <a:r>
              <a:rPr lang="en-CA" dirty="0" smtClean="0"/>
              <a:t>Efficiency and granularity of IDW/RBF: Extension of </a:t>
            </a:r>
            <a:r>
              <a:rPr lang="en-CA" dirty="0" err="1" smtClean="0"/>
              <a:t>Nadaraya</a:t>
            </a:r>
            <a:r>
              <a:rPr lang="en-CA" dirty="0" smtClean="0"/>
              <a:t>-Watson estimator</a:t>
            </a:r>
            <a:endParaRPr lang="en-CA" dirty="0"/>
          </a:p>
          <a:p>
            <a:pPr marL="285750" indent="-285750">
              <a:lnSpc>
                <a:spcPct val="150000"/>
              </a:lnSpc>
              <a:buFont typeface="Courier New" panose="02070309020205020404" pitchFamily="49" charset="0"/>
              <a:buChar char="o"/>
            </a:pPr>
            <a:r>
              <a:rPr lang="en-CA" dirty="0" smtClean="0"/>
              <a:t>Non-manual choice of distance function: learn distance from features</a:t>
            </a:r>
          </a:p>
          <a:p>
            <a:pPr marL="285750" indent="-285750">
              <a:lnSpc>
                <a:spcPct val="150000"/>
              </a:lnSpc>
              <a:buFont typeface="Courier New" panose="02070309020205020404" pitchFamily="49" charset="0"/>
              <a:buChar char="o"/>
            </a:pPr>
            <a:r>
              <a:rPr lang="en-CA" dirty="0" smtClean="0"/>
              <a:t>Accuracy of Kriging: Train to minimize Mean Squared Error (MSE)</a:t>
            </a:r>
            <a:endParaRPr lang="en-CA" dirty="0"/>
          </a:p>
        </p:txBody>
      </p:sp>
      <p:pic>
        <p:nvPicPr>
          <p:cNvPr id="3" name="Picture 2"/>
          <p:cNvPicPr>
            <a:picLocks noChangeAspect="1"/>
          </p:cNvPicPr>
          <p:nvPr/>
        </p:nvPicPr>
        <p:blipFill>
          <a:blip r:embed="rId3">
            <a:lum bright="-20000" contrast="40000"/>
          </a:blip>
          <a:stretch>
            <a:fillRect/>
          </a:stretch>
        </p:blipFill>
        <p:spPr>
          <a:xfrm>
            <a:off x="2932864" y="4015812"/>
            <a:ext cx="6199024" cy="1539779"/>
          </a:xfrm>
          <a:prstGeom prst="rect">
            <a:avLst/>
          </a:prstGeom>
          <a:ln w="57150">
            <a:solidFill>
              <a:srgbClr val="FF0000"/>
            </a:solidFill>
          </a:ln>
        </p:spPr>
      </p:pic>
      <p:pic>
        <p:nvPicPr>
          <p:cNvPr id="6" name="Picture 5"/>
          <p:cNvPicPr>
            <a:picLocks noChangeAspect="1"/>
          </p:cNvPicPr>
          <p:nvPr/>
        </p:nvPicPr>
        <p:blipFill>
          <a:blip r:embed="rId4">
            <a:lum bright="-20000" contrast="40000"/>
          </a:blip>
          <a:stretch>
            <a:fillRect/>
          </a:stretch>
        </p:blipFill>
        <p:spPr>
          <a:xfrm>
            <a:off x="2893107" y="3961448"/>
            <a:ext cx="6290649" cy="1668384"/>
          </a:xfrm>
          <a:prstGeom prst="rect">
            <a:avLst/>
          </a:prstGeom>
          <a:ln w="38100">
            <a:solidFill>
              <a:srgbClr val="FF0000"/>
            </a:solidFill>
          </a:ln>
        </p:spPr>
      </p:pic>
    </p:spTree>
    <p:extLst>
      <p:ext uri="{BB962C8B-B14F-4D97-AF65-F5344CB8AC3E}">
        <p14:creationId xmlns:p14="http://schemas.microsoft.com/office/powerpoint/2010/main" val="258814158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5" name="Picture 84"/>
          <p:cNvPicPr>
            <a:picLocks noChangeAspect="1"/>
          </p:cNvPicPr>
          <p:nvPr/>
        </p:nvPicPr>
        <p:blipFill>
          <a:blip r:embed="rId3">
            <a:lum bright="-20000" contrast="40000"/>
          </a:blip>
          <a:stretch>
            <a:fillRect/>
          </a:stretch>
        </p:blipFill>
        <p:spPr>
          <a:xfrm>
            <a:off x="1599215" y="5286385"/>
            <a:ext cx="489462" cy="428953"/>
          </a:xfrm>
          <a:prstGeom prst="rect">
            <a:avLst/>
          </a:prstGeom>
        </p:spPr>
      </p:pic>
      <p:pic>
        <p:nvPicPr>
          <p:cNvPr id="84" name="Picture 83"/>
          <p:cNvPicPr>
            <a:picLocks noChangeAspect="1"/>
          </p:cNvPicPr>
          <p:nvPr/>
        </p:nvPicPr>
        <p:blipFill>
          <a:blip r:embed="rId4">
            <a:lum bright="-20000" contrast="40000"/>
          </a:blip>
          <a:stretch>
            <a:fillRect/>
          </a:stretch>
        </p:blipFill>
        <p:spPr>
          <a:xfrm>
            <a:off x="1555815" y="3852048"/>
            <a:ext cx="556357" cy="490608"/>
          </a:xfrm>
          <a:prstGeom prst="rect">
            <a:avLst/>
          </a:prstGeom>
        </p:spPr>
      </p:pic>
      <p:sp>
        <p:nvSpPr>
          <p:cNvPr id="2" name="TextBox 1"/>
          <p:cNvSpPr txBox="1"/>
          <p:nvPr/>
        </p:nvSpPr>
        <p:spPr>
          <a:xfrm>
            <a:off x="443883" y="275208"/>
            <a:ext cx="11176987" cy="830997"/>
          </a:xfrm>
          <a:prstGeom prst="rect">
            <a:avLst/>
          </a:prstGeom>
          <a:noFill/>
        </p:spPr>
        <p:txBody>
          <a:bodyPr wrap="square" rtlCol="0">
            <a:spAutoFit/>
          </a:bodyPr>
          <a:lstStyle/>
          <a:p>
            <a:r>
              <a:rPr lang="en-CA" sz="4800" b="1" dirty="0" smtClean="0">
                <a:solidFill>
                  <a:schemeClr val="tx1">
                    <a:lumMod val="95000"/>
                    <a:lumOff val="5000"/>
                  </a:schemeClr>
                </a:solidFill>
                <a:latin typeface="+mj-lt"/>
              </a:rPr>
              <a:t>Neural Network</a:t>
            </a:r>
            <a:endParaRPr lang="en-CA" sz="4800" b="1" dirty="0">
              <a:solidFill>
                <a:schemeClr val="tx1">
                  <a:lumMod val="95000"/>
                  <a:lumOff val="5000"/>
                </a:schemeClr>
              </a:solidFill>
              <a:latin typeface="+mj-lt"/>
            </a:endParaRPr>
          </a:p>
        </p:txBody>
      </p:sp>
      <p:cxnSp>
        <p:nvCxnSpPr>
          <p:cNvPr id="4" name="Straight Connector 3"/>
          <p:cNvCxnSpPr/>
          <p:nvPr/>
        </p:nvCxnSpPr>
        <p:spPr>
          <a:xfrm flipV="1">
            <a:off x="443883" y="1083076"/>
            <a:ext cx="11461072" cy="8877"/>
          </a:xfrm>
          <a:prstGeom prst="line">
            <a:avLst/>
          </a:prstGeom>
          <a:ln>
            <a:solidFill>
              <a:schemeClr val="tx1">
                <a:lumMod val="95000"/>
                <a:lumOff val="5000"/>
              </a:schemeClr>
            </a:solidFill>
          </a:ln>
        </p:spPr>
        <p:style>
          <a:lnRef idx="2">
            <a:schemeClr val="dk1"/>
          </a:lnRef>
          <a:fillRef idx="0">
            <a:schemeClr val="dk1"/>
          </a:fillRef>
          <a:effectRef idx="1">
            <a:schemeClr val="dk1"/>
          </a:effectRef>
          <a:fontRef idx="minor">
            <a:schemeClr val="tx1"/>
          </a:fontRef>
        </p:style>
      </p:cxnSp>
      <p:sp>
        <p:nvSpPr>
          <p:cNvPr id="7" name="Date Placeholder 6"/>
          <p:cNvSpPr>
            <a:spLocks noGrp="1"/>
          </p:cNvSpPr>
          <p:nvPr>
            <p:ph type="dt" sz="half" idx="10"/>
          </p:nvPr>
        </p:nvSpPr>
        <p:spPr>
          <a:xfrm>
            <a:off x="1097280" y="6459785"/>
            <a:ext cx="2472271" cy="365125"/>
          </a:xfrm>
        </p:spPr>
        <p:txBody>
          <a:bodyPr/>
          <a:lstStyle/>
          <a:p>
            <a:r>
              <a:rPr lang="en-US" smtClean="0"/>
              <a:t>5/27/2016</a:t>
            </a:r>
            <a:endParaRPr lang="en-US" dirty="0"/>
          </a:p>
        </p:txBody>
      </p:sp>
      <p:sp>
        <p:nvSpPr>
          <p:cNvPr id="8" name="Footer Placeholder 7"/>
          <p:cNvSpPr>
            <a:spLocks noGrp="1"/>
          </p:cNvSpPr>
          <p:nvPr>
            <p:ph type="ftr" sz="quarter" idx="11"/>
          </p:nvPr>
        </p:nvSpPr>
        <p:spPr>
          <a:xfrm>
            <a:off x="3686185" y="6459785"/>
            <a:ext cx="4822804" cy="365125"/>
          </a:xfrm>
        </p:spPr>
        <p:txBody>
          <a:bodyPr/>
          <a:lstStyle/>
          <a:p>
            <a:r>
              <a:rPr lang="en-CA" smtClean="0"/>
              <a:t>Southern Ontario Numerical Analysis Day (SONAD) - University of Waterloo</a:t>
            </a:r>
            <a:endParaRPr lang="en-US" dirty="0"/>
          </a:p>
        </p:txBody>
      </p:sp>
      <p:sp>
        <p:nvSpPr>
          <p:cNvPr id="9" name="Slide Number Placeholder 8"/>
          <p:cNvSpPr>
            <a:spLocks noGrp="1"/>
          </p:cNvSpPr>
          <p:nvPr>
            <p:ph type="sldNum" sz="quarter" idx="12"/>
          </p:nvPr>
        </p:nvSpPr>
        <p:spPr>
          <a:xfrm>
            <a:off x="9900458" y="6459785"/>
            <a:ext cx="1312025" cy="365125"/>
          </a:xfrm>
        </p:spPr>
        <p:txBody>
          <a:bodyPr/>
          <a:lstStyle/>
          <a:p>
            <a:fld id="{4FAB73BC-B049-4115-A692-8D63A059BFB8}" type="slidenum">
              <a:rPr lang="en-US" smtClean="0"/>
              <a:pPr/>
              <a:t>14</a:t>
            </a:fld>
            <a:endParaRPr lang="en-US" dirty="0"/>
          </a:p>
        </p:txBody>
      </p:sp>
      <p:sp>
        <p:nvSpPr>
          <p:cNvPr id="6" name="Oval 5"/>
          <p:cNvSpPr/>
          <p:nvPr/>
        </p:nvSpPr>
        <p:spPr>
          <a:xfrm>
            <a:off x="3768695" y="1967050"/>
            <a:ext cx="555476" cy="555477"/>
          </a:xfrm>
          <a:prstGeom prst="ellipse">
            <a:avLst/>
          </a:prstGeom>
          <a:ln w="3810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CA"/>
          </a:p>
        </p:txBody>
      </p:sp>
      <p:sp>
        <p:nvSpPr>
          <p:cNvPr id="10" name="Oval 9"/>
          <p:cNvSpPr/>
          <p:nvPr/>
        </p:nvSpPr>
        <p:spPr>
          <a:xfrm>
            <a:off x="3768695" y="3840526"/>
            <a:ext cx="555476" cy="555477"/>
          </a:xfrm>
          <a:prstGeom prst="ellipse">
            <a:avLst/>
          </a:prstGeom>
          <a:ln w="3810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CA"/>
          </a:p>
        </p:txBody>
      </p:sp>
      <p:sp>
        <p:nvSpPr>
          <p:cNvPr id="11" name="Oval 10"/>
          <p:cNvSpPr/>
          <p:nvPr/>
        </p:nvSpPr>
        <p:spPr>
          <a:xfrm>
            <a:off x="3768695" y="5210734"/>
            <a:ext cx="555476" cy="555477"/>
          </a:xfrm>
          <a:prstGeom prst="ellipse">
            <a:avLst/>
          </a:prstGeom>
          <a:ln w="3810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CA"/>
          </a:p>
        </p:txBody>
      </p:sp>
      <p:sp>
        <p:nvSpPr>
          <p:cNvPr id="12" name="Oval 11"/>
          <p:cNvSpPr/>
          <p:nvPr/>
        </p:nvSpPr>
        <p:spPr>
          <a:xfrm>
            <a:off x="6655754" y="1967050"/>
            <a:ext cx="555476" cy="555477"/>
          </a:xfrm>
          <a:prstGeom prst="ellipse">
            <a:avLst/>
          </a:prstGeom>
          <a:ln w="38100">
            <a:solidFill>
              <a:srgbClr val="7030A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CA"/>
          </a:p>
        </p:txBody>
      </p:sp>
      <p:sp>
        <p:nvSpPr>
          <p:cNvPr id="13" name="Oval 12"/>
          <p:cNvSpPr/>
          <p:nvPr/>
        </p:nvSpPr>
        <p:spPr>
          <a:xfrm>
            <a:off x="6655754" y="3840526"/>
            <a:ext cx="555476" cy="555477"/>
          </a:xfrm>
          <a:prstGeom prst="ellipse">
            <a:avLst/>
          </a:prstGeom>
          <a:ln w="38100">
            <a:solidFill>
              <a:srgbClr val="7030A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CA"/>
          </a:p>
        </p:txBody>
      </p:sp>
      <p:sp>
        <p:nvSpPr>
          <p:cNvPr id="14" name="Oval 13"/>
          <p:cNvSpPr/>
          <p:nvPr/>
        </p:nvSpPr>
        <p:spPr>
          <a:xfrm>
            <a:off x="6655754" y="5210734"/>
            <a:ext cx="555476" cy="555477"/>
          </a:xfrm>
          <a:prstGeom prst="ellipse">
            <a:avLst/>
          </a:prstGeom>
          <a:ln w="38100">
            <a:solidFill>
              <a:srgbClr val="7030A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CA"/>
          </a:p>
        </p:txBody>
      </p:sp>
      <p:sp>
        <p:nvSpPr>
          <p:cNvPr id="15" name="Oval 14"/>
          <p:cNvSpPr/>
          <p:nvPr/>
        </p:nvSpPr>
        <p:spPr>
          <a:xfrm flipH="1">
            <a:off x="4011849" y="2876185"/>
            <a:ext cx="48827" cy="7417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CA"/>
          </a:p>
        </p:txBody>
      </p:sp>
      <p:sp>
        <p:nvSpPr>
          <p:cNvPr id="16" name="Oval 15"/>
          <p:cNvSpPr/>
          <p:nvPr/>
        </p:nvSpPr>
        <p:spPr>
          <a:xfrm flipH="1">
            <a:off x="4011848" y="3079489"/>
            <a:ext cx="48827" cy="7417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CA"/>
          </a:p>
        </p:txBody>
      </p:sp>
      <p:sp>
        <p:nvSpPr>
          <p:cNvPr id="17" name="Oval 16"/>
          <p:cNvSpPr/>
          <p:nvPr/>
        </p:nvSpPr>
        <p:spPr>
          <a:xfrm flipH="1">
            <a:off x="4011847" y="3245706"/>
            <a:ext cx="48827" cy="7417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CA"/>
          </a:p>
        </p:txBody>
      </p:sp>
      <p:sp>
        <p:nvSpPr>
          <p:cNvPr id="18" name="Oval 17"/>
          <p:cNvSpPr/>
          <p:nvPr/>
        </p:nvSpPr>
        <p:spPr>
          <a:xfrm flipH="1">
            <a:off x="4011846" y="3411923"/>
            <a:ext cx="48827" cy="7417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CA"/>
          </a:p>
        </p:txBody>
      </p:sp>
      <p:sp>
        <p:nvSpPr>
          <p:cNvPr id="19" name="Oval 18"/>
          <p:cNvSpPr/>
          <p:nvPr/>
        </p:nvSpPr>
        <p:spPr>
          <a:xfrm flipH="1">
            <a:off x="6898903" y="2876185"/>
            <a:ext cx="48827" cy="7417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CA"/>
          </a:p>
        </p:txBody>
      </p:sp>
      <p:sp>
        <p:nvSpPr>
          <p:cNvPr id="20" name="Oval 19"/>
          <p:cNvSpPr/>
          <p:nvPr/>
        </p:nvSpPr>
        <p:spPr>
          <a:xfrm flipH="1">
            <a:off x="6898902" y="3079489"/>
            <a:ext cx="48827" cy="7417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CA"/>
          </a:p>
        </p:txBody>
      </p:sp>
      <p:sp>
        <p:nvSpPr>
          <p:cNvPr id="21" name="Oval 20"/>
          <p:cNvSpPr/>
          <p:nvPr/>
        </p:nvSpPr>
        <p:spPr>
          <a:xfrm flipH="1">
            <a:off x="6898901" y="3245706"/>
            <a:ext cx="48827" cy="7417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CA"/>
          </a:p>
        </p:txBody>
      </p:sp>
      <p:sp>
        <p:nvSpPr>
          <p:cNvPr id="22" name="Oval 21"/>
          <p:cNvSpPr/>
          <p:nvPr/>
        </p:nvSpPr>
        <p:spPr>
          <a:xfrm flipH="1">
            <a:off x="6898900" y="3411923"/>
            <a:ext cx="48827" cy="7417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CA"/>
          </a:p>
        </p:txBody>
      </p:sp>
      <p:sp>
        <p:nvSpPr>
          <p:cNvPr id="25" name="Rounded Rectangle 24"/>
          <p:cNvSpPr/>
          <p:nvPr/>
        </p:nvSpPr>
        <p:spPr>
          <a:xfrm>
            <a:off x="1560321" y="3644945"/>
            <a:ext cx="546930" cy="940037"/>
          </a:xfrm>
          <a:prstGeom prst="roundRect">
            <a:avLst/>
          </a:prstGeom>
          <a:noFill/>
          <a:ln w="38100">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CA"/>
          </a:p>
        </p:txBody>
      </p:sp>
      <p:sp>
        <p:nvSpPr>
          <p:cNvPr id="26" name="Rounded Rectangle 25"/>
          <p:cNvSpPr/>
          <p:nvPr/>
        </p:nvSpPr>
        <p:spPr>
          <a:xfrm>
            <a:off x="1560321" y="5018453"/>
            <a:ext cx="546930" cy="940037"/>
          </a:xfrm>
          <a:prstGeom prst="roundRect">
            <a:avLst/>
          </a:prstGeom>
          <a:noFill/>
          <a:ln w="38100">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CA"/>
          </a:p>
        </p:txBody>
      </p:sp>
      <p:cxnSp>
        <p:nvCxnSpPr>
          <p:cNvPr id="28" name="Straight Arrow Connector 27"/>
          <p:cNvCxnSpPr/>
          <p:nvPr/>
        </p:nvCxnSpPr>
        <p:spPr>
          <a:xfrm>
            <a:off x="2187723" y="1848835"/>
            <a:ext cx="1498462" cy="226025"/>
          </a:xfrm>
          <a:prstGeom prst="straightConnector1">
            <a:avLst/>
          </a:prstGeom>
          <a:ln w="38100">
            <a:solidFill>
              <a:srgbClr val="C00000"/>
            </a:solidFill>
            <a:tailEnd type="triangle"/>
          </a:ln>
        </p:spPr>
        <p:style>
          <a:lnRef idx="3">
            <a:schemeClr val="dk1"/>
          </a:lnRef>
          <a:fillRef idx="0">
            <a:schemeClr val="dk1"/>
          </a:fillRef>
          <a:effectRef idx="2">
            <a:schemeClr val="dk1"/>
          </a:effectRef>
          <a:fontRef idx="minor">
            <a:schemeClr val="tx1"/>
          </a:fontRef>
        </p:style>
      </p:cxnSp>
      <p:cxnSp>
        <p:nvCxnSpPr>
          <p:cNvPr id="29" name="Straight Arrow Connector 28"/>
          <p:cNvCxnSpPr/>
          <p:nvPr/>
        </p:nvCxnSpPr>
        <p:spPr>
          <a:xfrm flipV="1">
            <a:off x="2187723" y="2422754"/>
            <a:ext cx="1498462" cy="230717"/>
          </a:xfrm>
          <a:prstGeom prst="straightConnector1">
            <a:avLst/>
          </a:prstGeom>
          <a:ln w="38100">
            <a:solidFill>
              <a:srgbClr val="C00000"/>
            </a:solidFill>
            <a:tailEnd type="triangle"/>
          </a:ln>
        </p:spPr>
        <p:style>
          <a:lnRef idx="3">
            <a:schemeClr val="dk1"/>
          </a:lnRef>
          <a:fillRef idx="0">
            <a:schemeClr val="dk1"/>
          </a:fillRef>
          <a:effectRef idx="2">
            <a:schemeClr val="dk1"/>
          </a:effectRef>
          <a:fontRef idx="minor">
            <a:schemeClr val="tx1"/>
          </a:fontRef>
        </p:style>
      </p:cxnSp>
      <p:cxnSp>
        <p:nvCxnSpPr>
          <p:cNvPr id="31" name="Straight Arrow Connector 30"/>
          <p:cNvCxnSpPr/>
          <p:nvPr/>
        </p:nvCxnSpPr>
        <p:spPr>
          <a:xfrm>
            <a:off x="2187723" y="2235795"/>
            <a:ext cx="1498462" cy="14253"/>
          </a:xfrm>
          <a:prstGeom prst="straightConnector1">
            <a:avLst/>
          </a:prstGeom>
          <a:ln w="38100">
            <a:solidFill>
              <a:srgbClr val="C00000"/>
            </a:solidFill>
            <a:tailEnd type="triangle"/>
          </a:ln>
        </p:spPr>
        <p:style>
          <a:lnRef idx="3">
            <a:schemeClr val="dk1"/>
          </a:lnRef>
          <a:fillRef idx="0">
            <a:schemeClr val="dk1"/>
          </a:fillRef>
          <a:effectRef idx="2">
            <a:schemeClr val="dk1"/>
          </a:effectRef>
          <a:fontRef idx="minor">
            <a:schemeClr val="tx1"/>
          </a:fontRef>
        </p:style>
      </p:cxnSp>
      <p:cxnSp>
        <p:nvCxnSpPr>
          <p:cNvPr id="39" name="Straight Arrow Connector 38"/>
          <p:cNvCxnSpPr/>
          <p:nvPr/>
        </p:nvCxnSpPr>
        <p:spPr>
          <a:xfrm>
            <a:off x="2186295" y="3727481"/>
            <a:ext cx="1498462" cy="226025"/>
          </a:xfrm>
          <a:prstGeom prst="straightConnector1">
            <a:avLst/>
          </a:prstGeom>
          <a:ln w="38100">
            <a:solidFill>
              <a:srgbClr val="C00000"/>
            </a:solidFill>
            <a:tailEnd type="triangle"/>
          </a:ln>
        </p:spPr>
        <p:style>
          <a:lnRef idx="3">
            <a:schemeClr val="dk1"/>
          </a:lnRef>
          <a:fillRef idx="0">
            <a:schemeClr val="dk1"/>
          </a:fillRef>
          <a:effectRef idx="2">
            <a:schemeClr val="dk1"/>
          </a:effectRef>
          <a:fontRef idx="minor">
            <a:schemeClr val="tx1"/>
          </a:fontRef>
        </p:style>
      </p:cxnSp>
      <p:cxnSp>
        <p:nvCxnSpPr>
          <p:cNvPr id="40" name="Straight Arrow Connector 39"/>
          <p:cNvCxnSpPr/>
          <p:nvPr/>
        </p:nvCxnSpPr>
        <p:spPr>
          <a:xfrm flipV="1">
            <a:off x="2186295" y="4301400"/>
            <a:ext cx="1498462" cy="230717"/>
          </a:xfrm>
          <a:prstGeom prst="straightConnector1">
            <a:avLst/>
          </a:prstGeom>
          <a:ln w="38100">
            <a:solidFill>
              <a:srgbClr val="C00000"/>
            </a:solidFill>
            <a:tailEnd type="triangle"/>
          </a:ln>
        </p:spPr>
        <p:style>
          <a:lnRef idx="3">
            <a:schemeClr val="dk1"/>
          </a:lnRef>
          <a:fillRef idx="0">
            <a:schemeClr val="dk1"/>
          </a:fillRef>
          <a:effectRef idx="2">
            <a:schemeClr val="dk1"/>
          </a:effectRef>
          <a:fontRef idx="minor">
            <a:schemeClr val="tx1"/>
          </a:fontRef>
        </p:style>
      </p:cxnSp>
      <p:cxnSp>
        <p:nvCxnSpPr>
          <p:cNvPr id="41" name="Straight Arrow Connector 40"/>
          <p:cNvCxnSpPr/>
          <p:nvPr/>
        </p:nvCxnSpPr>
        <p:spPr>
          <a:xfrm>
            <a:off x="2186295" y="4114441"/>
            <a:ext cx="1498462" cy="14253"/>
          </a:xfrm>
          <a:prstGeom prst="straightConnector1">
            <a:avLst/>
          </a:prstGeom>
          <a:ln w="38100">
            <a:solidFill>
              <a:srgbClr val="C00000"/>
            </a:solidFill>
            <a:tailEnd type="triangle"/>
          </a:ln>
        </p:spPr>
        <p:style>
          <a:lnRef idx="3">
            <a:schemeClr val="dk1"/>
          </a:lnRef>
          <a:fillRef idx="0">
            <a:schemeClr val="dk1"/>
          </a:fillRef>
          <a:effectRef idx="2">
            <a:schemeClr val="dk1"/>
          </a:effectRef>
          <a:fontRef idx="minor">
            <a:schemeClr val="tx1"/>
          </a:fontRef>
        </p:style>
      </p:cxnSp>
      <p:cxnSp>
        <p:nvCxnSpPr>
          <p:cNvPr id="42" name="Straight Arrow Connector 41"/>
          <p:cNvCxnSpPr/>
          <p:nvPr/>
        </p:nvCxnSpPr>
        <p:spPr>
          <a:xfrm>
            <a:off x="2184871" y="5076296"/>
            <a:ext cx="1498462" cy="226025"/>
          </a:xfrm>
          <a:prstGeom prst="straightConnector1">
            <a:avLst/>
          </a:prstGeom>
          <a:ln w="38100">
            <a:solidFill>
              <a:srgbClr val="C00000"/>
            </a:solidFill>
            <a:tailEnd type="triangle"/>
          </a:ln>
        </p:spPr>
        <p:style>
          <a:lnRef idx="3">
            <a:schemeClr val="dk1"/>
          </a:lnRef>
          <a:fillRef idx="0">
            <a:schemeClr val="dk1"/>
          </a:fillRef>
          <a:effectRef idx="2">
            <a:schemeClr val="dk1"/>
          </a:effectRef>
          <a:fontRef idx="minor">
            <a:schemeClr val="tx1"/>
          </a:fontRef>
        </p:style>
      </p:cxnSp>
      <p:cxnSp>
        <p:nvCxnSpPr>
          <p:cNvPr id="43" name="Straight Arrow Connector 42"/>
          <p:cNvCxnSpPr/>
          <p:nvPr/>
        </p:nvCxnSpPr>
        <p:spPr>
          <a:xfrm flipV="1">
            <a:off x="2184871" y="5650215"/>
            <a:ext cx="1498462" cy="230717"/>
          </a:xfrm>
          <a:prstGeom prst="straightConnector1">
            <a:avLst/>
          </a:prstGeom>
          <a:ln w="38100">
            <a:solidFill>
              <a:srgbClr val="C00000"/>
            </a:solidFill>
            <a:tailEnd type="triangle"/>
          </a:ln>
        </p:spPr>
        <p:style>
          <a:lnRef idx="3">
            <a:schemeClr val="dk1"/>
          </a:lnRef>
          <a:fillRef idx="0">
            <a:schemeClr val="dk1"/>
          </a:fillRef>
          <a:effectRef idx="2">
            <a:schemeClr val="dk1"/>
          </a:effectRef>
          <a:fontRef idx="minor">
            <a:schemeClr val="tx1"/>
          </a:fontRef>
        </p:style>
      </p:cxnSp>
      <p:cxnSp>
        <p:nvCxnSpPr>
          <p:cNvPr id="44" name="Straight Arrow Connector 43"/>
          <p:cNvCxnSpPr/>
          <p:nvPr/>
        </p:nvCxnSpPr>
        <p:spPr>
          <a:xfrm>
            <a:off x="2184871" y="5463256"/>
            <a:ext cx="1498462" cy="14253"/>
          </a:xfrm>
          <a:prstGeom prst="straightConnector1">
            <a:avLst/>
          </a:prstGeom>
          <a:ln w="38100">
            <a:solidFill>
              <a:srgbClr val="C00000"/>
            </a:solidFill>
            <a:tailEnd type="triangle"/>
          </a:ln>
        </p:spPr>
        <p:style>
          <a:lnRef idx="3">
            <a:schemeClr val="dk1"/>
          </a:lnRef>
          <a:fillRef idx="0">
            <a:schemeClr val="dk1"/>
          </a:fillRef>
          <a:effectRef idx="2">
            <a:schemeClr val="dk1"/>
          </a:effectRef>
          <a:fontRef idx="minor">
            <a:schemeClr val="tx1"/>
          </a:fontRef>
        </p:style>
      </p:cxnSp>
      <p:cxnSp>
        <p:nvCxnSpPr>
          <p:cNvPr id="45" name="Straight Arrow Connector 44"/>
          <p:cNvCxnSpPr/>
          <p:nvPr/>
        </p:nvCxnSpPr>
        <p:spPr>
          <a:xfrm flipV="1">
            <a:off x="4406681" y="2235795"/>
            <a:ext cx="2165035" cy="7126"/>
          </a:xfrm>
          <a:prstGeom prst="straightConnector1">
            <a:avLst/>
          </a:prstGeom>
          <a:ln w="38100">
            <a:solidFill>
              <a:schemeClr val="tx1">
                <a:lumMod val="95000"/>
                <a:lumOff val="5000"/>
              </a:schemeClr>
            </a:solidFill>
            <a:tailEnd type="triangle"/>
          </a:ln>
        </p:spPr>
        <p:style>
          <a:lnRef idx="3">
            <a:schemeClr val="dk1"/>
          </a:lnRef>
          <a:fillRef idx="0">
            <a:schemeClr val="dk1"/>
          </a:fillRef>
          <a:effectRef idx="2">
            <a:schemeClr val="dk1"/>
          </a:effectRef>
          <a:fontRef idx="minor">
            <a:schemeClr val="tx1"/>
          </a:fontRef>
        </p:style>
      </p:cxnSp>
      <p:cxnSp>
        <p:nvCxnSpPr>
          <p:cNvPr id="48" name="Straight Arrow Connector 47"/>
          <p:cNvCxnSpPr/>
          <p:nvPr/>
        </p:nvCxnSpPr>
        <p:spPr>
          <a:xfrm>
            <a:off x="4406680" y="2345840"/>
            <a:ext cx="2215492" cy="1607666"/>
          </a:xfrm>
          <a:prstGeom prst="straightConnector1">
            <a:avLst/>
          </a:prstGeom>
          <a:ln w="38100">
            <a:solidFill>
              <a:schemeClr val="tx1">
                <a:lumMod val="95000"/>
                <a:lumOff val="5000"/>
              </a:schemeClr>
            </a:solidFill>
            <a:tailEnd type="triangle"/>
          </a:ln>
        </p:spPr>
        <p:style>
          <a:lnRef idx="3">
            <a:schemeClr val="dk1"/>
          </a:lnRef>
          <a:fillRef idx="0">
            <a:schemeClr val="dk1"/>
          </a:fillRef>
          <a:effectRef idx="2">
            <a:schemeClr val="dk1"/>
          </a:effectRef>
          <a:fontRef idx="minor">
            <a:schemeClr val="tx1"/>
          </a:fontRef>
        </p:style>
      </p:cxnSp>
      <p:cxnSp>
        <p:nvCxnSpPr>
          <p:cNvPr id="50" name="Straight Arrow Connector 49"/>
          <p:cNvCxnSpPr/>
          <p:nvPr/>
        </p:nvCxnSpPr>
        <p:spPr>
          <a:xfrm>
            <a:off x="4405252" y="2448797"/>
            <a:ext cx="2257622" cy="2761937"/>
          </a:xfrm>
          <a:prstGeom prst="straightConnector1">
            <a:avLst/>
          </a:prstGeom>
          <a:ln w="38100">
            <a:solidFill>
              <a:schemeClr val="tx1">
                <a:lumMod val="95000"/>
                <a:lumOff val="5000"/>
              </a:schemeClr>
            </a:solidFill>
            <a:tailEnd type="triangle"/>
          </a:ln>
        </p:spPr>
        <p:style>
          <a:lnRef idx="3">
            <a:schemeClr val="dk1"/>
          </a:lnRef>
          <a:fillRef idx="0">
            <a:schemeClr val="dk1"/>
          </a:fillRef>
          <a:effectRef idx="2">
            <a:schemeClr val="dk1"/>
          </a:effectRef>
          <a:fontRef idx="minor">
            <a:schemeClr val="tx1"/>
          </a:fontRef>
        </p:style>
      </p:cxnSp>
      <p:cxnSp>
        <p:nvCxnSpPr>
          <p:cNvPr id="53" name="Straight Arrow Connector 52"/>
          <p:cNvCxnSpPr/>
          <p:nvPr/>
        </p:nvCxnSpPr>
        <p:spPr>
          <a:xfrm flipV="1">
            <a:off x="4413801" y="4097352"/>
            <a:ext cx="2165035" cy="7126"/>
          </a:xfrm>
          <a:prstGeom prst="straightConnector1">
            <a:avLst/>
          </a:prstGeom>
          <a:ln w="38100">
            <a:solidFill>
              <a:schemeClr val="tx1">
                <a:lumMod val="95000"/>
                <a:lumOff val="5000"/>
              </a:schemeClr>
            </a:solidFill>
            <a:tailEnd type="triangle"/>
          </a:ln>
        </p:spPr>
        <p:style>
          <a:lnRef idx="3">
            <a:schemeClr val="dk1"/>
          </a:lnRef>
          <a:fillRef idx="0">
            <a:schemeClr val="dk1"/>
          </a:fillRef>
          <a:effectRef idx="2">
            <a:schemeClr val="dk1"/>
          </a:effectRef>
          <a:fontRef idx="minor">
            <a:schemeClr val="tx1"/>
          </a:fontRef>
        </p:style>
      </p:cxnSp>
      <p:cxnSp>
        <p:nvCxnSpPr>
          <p:cNvPr id="54" name="Straight Arrow Connector 53"/>
          <p:cNvCxnSpPr/>
          <p:nvPr/>
        </p:nvCxnSpPr>
        <p:spPr>
          <a:xfrm flipV="1">
            <a:off x="4413800" y="5498735"/>
            <a:ext cx="2165035" cy="7126"/>
          </a:xfrm>
          <a:prstGeom prst="straightConnector1">
            <a:avLst/>
          </a:prstGeom>
          <a:ln w="38100">
            <a:solidFill>
              <a:schemeClr val="tx1">
                <a:lumMod val="95000"/>
                <a:lumOff val="5000"/>
              </a:schemeClr>
            </a:solidFill>
            <a:tailEnd type="triangle"/>
          </a:ln>
        </p:spPr>
        <p:style>
          <a:lnRef idx="3">
            <a:schemeClr val="dk1"/>
          </a:lnRef>
          <a:fillRef idx="0">
            <a:schemeClr val="dk1"/>
          </a:fillRef>
          <a:effectRef idx="2">
            <a:schemeClr val="dk1"/>
          </a:effectRef>
          <a:fontRef idx="minor">
            <a:schemeClr val="tx1"/>
          </a:fontRef>
        </p:style>
      </p:cxnSp>
      <p:cxnSp>
        <p:nvCxnSpPr>
          <p:cNvPr id="56" name="Straight Arrow Connector 55"/>
          <p:cNvCxnSpPr/>
          <p:nvPr/>
        </p:nvCxnSpPr>
        <p:spPr>
          <a:xfrm flipV="1">
            <a:off x="4413799" y="4231928"/>
            <a:ext cx="2204210" cy="1169832"/>
          </a:xfrm>
          <a:prstGeom prst="straightConnector1">
            <a:avLst/>
          </a:prstGeom>
          <a:ln w="38100">
            <a:solidFill>
              <a:schemeClr val="tx1">
                <a:lumMod val="95000"/>
                <a:lumOff val="5000"/>
              </a:schemeClr>
            </a:solidFill>
            <a:tailEnd type="triangle"/>
          </a:ln>
        </p:spPr>
        <p:style>
          <a:lnRef idx="3">
            <a:schemeClr val="dk1"/>
          </a:lnRef>
          <a:fillRef idx="0">
            <a:schemeClr val="dk1"/>
          </a:fillRef>
          <a:effectRef idx="2">
            <a:schemeClr val="dk1"/>
          </a:effectRef>
          <a:fontRef idx="minor">
            <a:schemeClr val="tx1"/>
          </a:fontRef>
        </p:style>
      </p:cxnSp>
      <p:cxnSp>
        <p:nvCxnSpPr>
          <p:cNvPr id="58" name="Straight Arrow Connector 57"/>
          <p:cNvCxnSpPr/>
          <p:nvPr/>
        </p:nvCxnSpPr>
        <p:spPr>
          <a:xfrm flipV="1">
            <a:off x="4408109" y="2461240"/>
            <a:ext cx="2243482" cy="2852453"/>
          </a:xfrm>
          <a:prstGeom prst="straightConnector1">
            <a:avLst/>
          </a:prstGeom>
          <a:ln w="38100">
            <a:solidFill>
              <a:schemeClr val="tx1">
                <a:lumMod val="95000"/>
                <a:lumOff val="5000"/>
              </a:schemeClr>
            </a:solidFill>
            <a:tailEnd type="triangle"/>
          </a:ln>
        </p:spPr>
        <p:style>
          <a:lnRef idx="3">
            <a:schemeClr val="dk1"/>
          </a:lnRef>
          <a:fillRef idx="0">
            <a:schemeClr val="dk1"/>
          </a:fillRef>
          <a:effectRef idx="2">
            <a:schemeClr val="dk1"/>
          </a:effectRef>
          <a:fontRef idx="minor">
            <a:schemeClr val="tx1"/>
          </a:fontRef>
        </p:style>
      </p:cxnSp>
      <p:cxnSp>
        <p:nvCxnSpPr>
          <p:cNvPr id="62" name="Straight Arrow Connector 61"/>
          <p:cNvCxnSpPr/>
          <p:nvPr/>
        </p:nvCxnSpPr>
        <p:spPr>
          <a:xfrm>
            <a:off x="4400989" y="4252041"/>
            <a:ext cx="2204309" cy="1099130"/>
          </a:xfrm>
          <a:prstGeom prst="straightConnector1">
            <a:avLst/>
          </a:prstGeom>
          <a:ln w="38100">
            <a:solidFill>
              <a:schemeClr val="tx1">
                <a:lumMod val="95000"/>
                <a:lumOff val="5000"/>
              </a:schemeClr>
            </a:solidFill>
            <a:tailEnd type="triangle"/>
          </a:ln>
        </p:spPr>
        <p:style>
          <a:lnRef idx="3">
            <a:schemeClr val="dk1"/>
          </a:lnRef>
          <a:fillRef idx="0">
            <a:schemeClr val="dk1"/>
          </a:fillRef>
          <a:effectRef idx="2">
            <a:schemeClr val="dk1"/>
          </a:effectRef>
          <a:fontRef idx="minor">
            <a:schemeClr val="tx1"/>
          </a:fontRef>
        </p:style>
      </p:cxnSp>
      <p:cxnSp>
        <p:nvCxnSpPr>
          <p:cNvPr id="64" name="Straight Arrow Connector 63"/>
          <p:cNvCxnSpPr/>
          <p:nvPr/>
        </p:nvCxnSpPr>
        <p:spPr>
          <a:xfrm flipV="1">
            <a:off x="4400989" y="2358904"/>
            <a:ext cx="2177846" cy="1553391"/>
          </a:xfrm>
          <a:prstGeom prst="straightConnector1">
            <a:avLst/>
          </a:prstGeom>
          <a:ln w="38100">
            <a:solidFill>
              <a:schemeClr val="tx1">
                <a:lumMod val="95000"/>
                <a:lumOff val="5000"/>
              </a:schemeClr>
            </a:solidFill>
            <a:tailEnd type="triangle"/>
          </a:ln>
        </p:spPr>
        <p:style>
          <a:lnRef idx="3">
            <a:schemeClr val="dk1"/>
          </a:lnRef>
          <a:fillRef idx="0">
            <a:schemeClr val="dk1"/>
          </a:fillRef>
          <a:effectRef idx="2">
            <a:schemeClr val="dk1"/>
          </a:effectRef>
          <a:fontRef idx="minor">
            <a:schemeClr val="tx1"/>
          </a:fontRef>
        </p:style>
      </p:cxnSp>
      <p:sp>
        <p:nvSpPr>
          <p:cNvPr id="69" name="Rounded Rectangle 68"/>
          <p:cNvSpPr/>
          <p:nvPr/>
        </p:nvSpPr>
        <p:spPr>
          <a:xfrm>
            <a:off x="8694634" y="3370474"/>
            <a:ext cx="546930" cy="940037"/>
          </a:xfrm>
          <a:prstGeom prst="roundRect">
            <a:avLst/>
          </a:prstGeom>
          <a:ln w="38100">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CA"/>
          </a:p>
        </p:txBody>
      </p:sp>
      <p:cxnSp>
        <p:nvCxnSpPr>
          <p:cNvPr id="70" name="Straight Arrow Connector 69"/>
          <p:cNvCxnSpPr/>
          <p:nvPr/>
        </p:nvCxnSpPr>
        <p:spPr>
          <a:xfrm>
            <a:off x="7295268" y="2250047"/>
            <a:ext cx="1335984" cy="1251186"/>
          </a:xfrm>
          <a:prstGeom prst="straightConnector1">
            <a:avLst/>
          </a:prstGeom>
          <a:ln w="38100">
            <a:solidFill>
              <a:srgbClr val="7030A0"/>
            </a:solidFill>
            <a:tailEnd type="triangle"/>
          </a:ln>
        </p:spPr>
        <p:style>
          <a:lnRef idx="3">
            <a:schemeClr val="dk1"/>
          </a:lnRef>
          <a:fillRef idx="0">
            <a:schemeClr val="dk1"/>
          </a:fillRef>
          <a:effectRef idx="2">
            <a:schemeClr val="dk1"/>
          </a:effectRef>
          <a:fontRef idx="minor">
            <a:schemeClr val="tx1"/>
          </a:fontRef>
        </p:style>
      </p:cxnSp>
      <p:cxnSp>
        <p:nvCxnSpPr>
          <p:cNvPr id="72" name="Straight Arrow Connector 71"/>
          <p:cNvCxnSpPr/>
          <p:nvPr/>
        </p:nvCxnSpPr>
        <p:spPr>
          <a:xfrm flipV="1">
            <a:off x="7274612" y="3903187"/>
            <a:ext cx="1347127" cy="226975"/>
          </a:xfrm>
          <a:prstGeom prst="straightConnector1">
            <a:avLst/>
          </a:prstGeom>
          <a:ln w="38100">
            <a:solidFill>
              <a:srgbClr val="7030A0"/>
            </a:solidFill>
            <a:tailEnd type="triangle"/>
          </a:ln>
        </p:spPr>
        <p:style>
          <a:lnRef idx="3">
            <a:schemeClr val="dk1"/>
          </a:lnRef>
          <a:fillRef idx="0">
            <a:schemeClr val="dk1"/>
          </a:fillRef>
          <a:effectRef idx="2">
            <a:schemeClr val="dk1"/>
          </a:effectRef>
          <a:fontRef idx="minor">
            <a:schemeClr val="tx1"/>
          </a:fontRef>
        </p:style>
      </p:cxnSp>
      <p:cxnSp>
        <p:nvCxnSpPr>
          <p:cNvPr id="76" name="Straight Arrow Connector 75"/>
          <p:cNvCxnSpPr/>
          <p:nvPr/>
        </p:nvCxnSpPr>
        <p:spPr>
          <a:xfrm flipV="1">
            <a:off x="7284125" y="4252041"/>
            <a:ext cx="1337614" cy="1228792"/>
          </a:xfrm>
          <a:prstGeom prst="straightConnector1">
            <a:avLst/>
          </a:prstGeom>
          <a:ln w="38100">
            <a:solidFill>
              <a:srgbClr val="7030A0"/>
            </a:solidFill>
            <a:tailEnd type="triangle"/>
          </a:ln>
        </p:spPr>
        <p:style>
          <a:lnRef idx="3">
            <a:schemeClr val="dk1"/>
          </a:lnRef>
          <a:fillRef idx="0">
            <a:schemeClr val="dk1"/>
          </a:fillRef>
          <a:effectRef idx="2">
            <a:schemeClr val="dk1"/>
          </a:effectRef>
          <a:fontRef idx="minor">
            <a:schemeClr val="tx1"/>
          </a:fontRef>
        </p:style>
      </p:cxnSp>
      <p:cxnSp>
        <p:nvCxnSpPr>
          <p:cNvPr id="79" name="Straight Arrow Connector 78"/>
          <p:cNvCxnSpPr/>
          <p:nvPr/>
        </p:nvCxnSpPr>
        <p:spPr>
          <a:xfrm flipV="1">
            <a:off x="9314459" y="3887466"/>
            <a:ext cx="658483" cy="3564"/>
          </a:xfrm>
          <a:prstGeom prst="straightConnector1">
            <a:avLst/>
          </a:prstGeom>
          <a:ln w="38100">
            <a:solidFill>
              <a:srgbClr val="0070C0"/>
            </a:solidFill>
            <a:tailEnd type="triangle"/>
          </a:ln>
        </p:spPr>
        <p:style>
          <a:lnRef idx="3">
            <a:schemeClr val="dk1"/>
          </a:lnRef>
          <a:fillRef idx="0">
            <a:schemeClr val="dk1"/>
          </a:fillRef>
          <a:effectRef idx="2">
            <a:schemeClr val="dk1"/>
          </a:effectRef>
          <a:fontRef idx="minor">
            <a:schemeClr val="tx1"/>
          </a:fontRef>
        </p:style>
      </p:cxnSp>
      <p:pic>
        <p:nvPicPr>
          <p:cNvPr id="83" name="Picture 82"/>
          <p:cNvPicPr>
            <a:picLocks noChangeAspect="1"/>
          </p:cNvPicPr>
          <p:nvPr/>
        </p:nvPicPr>
        <p:blipFill>
          <a:blip r:embed="rId5">
            <a:lum bright="-20000" contrast="40000"/>
          </a:blip>
          <a:stretch>
            <a:fillRect/>
          </a:stretch>
        </p:blipFill>
        <p:spPr>
          <a:xfrm>
            <a:off x="1561225" y="2009332"/>
            <a:ext cx="555801" cy="430159"/>
          </a:xfrm>
          <a:prstGeom prst="rect">
            <a:avLst/>
          </a:prstGeom>
        </p:spPr>
      </p:pic>
      <p:sp>
        <p:nvSpPr>
          <p:cNvPr id="24" name="Rounded Rectangle 23"/>
          <p:cNvSpPr/>
          <p:nvPr/>
        </p:nvSpPr>
        <p:spPr>
          <a:xfrm>
            <a:off x="1560321" y="1774769"/>
            <a:ext cx="546930" cy="940037"/>
          </a:xfrm>
          <a:prstGeom prst="roundRect">
            <a:avLst/>
          </a:prstGeom>
          <a:noFill/>
          <a:ln w="38100">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CA"/>
          </a:p>
        </p:txBody>
      </p:sp>
      <mc:AlternateContent xmlns:mc="http://schemas.openxmlformats.org/markup-compatibility/2006" xmlns:a14="http://schemas.microsoft.com/office/drawing/2010/main">
        <mc:Choice Requires="a14">
          <p:sp>
            <p:nvSpPr>
              <p:cNvPr id="86" name="TextBox 85"/>
              <p:cNvSpPr txBox="1"/>
              <p:nvPr/>
            </p:nvSpPr>
            <p:spPr>
              <a:xfrm>
                <a:off x="3833081" y="2023294"/>
                <a:ext cx="452256" cy="36933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a:rPr>
                          </m:ctrlPr>
                        </m:sSubPr>
                        <m:e>
                          <m:r>
                            <a:rPr lang="en-CA" sz="2400" b="0" i="1" smtClean="0">
                              <a:latin typeface="Cambria Math" panose="02040503050406030204" pitchFamily="18" charset="0"/>
                            </a:rPr>
                            <m:t>𝑎</m:t>
                          </m:r>
                        </m:e>
                        <m:sub>
                          <m:r>
                            <a:rPr lang="en-CA" sz="2400" b="0" i="1" smtClean="0">
                              <a:latin typeface="Cambria Math" panose="02040503050406030204" pitchFamily="18" charset="0"/>
                            </a:rPr>
                            <m:t>𝑛</m:t>
                          </m:r>
                        </m:sub>
                      </m:sSub>
                    </m:oMath>
                  </m:oMathPara>
                </a14:m>
                <a:endParaRPr lang="en-CA" sz="2400" dirty="0"/>
              </a:p>
            </p:txBody>
          </p:sp>
        </mc:Choice>
        <mc:Fallback xmlns="">
          <p:sp>
            <p:nvSpPr>
              <p:cNvPr id="86" name="TextBox 85"/>
              <p:cNvSpPr txBox="1">
                <a:spLocks noRot="1" noChangeAspect="1" noMove="1" noResize="1" noEditPoints="1" noAdjustHandles="1" noChangeArrowheads="1" noChangeShapeType="1" noTextEdit="1"/>
              </p:cNvSpPr>
              <p:nvPr/>
            </p:nvSpPr>
            <p:spPr>
              <a:xfrm>
                <a:off x="3833081" y="2023294"/>
                <a:ext cx="452256" cy="369332"/>
              </a:xfrm>
              <a:prstGeom prst="rect">
                <a:avLst/>
              </a:prstGeom>
              <a:blipFill rotWithShape="0">
                <a:blip r:embed="rId6"/>
                <a:stretch>
                  <a:fillRect l="-4054" b="-10000"/>
                </a:stretch>
              </a:blipFill>
            </p:spPr>
            <p:txBody>
              <a:bodyPr/>
              <a:lstStyle/>
              <a:p>
                <a:r>
                  <a:rPr lang="en-CA">
                    <a:noFill/>
                  </a:rPr>
                  <a:t> </a:t>
                </a:r>
              </a:p>
            </p:txBody>
          </p:sp>
        </mc:Fallback>
      </mc:AlternateContent>
      <mc:AlternateContent xmlns:mc="http://schemas.openxmlformats.org/markup-compatibility/2006" xmlns:a14="http://schemas.microsoft.com/office/drawing/2010/main">
        <mc:Choice Requires="a14">
          <p:sp>
            <p:nvSpPr>
              <p:cNvPr id="89" name="TextBox 88"/>
              <p:cNvSpPr txBox="1"/>
              <p:nvPr/>
            </p:nvSpPr>
            <p:spPr>
              <a:xfrm>
                <a:off x="3830451" y="3902299"/>
                <a:ext cx="452256" cy="36933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a:rPr>
                          </m:ctrlPr>
                        </m:sSubPr>
                        <m:e>
                          <m:r>
                            <a:rPr lang="en-CA" sz="2400" b="0" i="1" smtClean="0">
                              <a:latin typeface="Cambria Math" panose="02040503050406030204" pitchFamily="18" charset="0"/>
                            </a:rPr>
                            <m:t>𝑎</m:t>
                          </m:r>
                        </m:e>
                        <m:sub>
                          <m:r>
                            <a:rPr lang="en-CA" sz="2400" b="0" i="1" smtClean="0">
                              <a:latin typeface="Cambria Math" panose="02040503050406030204" pitchFamily="18" charset="0"/>
                            </a:rPr>
                            <m:t>2</m:t>
                          </m:r>
                        </m:sub>
                      </m:sSub>
                    </m:oMath>
                  </m:oMathPara>
                </a14:m>
                <a:endParaRPr lang="en-CA" sz="2400" dirty="0"/>
              </a:p>
            </p:txBody>
          </p:sp>
        </mc:Choice>
        <mc:Fallback xmlns="">
          <p:sp>
            <p:nvSpPr>
              <p:cNvPr id="89" name="TextBox 88"/>
              <p:cNvSpPr txBox="1">
                <a:spLocks noRot="1" noChangeAspect="1" noMove="1" noResize="1" noEditPoints="1" noAdjustHandles="1" noChangeArrowheads="1" noChangeShapeType="1" noTextEdit="1"/>
              </p:cNvSpPr>
              <p:nvPr/>
            </p:nvSpPr>
            <p:spPr>
              <a:xfrm>
                <a:off x="3830451" y="3902299"/>
                <a:ext cx="452256" cy="369332"/>
              </a:xfrm>
              <a:prstGeom prst="rect">
                <a:avLst/>
              </a:prstGeom>
              <a:blipFill rotWithShape="0">
                <a:blip r:embed="rId7"/>
                <a:stretch>
                  <a:fillRect l="-1333" b="-13115"/>
                </a:stretch>
              </a:blipFill>
            </p:spPr>
            <p:txBody>
              <a:bodyPr/>
              <a:lstStyle/>
              <a:p>
                <a:r>
                  <a:rPr lang="en-CA">
                    <a:noFill/>
                  </a:rPr>
                  <a:t> </a:t>
                </a:r>
              </a:p>
            </p:txBody>
          </p:sp>
        </mc:Fallback>
      </mc:AlternateContent>
      <mc:AlternateContent xmlns:mc="http://schemas.openxmlformats.org/markup-compatibility/2006" xmlns:a14="http://schemas.microsoft.com/office/drawing/2010/main">
        <mc:Choice Requires="a14">
          <p:sp>
            <p:nvSpPr>
              <p:cNvPr id="90" name="TextBox 89"/>
              <p:cNvSpPr txBox="1"/>
              <p:nvPr/>
            </p:nvSpPr>
            <p:spPr>
              <a:xfrm>
                <a:off x="3830451" y="5272523"/>
                <a:ext cx="452256" cy="36933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a:rPr>
                          </m:ctrlPr>
                        </m:sSubPr>
                        <m:e>
                          <m:r>
                            <a:rPr lang="en-CA" sz="2400" b="0" i="1" smtClean="0">
                              <a:latin typeface="Cambria Math" panose="02040503050406030204" pitchFamily="18" charset="0"/>
                            </a:rPr>
                            <m:t>𝑎</m:t>
                          </m:r>
                        </m:e>
                        <m:sub>
                          <m:r>
                            <a:rPr lang="en-CA" sz="2400" b="0" i="1" smtClean="0">
                              <a:latin typeface="Cambria Math" panose="02040503050406030204" pitchFamily="18" charset="0"/>
                            </a:rPr>
                            <m:t>1</m:t>
                          </m:r>
                        </m:sub>
                      </m:sSub>
                    </m:oMath>
                  </m:oMathPara>
                </a14:m>
                <a:endParaRPr lang="en-CA" sz="2400" dirty="0"/>
              </a:p>
            </p:txBody>
          </p:sp>
        </mc:Choice>
        <mc:Fallback xmlns="">
          <p:sp>
            <p:nvSpPr>
              <p:cNvPr id="90" name="TextBox 89"/>
              <p:cNvSpPr txBox="1">
                <a:spLocks noRot="1" noChangeAspect="1" noMove="1" noResize="1" noEditPoints="1" noAdjustHandles="1" noChangeArrowheads="1" noChangeShapeType="1" noTextEdit="1"/>
              </p:cNvSpPr>
              <p:nvPr/>
            </p:nvSpPr>
            <p:spPr>
              <a:xfrm>
                <a:off x="3830451" y="5272523"/>
                <a:ext cx="452256" cy="369332"/>
              </a:xfrm>
              <a:prstGeom prst="rect">
                <a:avLst/>
              </a:prstGeom>
              <a:blipFill rotWithShape="0">
                <a:blip r:embed="rId8"/>
                <a:stretch>
                  <a:fillRect b="-13115"/>
                </a:stretch>
              </a:blipFill>
            </p:spPr>
            <p:txBody>
              <a:bodyPr/>
              <a:lstStyle/>
              <a:p>
                <a:r>
                  <a:rPr lang="en-CA">
                    <a:noFill/>
                  </a:rPr>
                  <a:t> </a:t>
                </a:r>
              </a:p>
            </p:txBody>
          </p:sp>
        </mc:Fallback>
      </mc:AlternateContent>
      <mc:AlternateContent xmlns:mc="http://schemas.openxmlformats.org/markup-compatibility/2006" xmlns:a14="http://schemas.microsoft.com/office/drawing/2010/main">
        <mc:Choice Requires="a14">
          <p:sp>
            <p:nvSpPr>
              <p:cNvPr id="91" name="TextBox 90"/>
              <p:cNvSpPr txBox="1"/>
              <p:nvPr/>
            </p:nvSpPr>
            <p:spPr>
              <a:xfrm>
                <a:off x="6719153" y="2009332"/>
                <a:ext cx="457148" cy="36933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a:rPr>
                          </m:ctrlPr>
                        </m:sSubPr>
                        <m:e>
                          <m:r>
                            <a:rPr lang="en-CA" sz="2400" b="0" i="1" smtClean="0">
                              <a:latin typeface="Cambria Math" panose="02040503050406030204" pitchFamily="18" charset="0"/>
                            </a:rPr>
                            <m:t>𝑜</m:t>
                          </m:r>
                        </m:e>
                        <m:sub>
                          <m:r>
                            <a:rPr lang="en-CA" sz="2400" b="0" i="1" smtClean="0">
                              <a:latin typeface="Cambria Math" panose="02040503050406030204" pitchFamily="18" charset="0"/>
                            </a:rPr>
                            <m:t>𝑛</m:t>
                          </m:r>
                        </m:sub>
                      </m:sSub>
                    </m:oMath>
                  </m:oMathPara>
                </a14:m>
                <a:endParaRPr lang="en-CA" sz="2400" dirty="0"/>
              </a:p>
            </p:txBody>
          </p:sp>
        </mc:Choice>
        <mc:Fallback xmlns="">
          <p:sp>
            <p:nvSpPr>
              <p:cNvPr id="91" name="TextBox 90"/>
              <p:cNvSpPr txBox="1">
                <a:spLocks noRot="1" noChangeAspect="1" noMove="1" noResize="1" noEditPoints="1" noAdjustHandles="1" noChangeArrowheads="1" noChangeShapeType="1" noTextEdit="1"/>
              </p:cNvSpPr>
              <p:nvPr/>
            </p:nvSpPr>
            <p:spPr>
              <a:xfrm>
                <a:off x="6719153" y="2009332"/>
                <a:ext cx="457148" cy="369332"/>
              </a:xfrm>
              <a:prstGeom prst="rect">
                <a:avLst/>
              </a:prstGeom>
              <a:blipFill rotWithShape="0">
                <a:blip r:embed="rId9"/>
                <a:stretch>
                  <a:fillRect b="-10000"/>
                </a:stretch>
              </a:blipFill>
            </p:spPr>
            <p:txBody>
              <a:bodyPr/>
              <a:lstStyle/>
              <a:p>
                <a:r>
                  <a:rPr lang="en-CA">
                    <a:noFill/>
                  </a:rPr>
                  <a:t> </a:t>
                </a:r>
              </a:p>
            </p:txBody>
          </p:sp>
        </mc:Fallback>
      </mc:AlternateContent>
      <mc:AlternateContent xmlns:mc="http://schemas.openxmlformats.org/markup-compatibility/2006" xmlns:a14="http://schemas.microsoft.com/office/drawing/2010/main">
        <mc:Choice Requires="a14">
          <p:sp>
            <p:nvSpPr>
              <p:cNvPr id="92" name="TextBox 91"/>
              <p:cNvSpPr txBox="1"/>
              <p:nvPr/>
            </p:nvSpPr>
            <p:spPr>
              <a:xfrm>
                <a:off x="6543250" y="1298693"/>
                <a:ext cx="798170" cy="59766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CA" b="0" i="1" smtClean="0">
                              <a:latin typeface="Cambria Math"/>
                            </a:rPr>
                          </m:ctrlPr>
                        </m:fPr>
                        <m:num>
                          <m:sSup>
                            <m:sSupPr>
                              <m:ctrlPr>
                                <a:rPr lang="en-CA" i="1" smtClean="0">
                                  <a:latin typeface="Cambria Math"/>
                                </a:rPr>
                              </m:ctrlPr>
                            </m:sSupPr>
                            <m:e>
                              <m:r>
                                <a:rPr lang="en-CA" i="1" smtClean="0">
                                  <a:latin typeface="Cambria Math" panose="02040503050406030204" pitchFamily="18" charset="0"/>
                                </a:rPr>
                                <m:t>𝑒</m:t>
                              </m:r>
                            </m:e>
                            <m:sup>
                              <m:sSub>
                                <m:sSubPr>
                                  <m:ctrlPr>
                                    <a:rPr lang="en-CA" b="0" i="1" smtClean="0">
                                      <a:latin typeface="Cambria Math"/>
                                    </a:rPr>
                                  </m:ctrlPr>
                                </m:sSubPr>
                                <m:e>
                                  <m:r>
                                    <a:rPr lang="en-CA" b="0" i="1" smtClean="0">
                                      <a:latin typeface="Cambria Math" panose="02040503050406030204" pitchFamily="18" charset="0"/>
                                    </a:rPr>
                                    <m:t>𝑎</m:t>
                                  </m:r>
                                </m:e>
                                <m:sub>
                                  <m:r>
                                    <a:rPr lang="en-CA" b="0" i="1" smtClean="0">
                                      <a:latin typeface="Cambria Math" panose="02040503050406030204" pitchFamily="18" charset="0"/>
                                    </a:rPr>
                                    <m:t>𝑛</m:t>
                                  </m:r>
                                </m:sub>
                              </m:sSub>
                            </m:sup>
                          </m:sSup>
                        </m:num>
                        <m:den>
                          <m:nary>
                            <m:naryPr>
                              <m:chr m:val="∑"/>
                              <m:ctrlPr>
                                <a:rPr lang="en-CA" i="1" smtClean="0">
                                  <a:latin typeface="Cambria Math"/>
                                </a:rPr>
                              </m:ctrlPr>
                            </m:naryPr>
                            <m:sub>
                              <m:r>
                                <m:rPr>
                                  <m:brk m:alnAt="23"/>
                                </m:rPr>
                                <a:rPr lang="en-CA" b="0" i="1" smtClean="0">
                                  <a:latin typeface="Cambria Math" panose="02040503050406030204" pitchFamily="18" charset="0"/>
                                </a:rPr>
                                <m:t>𝑖</m:t>
                              </m:r>
                              <m:r>
                                <a:rPr lang="en-CA" b="0" i="1" smtClean="0">
                                  <a:latin typeface="Cambria Math" panose="02040503050406030204" pitchFamily="18" charset="0"/>
                                </a:rPr>
                                <m:t>= 1</m:t>
                              </m:r>
                            </m:sub>
                            <m:sup>
                              <m:r>
                                <a:rPr lang="en-CA" b="0" i="1" smtClean="0">
                                  <a:latin typeface="Cambria Math" panose="02040503050406030204" pitchFamily="18" charset="0"/>
                                </a:rPr>
                                <m:t>𝑛</m:t>
                              </m:r>
                            </m:sup>
                            <m:e>
                              <m:sSup>
                                <m:sSupPr>
                                  <m:ctrlPr>
                                    <a:rPr lang="en-CA" b="0" i="1" smtClean="0">
                                      <a:latin typeface="Cambria Math"/>
                                    </a:rPr>
                                  </m:ctrlPr>
                                </m:sSupPr>
                                <m:e>
                                  <m:r>
                                    <a:rPr lang="en-CA" b="0" i="1" smtClean="0">
                                      <a:latin typeface="Cambria Math" panose="02040503050406030204" pitchFamily="18" charset="0"/>
                                    </a:rPr>
                                    <m:t>𝑒</m:t>
                                  </m:r>
                                </m:e>
                                <m:sup>
                                  <m:sSub>
                                    <m:sSubPr>
                                      <m:ctrlPr>
                                        <a:rPr lang="en-CA" b="0" i="1" smtClean="0">
                                          <a:latin typeface="Cambria Math"/>
                                        </a:rPr>
                                      </m:ctrlPr>
                                    </m:sSubPr>
                                    <m:e>
                                      <m:r>
                                        <a:rPr lang="en-CA" b="0" i="1" smtClean="0">
                                          <a:latin typeface="Cambria Math" panose="02040503050406030204" pitchFamily="18" charset="0"/>
                                        </a:rPr>
                                        <m:t>𝑎</m:t>
                                      </m:r>
                                    </m:e>
                                    <m:sub>
                                      <m:r>
                                        <a:rPr lang="en-CA" b="0" i="1" smtClean="0">
                                          <a:latin typeface="Cambria Math" panose="02040503050406030204" pitchFamily="18" charset="0"/>
                                        </a:rPr>
                                        <m:t>𝑖</m:t>
                                      </m:r>
                                    </m:sub>
                                  </m:sSub>
                                </m:sup>
                              </m:sSup>
                            </m:e>
                          </m:nary>
                        </m:den>
                      </m:f>
                    </m:oMath>
                  </m:oMathPara>
                </a14:m>
                <a:endParaRPr lang="en-CA" dirty="0"/>
              </a:p>
            </p:txBody>
          </p:sp>
        </mc:Choice>
        <mc:Fallback xmlns="">
          <p:sp>
            <p:nvSpPr>
              <p:cNvPr id="92" name="TextBox 91"/>
              <p:cNvSpPr txBox="1">
                <a:spLocks noRot="1" noChangeAspect="1" noMove="1" noResize="1" noEditPoints="1" noAdjustHandles="1" noChangeArrowheads="1" noChangeShapeType="1" noTextEdit="1"/>
              </p:cNvSpPr>
              <p:nvPr/>
            </p:nvSpPr>
            <p:spPr>
              <a:xfrm>
                <a:off x="6543250" y="1298693"/>
                <a:ext cx="798170" cy="597664"/>
              </a:xfrm>
              <a:prstGeom prst="rect">
                <a:avLst/>
              </a:prstGeom>
              <a:blipFill rotWithShape="0">
                <a:blip r:embed="rId10"/>
                <a:stretch>
                  <a:fillRect r="-3053"/>
                </a:stretch>
              </a:blipFill>
            </p:spPr>
            <p:txBody>
              <a:bodyPr/>
              <a:lstStyle/>
              <a:p>
                <a:r>
                  <a:rPr lang="en-CA">
                    <a:noFill/>
                  </a:rPr>
                  <a:t> </a:t>
                </a:r>
              </a:p>
            </p:txBody>
          </p:sp>
        </mc:Fallback>
      </mc:AlternateContent>
      <mc:AlternateContent xmlns:mc="http://schemas.openxmlformats.org/markup-compatibility/2006" xmlns:a14="http://schemas.microsoft.com/office/drawing/2010/main">
        <mc:Choice Requires="a14">
          <p:sp>
            <p:nvSpPr>
              <p:cNvPr id="93" name="TextBox 92"/>
              <p:cNvSpPr txBox="1"/>
              <p:nvPr/>
            </p:nvSpPr>
            <p:spPr>
              <a:xfrm>
                <a:off x="6719153" y="3890316"/>
                <a:ext cx="457148" cy="36933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a:rPr>
                          </m:ctrlPr>
                        </m:sSubPr>
                        <m:e>
                          <m:r>
                            <a:rPr lang="en-CA" sz="2400" b="0" i="1" smtClean="0">
                              <a:latin typeface="Cambria Math" panose="02040503050406030204" pitchFamily="18" charset="0"/>
                            </a:rPr>
                            <m:t>𝑜</m:t>
                          </m:r>
                        </m:e>
                        <m:sub>
                          <m:r>
                            <a:rPr lang="en-CA" sz="2400" b="0" i="1" smtClean="0">
                              <a:latin typeface="Cambria Math" panose="02040503050406030204" pitchFamily="18" charset="0"/>
                            </a:rPr>
                            <m:t>2</m:t>
                          </m:r>
                        </m:sub>
                      </m:sSub>
                    </m:oMath>
                  </m:oMathPara>
                </a14:m>
                <a:endParaRPr lang="en-CA" sz="2400" dirty="0"/>
              </a:p>
            </p:txBody>
          </p:sp>
        </mc:Choice>
        <mc:Fallback xmlns="">
          <p:sp>
            <p:nvSpPr>
              <p:cNvPr id="93" name="TextBox 92"/>
              <p:cNvSpPr txBox="1">
                <a:spLocks noRot="1" noChangeAspect="1" noMove="1" noResize="1" noEditPoints="1" noAdjustHandles="1" noChangeArrowheads="1" noChangeShapeType="1" noTextEdit="1"/>
              </p:cNvSpPr>
              <p:nvPr/>
            </p:nvSpPr>
            <p:spPr>
              <a:xfrm>
                <a:off x="6719153" y="3890316"/>
                <a:ext cx="457148" cy="369332"/>
              </a:xfrm>
              <a:prstGeom prst="rect">
                <a:avLst/>
              </a:prstGeom>
              <a:blipFill rotWithShape="0">
                <a:blip r:embed="rId11"/>
                <a:stretch>
                  <a:fillRect b="-13115"/>
                </a:stretch>
              </a:blipFill>
            </p:spPr>
            <p:txBody>
              <a:bodyPr/>
              <a:lstStyle/>
              <a:p>
                <a:r>
                  <a:rPr lang="en-CA">
                    <a:noFill/>
                  </a:rPr>
                  <a:t> </a:t>
                </a:r>
              </a:p>
            </p:txBody>
          </p:sp>
        </mc:Fallback>
      </mc:AlternateContent>
      <mc:AlternateContent xmlns:mc="http://schemas.openxmlformats.org/markup-compatibility/2006" xmlns:a14="http://schemas.microsoft.com/office/drawing/2010/main">
        <mc:Choice Requires="a14">
          <p:sp>
            <p:nvSpPr>
              <p:cNvPr id="94" name="TextBox 93"/>
              <p:cNvSpPr txBox="1"/>
              <p:nvPr/>
            </p:nvSpPr>
            <p:spPr>
              <a:xfrm>
                <a:off x="6704918" y="5281574"/>
                <a:ext cx="457148" cy="36933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a:rPr>
                          </m:ctrlPr>
                        </m:sSubPr>
                        <m:e>
                          <m:r>
                            <a:rPr lang="en-CA" sz="2400" b="0" i="1" smtClean="0">
                              <a:latin typeface="Cambria Math" panose="02040503050406030204" pitchFamily="18" charset="0"/>
                            </a:rPr>
                            <m:t>𝑜</m:t>
                          </m:r>
                        </m:e>
                        <m:sub>
                          <m:r>
                            <a:rPr lang="en-CA" sz="2400" b="0" i="1" smtClean="0">
                              <a:latin typeface="Cambria Math" panose="02040503050406030204" pitchFamily="18" charset="0"/>
                            </a:rPr>
                            <m:t>1</m:t>
                          </m:r>
                        </m:sub>
                      </m:sSub>
                    </m:oMath>
                  </m:oMathPara>
                </a14:m>
                <a:endParaRPr lang="en-CA" sz="2400" dirty="0"/>
              </a:p>
            </p:txBody>
          </p:sp>
        </mc:Choice>
        <mc:Fallback xmlns="">
          <p:sp>
            <p:nvSpPr>
              <p:cNvPr id="94" name="TextBox 93"/>
              <p:cNvSpPr txBox="1">
                <a:spLocks noRot="1" noChangeAspect="1" noMove="1" noResize="1" noEditPoints="1" noAdjustHandles="1" noChangeArrowheads="1" noChangeShapeType="1" noTextEdit="1"/>
              </p:cNvSpPr>
              <p:nvPr/>
            </p:nvSpPr>
            <p:spPr>
              <a:xfrm>
                <a:off x="6704918" y="5281574"/>
                <a:ext cx="457148" cy="369332"/>
              </a:xfrm>
              <a:prstGeom prst="rect">
                <a:avLst/>
              </a:prstGeom>
              <a:blipFill rotWithShape="0">
                <a:blip r:embed="rId12"/>
                <a:stretch>
                  <a:fillRect b="-13115"/>
                </a:stretch>
              </a:blipFill>
            </p:spPr>
            <p:txBody>
              <a:bodyPr/>
              <a:lstStyle/>
              <a:p>
                <a:r>
                  <a:rPr lang="en-CA">
                    <a:noFill/>
                  </a:rPr>
                  <a:t> </a:t>
                </a:r>
              </a:p>
            </p:txBody>
          </p:sp>
        </mc:Fallback>
      </mc:AlternateContent>
      <mc:AlternateContent xmlns:mc="http://schemas.openxmlformats.org/markup-compatibility/2006" xmlns:a14="http://schemas.microsoft.com/office/drawing/2010/main">
        <mc:Choice Requires="a14">
          <p:sp>
            <p:nvSpPr>
              <p:cNvPr id="96" name="TextBox 95"/>
              <p:cNvSpPr txBox="1"/>
              <p:nvPr/>
            </p:nvSpPr>
            <p:spPr>
              <a:xfrm>
                <a:off x="3010753" y="1144170"/>
                <a:ext cx="2027606" cy="78451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CA" b="0" i="1" smtClean="0">
                              <a:latin typeface="Cambria Math"/>
                            </a:rPr>
                          </m:ctrlPr>
                        </m:sSubPr>
                        <m:e>
                          <m:r>
                            <a:rPr lang="en-CA" b="0" i="1" smtClean="0">
                              <a:latin typeface="Cambria Math" panose="02040503050406030204" pitchFamily="18" charset="0"/>
                            </a:rPr>
                            <m:t>𝑎</m:t>
                          </m:r>
                        </m:e>
                        <m:sub>
                          <m:r>
                            <a:rPr lang="en-CA" b="0" i="1" smtClean="0">
                              <a:latin typeface="Cambria Math" panose="02040503050406030204" pitchFamily="18" charset="0"/>
                            </a:rPr>
                            <m:t>𝑛</m:t>
                          </m:r>
                        </m:sub>
                      </m:sSub>
                      <m:r>
                        <a:rPr lang="pt-BR" i="1" smtClean="0">
                          <a:latin typeface="Cambria Math" panose="02040503050406030204" pitchFamily="18" charset="0"/>
                        </a:rPr>
                        <m:t>=</m:t>
                      </m:r>
                      <m:sSub>
                        <m:sSubPr>
                          <m:ctrlPr>
                            <a:rPr lang="pt-BR" i="1" smtClean="0">
                              <a:latin typeface="Cambria Math"/>
                            </a:rPr>
                          </m:ctrlPr>
                        </m:sSubPr>
                        <m:e>
                          <m:r>
                            <a:rPr lang="en-CA" b="0" i="1" smtClean="0">
                              <a:latin typeface="Cambria Math" panose="02040503050406030204" pitchFamily="18" charset="0"/>
                            </a:rPr>
                            <m:t>𝑏</m:t>
                          </m:r>
                        </m:e>
                        <m:sub>
                          <m:r>
                            <a:rPr lang="en-CA" b="0" i="1" smtClean="0">
                              <a:latin typeface="Cambria Math" panose="02040503050406030204" pitchFamily="18" charset="0"/>
                            </a:rPr>
                            <m:t>𝑛</m:t>
                          </m:r>
                        </m:sub>
                      </m:sSub>
                      <m:r>
                        <a:rPr lang="pt-BR" i="1" smtClean="0">
                          <a:latin typeface="Cambria Math" panose="02040503050406030204" pitchFamily="18" charset="0"/>
                        </a:rPr>
                        <m:t>+</m:t>
                      </m:r>
                      <m:nary>
                        <m:naryPr>
                          <m:chr m:val="∑"/>
                          <m:ctrlPr>
                            <a:rPr lang="pt-BR" i="1" smtClean="0">
                              <a:latin typeface="Cambria Math"/>
                            </a:rPr>
                          </m:ctrlPr>
                        </m:naryPr>
                        <m:sub>
                          <m:r>
                            <m:rPr>
                              <m:brk m:alnAt="23"/>
                            </m:rPr>
                            <a:rPr lang="en-CA" b="0" i="1" smtClean="0">
                              <a:latin typeface="Cambria Math" panose="02040503050406030204" pitchFamily="18" charset="0"/>
                            </a:rPr>
                            <m:t>𝑖</m:t>
                          </m:r>
                          <m:r>
                            <a:rPr lang="pt-BR" i="1" smtClean="0">
                              <a:latin typeface="Cambria Math" panose="02040503050406030204" pitchFamily="18" charset="0"/>
                            </a:rPr>
                            <m:t>=1</m:t>
                          </m:r>
                        </m:sub>
                        <m:sup>
                          <m:r>
                            <a:rPr lang="en-CA" b="0" i="1" smtClean="0">
                              <a:latin typeface="Cambria Math" panose="02040503050406030204" pitchFamily="18" charset="0"/>
                            </a:rPr>
                            <m:t>𝑘</m:t>
                          </m:r>
                        </m:sup>
                        <m:e>
                          <m:sSub>
                            <m:sSubPr>
                              <m:ctrlPr>
                                <a:rPr lang="en-CA" b="0" i="1" smtClean="0">
                                  <a:latin typeface="Cambria Math"/>
                                </a:rPr>
                              </m:ctrlPr>
                            </m:sSubPr>
                            <m:e>
                              <m:r>
                                <a:rPr lang="en-CA" b="0" i="1" smtClean="0">
                                  <a:latin typeface="Cambria Math" panose="02040503050406030204" pitchFamily="18" charset="0"/>
                                </a:rPr>
                                <m:t>𝑤</m:t>
                              </m:r>
                            </m:e>
                            <m:sub>
                              <m:r>
                                <a:rPr lang="en-CA" b="0" i="1" smtClean="0">
                                  <a:latin typeface="Cambria Math" panose="02040503050406030204" pitchFamily="18" charset="0"/>
                                </a:rPr>
                                <m:t>𝑖𝑛</m:t>
                              </m:r>
                            </m:sub>
                          </m:sSub>
                          <m:sSub>
                            <m:sSubPr>
                              <m:ctrlPr>
                                <a:rPr lang="en-CA" b="0" i="1" smtClean="0">
                                  <a:latin typeface="Cambria Math"/>
                                </a:rPr>
                              </m:ctrlPr>
                            </m:sSubPr>
                            <m:e>
                              <m:r>
                                <a:rPr lang="en-CA" b="0" i="1" smtClean="0">
                                  <a:latin typeface="Cambria Math" panose="02040503050406030204" pitchFamily="18" charset="0"/>
                                </a:rPr>
                                <m:t>𝑥</m:t>
                              </m:r>
                            </m:e>
                            <m:sub>
                              <m:r>
                                <a:rPr lang="en-CA" b="0" i="1" smtClean="0">
                                  <a:latin typeface="Cambria Math" panose="02040503050406030204" pitchFamily="18" charset="0"/>
                                </a:rPr>
                                <m:t>𝑖</m:t>
                              </m:r>
                            </m:sub>
                          </m:sSub>
                        </m:e>
                      </m:nary>
                    </m:oMath>
                  </m:oMathPara>
                </a14:m>
                <a:endParaRPr lang="en-CA" dirty="0"/>
              </a:p>
            </p:txBody>
          </p:sp>
        </mc:Choice>
        <mc:Fallback xmlns="">
          <p:sp>
            <p:nvSpPr>
              <p:cNvPr id="96" name="TextBox 95"/>
              <p:cNvSpPr txBox="1">
                <a:spLocks noRot="1" noChangeAspect="1" noMove="1" noResize="1" noEditPoints="1" noAdjustHandles="1" noChangeArrowheads="1" noChangeShapeType="1" noTextEdit="1"/>
              </p:cNvSpPr>
              <p:nvPr/>
            </p:nvSpPr>
            <p:spPr>
              <a:xfrm>
                <a:off x="3010753" y="1144170"/>
                <a:ext cx="2027606" cy="784510"/>
              </a:xfrm>
              <a:prstGeom prst="rect">
                <a:avLst/>
              </a:prstGeom>
              <a:blipFill rotWithShape="0">
                <a:blip r:embed="rId13"/>
                <a:stretch>
                  <a:fillRect/>
                </a:stretch>
              </a:blipFill>
            </p:spPr>
            <p:txBody>
              <a:bodyPr/>
              <a:lstStyle/>
              <a:p>
                <a:r>
                  <a:rPr lang="en-CA">
                    <a:noFill/>
                  </a:rPr>
                  <a:t> </a:t>
                </a:r>
              </a:p>
            </p:txBody>
          </p:sp>
        </mc:Fallback>
      </mc:AlternateContent>
      <mc:AlternateContent xmlns:mc="http://schemas.openxmlformats.org/markup-compatibility/2006" xmlns:a14="http://schemas.microsoft.com/office/drawing/2010/main">
        <mc:Choice Requires="a14">
          <p:sp>
            <p:nvSpPr>
              <p:cNvPr id="97" name="TextBox 96"/>
              <p:cNvSpPr txBox="1"/>
              <p:nvPr/>
            </p:nvSpPr>
            <p:spPr>
              <a:xfrm>
                <a:off x="10118597" y="3482837"/>
                <a:ext cx="1786357" cy="756233"/>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CA" b="0" i="1" smtClean="0">
                              <a:latin typeface="Cambria Math"/>
                            </a:rPr>
                          </m:ctrlPr>
                        </m:accPr>
                        <m:e>
                          <m:r>
                            <a:rPr lang="en-CA" b="0" i="1" smtClean="0">
                              <a:latin typeface="Cambria Math" panose="02040503050406030204" pitchFamily="18" charset="0"/>
                            </a:rPr>
                            <m:t>𝑦</m:t>
                          </m:r>
                        </m:e>
                      </m:acc>
                      <m:r>
                        <a:rPr lang="en-CA" b="0" i="1" smtClean="0">
                          <a:latin typeface="Cambria Math" panose="02040503050406030204" pitchFamily="18" charset="0"/>
                        </a:rPr>
                        <m:t>=</m:t>
                      </m:r>
                      <m:nary>
                        <m:naryPr>
                          <m:chr m:val="∑"/>
                          <m:ctrlPr>
                            <a:rPr lang="en-CA" b="0" i="1" smtClean="0">
                              <a:latin typeface="Cambria Math"/>
                            </a:rPr>
                          </m:ctrlPr>
                        </m:naryPr>
                        <m:sub>
                          <m:r>
                            <m:rPr>
                              <m:brk m:alnAt="23"/>
                            </m:rPr>
                            <a:rPr lang="en-CA" b="0" i="1" smtClean="0">
                              <a:latin typeface="Cambria Math" panose="02040503050406030204" pitchFamily="18" charset="0"/>
                            </a:rPr>
                            <m:t>𝑖</m:t>
                          </m:r>
                          <m:r>
                            <a:rPr lang="en-CA" b="0" i="1" smtClean="0">
                              <a:latin typeface="Cambria Math" panose="02040503050406030204" pitchFamily="18" charset="0"/>
                            </a:rPr>
                            <m:t>=1</m:t>
                          </m:r>
                        </m:sub>
                        <m:sup>
                          <m:r>
                            <a:rPr lang="en-CA" b="0" i="1" smtClean="0">
                              <a:latin typeface="Cambria Math" panose="02040503050406030204" pitchFamily="18" charset="0"/>
                            </a:rPr>
                            <m:t>𝑛</m:t>
                          </m:r>
                        </m:sup>
                        <m:e>
                          <m:f>
                            <m:fPr>
                              <m:ctrlPr>
                                <a:rPr lang="en-CA" i="1">
                                  <a:latin typeface="Cambria Math"/>
                                </a:rPr>
                              </m:ctrlPr>
                            </m:fPr>
                            <m:num>
                              <m:sSup>
                                <m:sSupPr>
                                  <m:ctrlPr>
                                    <a:rPr lang="en-CA" i="1">
                                      <a:latin typeface="Cambria Math"/>
                                    </a:rPr>
                                  </m:ctrlPr>
                                </m:sSupPr>
                                <m:e>
                                  <m:r>
                                    <a:rPr lang="en-CA" i="1">
                                      <a:latin typeface="Cambria Math" panose="02040503050406030204" pitchFamily="18" charset="0"/>
                                    </a:rPr>
                                    <m:t>𝑒</m:t>
                                  </m:r>
                                </m:e>
                                <m:sup>
                                  <m:sSub>
                                    <m:sSubPr>
                                      <m:ctrlPr>
                                        <a:rPr lang="en-CA" i="1">
                                          <a:latin typeface="Cambria Math"/>
                                        </a:rPr>
                                      </m:ctrlPr>
                                    </m:sSubPr>
                                    <m:e>
                                      <m:r>
                                        <a:rPr lang="en-CA" i="1">
                                          <a:latin typeface="Cambria Math" panose="02040503050406030204" pitchFamily="18" charset="0"/>
                                        </a:rPr>
                                        <m:t>𝑎</m:t>
                                      </m:r>
                                    </m:e>
                                    <m:sub>
                                      <m:r>
                                        <a:rPr lang="en-CA" b="0" i="1" smtClean="0">
                                          <a:latin typeface="Cambria Math" panose="02040503050406030204" pitchFamily="18" charset="0"/>
                                        </a:rPr>
                                        <m:t>𝑖</m:t>
                                      </m:r>
                                    </m:sub>
                                  </m:sSub>
                                </m:sup>
                              </m:sSup>
                              <m:r>
                                <a:rPr lang="en-CA" b="0" i="1" smtClean="0">
                                  <a:latin typeface="Cambria Math" panose="02040503050406030204" pitchFamily="18" charset="0"/>
                                </a:rPr>
                                <m:t>×</m:t>
                              </m:r>
                              <m:sSub>
                                <m:sSubPr>
                                  <m:ctrlPr>
                                    <a:rPr lang="en-CA" b="0" i="1" smtClean="0">
                                      <a:latin typeface="Cambria Math"/>
                                    </a:rPr>
                                  </m:ctrlPr>
                                </m:sSubPr>
                                <m:e>
                                  <m:r>
                                    <a:rPr lang="en-CA" b="0" i="1" smtClean="0">
                                      <a:latin typeface="Cambria Math" panose="02040503050406030204" pitchFamily="18" charset="0"/>
                                    </a:rPr>
                                    <m:t>𝑦</m:t>
                                  </m:r>
                                </m:e>
                                <m:sub>
                                  <m:r>
                                    <a:rPr lang="en-CA" b="0" i="1" smtClean="0">
                                      <a:latin typeface="Cambria Math" panose="02040503050406030204" pitchFamily="18" charset="0"/>
                                    </a:rPr>
                                    <m:t>𝑖</m:t>
                                  </m:r>
                                </m:sub>
                              </m:sSub>
                            </m:num>
                            <m:den>
                              <m:nary>
                                <m:naryPr>
                                  <m:chr m:val="∑"/>
                                  <m:ctrlPr>
                                    <a:rPr lang="en-CA" i="1">
                                      <a:latin typeface="Cambria Math"/>
                                    </a:rPr>
                                  </m:ctrlPr>
                                </m:naryPr>
                                <m:sub>
                                  <m:r>
                                    <a:rPr lang="en-CA" b="0" i="1" smtClean="0">
                                      <a:latin typeface="Cambria Math" panose="02040503050406030204" pitchFamily="18" charset="0"/>
                                    </a:rPr>
                                    <m:t>𝑗</m:t>
                                  </m:r>
                                  <m:r>
                                    <a:rPr lang="en-CA" i="1">
                                      <a:latin typeface="Cambria Math" panose="02040503050406030204" pitchFamily="18" charset="0"/>
                                    </a:rPr>
                                    <m:t>= 1</m:t>
                                  </m:r>
                                </m:sub>
                                <m:sup>
                                  <m:r>
                                    <a:rPr lang="en-CA" i="1">
                                      <a:latin typeface="Cambria Math" panose="02040503050406030204" pitchFamily="18" charset="0"/>
                                    </a:rPr>
                                    <m:t>𝑛</m:t>
                                  </m:r>
                                </m:sup>
                                <m:e>
                                  <m:sSup>
                                    <m:sSupPr>
                                      <m:ctrlPr>
                                        <a:rPr lang="en-CA" i="1">
                                          <a:latin typeface="Cambria Math"/>
                                        </a:rPr>
                                      </m:ctrlPr>
                                    </m:sSupPr>
                                    <m:e>
                                      <m:r>
                                        <a:rPr lang="en-CA" i="1">
                                          <a:latin typeface="Cambria Math" panose="02040503050406030204" pitchFamily="18" charset="0"/>
                                        </a:rPr>
                                        <m:t>𝑒</m:t>
                                      </m:r>
                                    </m:e>
                                    <m:sup>
                                      <m:sSub>
                                        <m:sSubPr>
                                          <m:ctrlPr>
                                            <a:rPr lang="en-CA" i="1">
                                              <a:latin typeface="Cambria Math"/>
                                            </a:rPr>
                                          </m:ctrlPr>
                                        </m:sSubPr>
                                        <m:e>
                                          <m:r>
                                            <a:rPr lang="en-CA" i="1">
                                              <a:latin typeface="Cambria Math" panose="02040503050406030204" pitchFamily="18" charset="0"/>
                                            </a:rPr>
                                            <m:t>𝑎</m:t>
                                          </m:r>
                                        </m:e>
                                        <m:sub>
                                          <m:r>
                                            <a:rPr lang="en-CA" b="0" i="1" smtClean="0">
                                              <a:latin typeface="Cambria Math" panose="02040503050406030204" pitchFamily="18" charset="0"/>
                                            </a:rPr>
                                            <m:t>𝑗</m:t>
                                          </m:r>
                                        </m:sub>
                                      </m:sSub>
                                    </m:sup>
                                  </m:sSup>
                                </m:e>
                              </m:nary>
                            </m:den>
                          </m:f>
                        </m:e>
                      </m:nary>
                    </m:oMath>
                  </m:oMathPara>
                </a14:m>
                <a:endParaRPr lang="en-CA" dirty="0"/>
              </a:p>
            </p:txBody>
          </p:sp>
        </mc:Choice>
        <mc:Fallback xmlns="">
          <p:sp>
            <p:nvSpPr>
              <p:cNvPr id="97" name="TextBox 96"/>
              <p:cNvSpPr txBox="1">
                <a:spLocks noRot="1" noChangeAspect="1" noMove="1" noResize="1" noEditPoints="1" noAdjustHandles="1" noChangeArrowheads="1" noChangeShapeType="1" noTextEdit="1"/>
              </p:cNvSpPr>
              <p:nvPr/>
            </p:nvSpPr>
            <p:spPr>
              <a:xfrm>
                <a:off x="10118597" y="3482837"/>
                <a:ext cx="1786357" cy="756233"/>
              </a:xfrm>
              <a:prstGeom prst="rect">
                <a:avLst/>
              </a:prstGeom>
              <a:blipFill rotWithShape="0">
                <a:blip r:embed="rId14"/>
                <a:stretch>
                  <a:fillRect/>
                </a:stretch>
              </a:blipFill>
            </p:spPr>
            <p:txBody>
              <a:bodyPr/>
              <a:lstStyle/>
              <a:p>
                <a:r>
                  <a:rPr lang="en-CA">
                    <a:noFill/>
                  </a:rPr>
                  <a:t> </a:t>
                </a:r>
              </a:p>
            </p:txBody>
          </p:sp>
        </mc:Fallback>
      </mc:AlternateContent>
      <p:cxnSp>
        <p:nvCxnSpPr>
          <p:cNvPr id="98" name="Straight Arrow Connector 97"/>
          <p:cNvCxnSpPr/>
          <p:nvPr/>
        </p:nvCxnSpPr>
        <p:spPr>
          <a:xfrm>
            <a:off x="8968099" y="2603046"/>
            <a:ext cx="0" cy="655668"/>
          </a:xfrm>
          <a:prstGeom prst="straightConnector1">
            <a:avLst/>
          </a:prstGeom>
          <a:ln w="38100">
            <a:solidFill>
              <a:srgbClr val="002060"/>
            </a:solidFill>
            <a:tailEnd type="triangle"/>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101" name="TextBox 100"/>
              <p:cNvSpPr txBox="1"/>
              <p:nvPr/>
            </p:nvSpPr>
            <p:spPr>
              <a:xfrm>
                <a:off x="8197081" y="2204168"/>
                <a:ext cx="1426673"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CA" b="0" i="1" smtClean="0">
                          <a:latin typeface="Cambria Math" panose="02040503050406030204" pitchFamily="18" charset="0"/>
                        </a:rPr>
                        <m:t>(</m:t>
                      </m:r>
                      <m:sSub>
                        <m:sSubPr>
                          <m:ctrlPr>
                            <a:rPr lang="en-CA" b="0" i="1" smtClean="0">
                              <a:latin typeface="Cambria Math"/>
                            </a:rPr>
                          </m:ctrlPr>
                        </m:sSubPr>
                        <m:e>
                          <m:r>
                            <a:rPr lang="en-CA" b="0" i="1" smtClean="0">
                              <a:latin typeface="Cambria Math" panose="02040503050406030204" pitchFamily="18" charset="0"/>
                            </a:rPr>
                            <m:t>𝑦</m:t>
                          </m:r>
                        </m:e>
                        <m:sub>
                          <m:r>
                            <a:rPr lang="en-CA" b="0" i="1" smtClean="0">
                              <a:latin typeface="Cambria Math" panose="02040503050406030204" pitchFamily="18" charset="0"/>
                            </a:rPr>
                            <m:t>1</m:t>
                          </m:r>
                        </m:sub>
                      </m:sSub>
                      <m:r>
                        <a:rPr lang="en-CA" b="0" i="1" smtClean="0">
                          <a:latin typeface="Cambria Math" panose="02040503050406030204" pitchFamily="18" charset="0"/>
                        </a:rPr>
                        <m:t>, </m:t>
                      </m:r>
                      <m:sSub>
                        <m:sSubPr>
                          <m:ctrlPr>
                            <a:rPr lang="en-CA" b="0" i="1" smtClean="0">
                              <a:latin typeface="Cambria Math"/>
                            </a:rPr>
                          </m:ctrlPr>
                        </m:sSubPr>
                        <m:e>
                          <m:r>
                            <a:rPr lang="en-CA" b="0" i="1" smtClean="0">
                              <a:latin typeface="Cambria Math" panose="02040503050406030204" pitchFamily="18" charset="0"/>
                            </a:rPr>
                            <m:t>𝑦</m:t>
                          </m:r>
                        </m:e>
                        <m:sub>
                          <m:r>
                            <a:rPr lang="en-CA" b="0" i="1" smtClean="0">
                              <a:latin typeface="Cambria Math" panose="02040503050406030204" pitchFamily="18" charset="0"/>
                            </a:rPr>
                            <m:t>2</m:t>
                          </m:r>
                        </m:sub>
                      </m:sSub>
                      <m:r>
                        <a:rPr lang="en-CA" b="0" i="1" smtClean="0">
                          <a:latin typeface="Cambria Math" panose="02040503050406030204" pitchFamily="18" charset="0"/>
                        </a:rPr>
                        <m:t>, ⋯, </m:t>
                      </m:r>
                      <m:sSub>
                        <m:sSubPr>
                          <m:ctrlPr>
                            <a:rPr lang="en-CA" b="0" i="1" smtClean="0">
                              <a:latin typeface="Cambria Math"/>
                            </a:rPr>
                          </m:ctrlPr>
                        </m:sSubPr>
                        <m:e>
                          <m:r>
                            <a:rPr lang="en-CA" b="0" i="1" smtClean="0">
                              <a:latin typeface="Cambria Math" panose="02040503050406030204" pitchFamily="18" charset="0"/>
                            </a:rPr>
                            <m:t>𝑦</m:t>
                          </m:r>
                        </m:e>
                        <m:sub>
                          <m:r>
                            <a:rPr lang="en-CA" b="0" i="1" smtClean="0">
                              <a:latin typeface="Cambria Math" panose="02040503050406030204" pitchFamily="18" charset="0"/>
                            </a:rPr>
                            <m:t>𝑛</m:t>
                          </m:r>
                        </m:sub>
                      </m:sSub>
                      <m:r>
                        <a:rPr lang="en-CA" b="0" i="1" smtClean="0">
                          <a:latin typeface="Cambria Math" panose="02040503050406030204" pitchFamily="18" charset="0"/>
                        </a:rPr>
                        <m:t>)</m:t>
                      </m:r>
                    </m:oMath>
                  </m:oMathPara>
                </a14:m>
                <a:endParaRPr lang="en-CA" dirty="0"/>
              </a:p>
            </p:txBody>
          </p:sp>
        </mc:Choice>
        <mc:Fallback xmlns="">
          <p:sp>
            <p:nvSpPr>
              <p:cNvPr id="101" name="TextBox 100"/>
              <p:cNvSpPr txBox="1">
                <a:spLocks noRot="1" noChangeAspect="1" noMove="1" noResize="1" noEditPoints="1" noAdjustHandles="1" noChangeArrowheads="1" noChangeShapeType="1" noTextEdit="1"/>
              </p:cNvSpPr>
              <p:nvPr/>
            </p:nvSpPr>
            <p:spPr>
              <a:xfrm>
                <a:off x="8197081" y="2204168"/>
                <a:ext cx="1426673" cy="276999"/>
              </a:xfrm>
              <a:prstGeom prst="rect">
                <a:avLst/>
              </a:prstGeom>
              <a:blipFill rotWithShape="0">
                <a:blip r:embed="rId15"/>
                <a:stretch>
                  <a:fillRect l="-5556" t="-4444" r="-5556" b="-35556"/>
                </a:stretch>
              </a:blipFill>
            </p:spPr>
            <p:txBody>
              <a:bodyPr/>
              <a:lstStyle/>
              <a:p>
                <a:r>
                  <a:rPr lang="en-CA">
                    <a:noFill/>
                  </a:rPr>
                  <a:t> </a:t>
                </a:r>
              </a:p>
            </p:txBody>
          </p:sp>
        </mc:Fallback>
      </mc:AlternateContent>
      <mc:AlternateContent xmlns:mc="http://schemas.openxmlformats.org/markup-compatibility/2006" xmlns:a14="http://schemas.microsoft.com/office/drawing/2010/main">
        <mc:Choice Requires="a14">
          <p:sp>
            <p:nvSpPr>
              <p:cNvPr id="3" name="TextBox 2"/>
              <p:cNvSpPr txBox="1"/>
              <p:nvPr/>
            </p:nvSpPr>
            <p:spPr>
              <a:xfrm>
                <a:off x="1286197" y="1422990"/>
                <a:ext cx="1115498"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CA" b="0" i="1" smtClean="0">
                          <a:latin typeface="Cambria Math" panose="02040503050406030204" pitchFamily="18" charset="0"/>
                        </a:rPr>
                        <m:t>(</m:t>
                      </m:r>
                      <m:sSub>
                        <m:sSubPr>
                          <m:ctrlPr>
                            <a:rPr lang="en-CA" b="0" i="1" smtClean="0">
                              <a:latin typeface="Cambria Math"/>
                            </a:rPr>
                          </m:ctrlPr>
                        </m:sSubPr>
                        <m:e>
                          <m:r>
                            <a:rPr lang="en-CA" b="0" i="1" smtClean="0">
                              <a:latin typeface="Cambria Math" panose="02040503050406030204" pitchFamily="18" charset="0"/>
                            </a:rPr>
                            <m:t>𝑥</m:t>
                          </m:r>
                        </m:e>
                        <m:sub>
                          <m:r>
                            <a:rPr lang="en-CA" b="0" i="1" smtClean="0">
                              <a:latin typeface="Cambria Math" panose="02040503050406030204" pitchFamily="18" charset="0"/>
                            </a:rPr>
                            <m:t>1</m:t>
                          </m:r>
                        </m:sub>
                      </m:sSub>
                      <m:r>
                        <a:rPr lang="en-CA" b="0" i="1" smtClean="0">
                          <a:latin typeface="Cambria Math" panose="02040503050406030204" pitchFamily="18" charset="0"/>
                        </a:rPr>
                        <m:t>,⋯, </m:t>
                      </m:r>
                      <m:sSub>
                        <m:sSubPr>
                          <m:ctrlPr>
                            <a:rPr lang="en-CA" b="0" i="1" smtClean="0">
                              <a:latin typeface="Cambria Math"/>
                            </a:rPr>
                          </m:ctrlPr>
                        </m:sSubPr>
                        <m:e>
                          <m:r>
                            <a:rPr lang="en-CA" b="0" i="1" smtClean="0">
                              <a:latin typeface="Cambria Math" panose="02040503050406030204" pitchFamily="18" charset="0"/>
                            </a:rPr>
                            <m:t>𝑥</m:t>
                          </m:r>
                        </m:e>
                        <m:sub>
                          <m:r>
                            <a:rPr lang="en-CA" b="0" i="1" smtClean="0">
                              <a:latin typeface="Cambria Math" panose="02040503050406030204" pitchFamily="18" charset="0"/>
                            </a:rPr>
                            <m:t>𝑘</m:t>
                          </m:r>
                        </m:sub>
                      </m:sSub>
                      <m:r>
                        <a:rPr lang="en-CA" b="0" i="1" smtClean="0">
                          <a:latin typeface="Cambria Math" panose="02040503050406030204" pitchFamily="18" charset="0"/>
                        </a:rPr>
                        <m:t>)</m:t>
                      </m:r>
                    </m:oMath>
                  </m:oMathPara>
                </a14:m>
                <a:endParaRPr lang="en-CA" dirty="0"/>
              </a:p>
            </p:txBody>
          </p:sp>
        </mc:Choice>
        <mc:Fallback xmlns="">
          <p:sp>
            <p:nvSpPr>
              <p:cNvPr id="3" name="TextBox 2"/>
              <p:cNvSpPr txBox="1">
                <a:spLocks noRot="1" noChangeAspect="1" noMove="1" noResize="1" noEditPoints="1" noAdjustHandles="1" noChangeArrowheads="1" noChangeShapeType="1" noTextEdit="1"/>
              </p:cNvSpPr>
              <p:nvPr/>
            </p:nvSpPr>
            <p:spPr>
              <a:xfrm>
                <a:off x="1286197" y="1422990"/>
                <a:ext cx="1115498" cy="276999"/>
              </a:xfrm>
              <a:prstGeom prst="rect">
                <a:avLst/>
              </a:prstGeom>
              <a:blipFill rotWithShape="0">
                <a:blip r:embed="rId16"/>
                <a:stretch>
                  <a:fillRect l="-7104" t="-2174" r="-7650" b="-32609"/>
                </a:stretch>
              </a:blipFill>
            </p:spPr>
            <p:txBody>
              <a:bodyPr/>
              <a:lstStyle/>
              <a:p>
                <a:r>
                  <a:rPr lang="en-CA">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3824950" y="1463139"/>
                <a:ext cx="39921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CA" b="0" i="1" smtClean="0">
                              <a:latin typeface="Cambria Math"/>
                            </a:rPr>
                          </m:ctrlPr>
                        </m:sSupPr>
                        <m:e>
                          <m:r>
                            <a:rPr lang="en-CA" b="0" i="1" smtClean="0">
                              <a:latin typeface="Cambria Math" panose="02040503050406030204" pitchFamily="18" charset="0"/>
                            </a:rPr>
                            <m:t>𝑒</m:t>
                          </m:r>
                        </m:e>
                        <m:sup>
                          <m:sSub>
                            <m:sSubPr>
                              <m:ctrlPr>
                                <a:rPr lang="en-CA" b="0" i="1" smtClean="0">
                                  <a:latin typeface="Cambria Math"/>
                                </a:rPr>
                              </m:ctrlPr>
                            </m:sSubPr>
                            <m:e>
                              <m:r>
                                <a:rPr lang="en-CA" b="0" i="1" smtClean="0">
                                  <a:latin typeface="Cambria Math" panose="02040503050406030204" pitchFamily="18" charset="0"/>
                                </a:rPr>
                                <m:t>𝑎</m:t>
                              </m:r>
                            </m:e>
                            <m:sub>
                              <m:r>
                                <a:rPr lang="en-CA" b="0" i="1" smtClean="0">
                                  <a:latin typeface="Cambria Math" panose="02040503050406030204" pitchFamily="18" charset="0"/>
                                </a:rPr>
                                <m:t>𝑛</m:t>
                              </m:r>
                            </m:sub>
                          </m:sSub>
                        </m:sup>
                      </m:sSup>
                    </m:oMath>
                  </m:oMathPara>
                </a14:m>
                <a:endParaRPr lang="en-CA" dirty="0"/>
              </a:p>
            </p:txBody>
          </p:sp>
        </mc:Choice>
        <mc:Fallback xmlns="">
          <p:sp>
            <p:nvSpPr>
              <p:cNvPr id="5" name="TextBox 4"/>
              <p:cNvSpPr txBox="1">
                <a:spLocks noRot="1" noChangeAspect="1" noMove="1" noResize="1" noEditPoints="1" noAdjustHandles="1" noChangeArrowheads="1" noChangeShapeType="1" noTextEdit="1"/>
              </p:cNvSpPr>
              <p:nvPr/>
            </p:nvSpPr>
            <p:spPr>
              <a:xfrm>
                <a:off x="3824950" y="1463139"/>
                <a:ext cx="399212" cy="276999"/>
              </a:xfrm>
              <a:prstGeom prst="rect">
                <a:avLst/>
              </a:prstGeom>
              <a:blipFill rotWithShape="0">
                <a:blip r:embed="rId17"/>
                <a:stretch>
                  <a:fillRect l="-7576"/>
                </a:stretch>
              </a:blipFill>
            </p:spPr>
            <p:txBody>
              <a:bodyPr/>
              <a:lstStyle/>
              <a:p>
                <a:r>
                  <a:rPr lang="en-CA">
                    <a:noFill/>
                  </a:rPr>
                  <a:t> </a:t>
                </a:r>
              </a:p>
            </p:txBody>
          </p:sp>
        </mc:Fallback>
      </mc:AlternateContent>
    </p:spTree>
    <p:extLst>
      <p:ext uri="{BB962C8B-B14F-4D97-AF65-F5344CB8AC3E}">
        <p14:creationId xmlns:p14="http://schemas.microsoft.com/office/powerpoint/2010/main" val="216002139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9" presetClass="path" presetSubtype="0" accel="50000" decel="50000" fill="hold" grpId="1" nodeType="clickEffect">
                                  <p:stCondLst>
                                    <p:cond delay="0"/>
                                  </p:stCondLst>
                                  <p:childTnLst>
                                    <p:animMotion origin="layout" path="M -1.875E-6 3.7037E-6 L 0.15794 0.04143 " pathEditMode="relative" rAng="0" ptsTypes="AA">
                                      <p:cBhvr>
                                        <p:cTn id="10" dur="2000" fill="hold"/>
                                        <p:tgtEl>
                                          <p:spTgt spid="3"/>
                                        </p:tgtEl>
                                        <p:attrNameLst>
                                          <p:attrName>ppt_x</p:attrName>
                                          <p:attrName>ppt_y</p:attrName>
                                        </p:attrNameLst>
                                      </p:cBhvr>
                                      <p:rCtr x="7891" y="2060"/>
                                    </p:animMotion>
                                  </p:childTnLst>
                                </p:cTn>
                              </p:par>
                            </p:childTnLst>
                          </p:cTn>
                        </p:par>
                        <p:par>
                          <p:cTn id="11" fill="hold">
                            <p:stCondLst>
                              <p:cond delay="2000"/>
                            </p:stCondLst>
                            <p:childTnLst>
                              <p:par>
                                <p:cTn id="12" presetID="1" presetClass="exit" presetSubtype="0" fill="hold" grpId="2" nodeType="afterEffect">
                                  <p:stCondLst>
                                    <p:cond delay="0"/>
                                  </p:stCondLst>
                                  <p:childTnLst>
                                    <p:set>
                                      <p:cBhvr>
                                        <p:cTn id="13" dur="1" fill="hold">
                                          <p:stCondLst>
                                            <p:cond delay="0"/>
                                          </p:stCondLst>
                                        </p:cTn>
                                        <p:tgtEl>
                                          <p:spTgt spid="3"/>
                                        </p:tgtEl>
                                        <p:attrNameLst>
                                          <p:attrName>style.visibility</p:attrName>
                                        </p:attrNameLst>
                                      </p:cBhvr>
                                      <p:to>
                                        <p:strVal val="hidden"/>
                                      </p:to>
                                    </p:set>
                                  </p:childTnLst>
                                </p:cTn>
                              </p:par>
                            </p:childTnLst>
                          </p:cTn>
                        </p:par>
                        <p:par>
                          <p:cTn id="14" fill="hold">
                            <p:stCondLst>
                              <p:cond delay="2000"/>
                            </p:stCondLst>
                            <p:childTnLst>
                              <p:par>
                                <p:cTn id="15" presetID="1" presetClass="entr" presetSubtype="0" fill="hold" grpId="0" nodeType="afterEffect">
                                  <p:stCondLst>
                                    <p:cond delay="0"/>
                                  </p:stCondLst>
                                  <p:childTnLst>
                                    <p:set>
                                      <p:cBhvr>
                                        <p:cTn id="16" dur="1" fill="hold">
                                          <p:stCondLst>
                                            <p:cond delay="0"/>
                                          </p:stCondLst>
                                        </p:cTn>
                                        <p:tgtEl>
                                          <p:spTgt spid="9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2" nodeType="clickEffect">
                                  <p:stCondLst>
                                    <p:cond delay="0"/>
                                  </p:stCondLst>
                                  <p:childTnLst>
                                    <p:set>
                                      <p:cBhvr>
                                        <p:cTn id="20" dur="1" fill="hold">
                                          <p:stCondLst>
                                            <p:cond delay="0"/>
                                          </p:stCondLst>
                                        </p:cTn>
                                        <p:tgtEl>
                                          <p:spTgt spid="96"/>
                                        </p:tgtEl>
                                        <p:attrNameLst>
                                          <p:attrName>style.visibility</p:attrName>
                                        </p:attrNameLst>
                                      </p:cBhvr>
                                      <p:to>
                                        <p:strVal val="hidden"/>
                                      </p:to>
                                    </p:set>
                                  </p:childTnLst>
                                </p:cTn>
                              </p:par>
                              <p:par>
                                <p:cTn id="21" presetID="1"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42" presetClass="path" presetSubtype="0" accel="50000" decel="50000" fill="hold" grpId="1" nodeType="withEffect">
                                  <p:stCondLst>
                                    <p:cond delay="0"/>
                                  </p:stCondLst>
                                  <p:childTnLst>
                                    <p:animMotion origin="layout" path="M 1.875E-6 -4.81481E-6 L 0.23933 -0.00069 " pathEditMode="relative" rAng="0" ptsTypes="AA">
                                      <p:cBhvr>
                                        <p:cTn id="24" dur="2000" fill="hold"/>
                                        <p:tgtEl>
                                          <p:spTgt spid="5"/>
                                        </p:tgtEl>
                                        <p:attrNameLst>
                                          <p:attrName>ppt_x</p:attrName>
                                          <p:attrName>ppt_y</p:attrName>
                                        </p:attrNameLst>
                                      </p:cBhvr>
                                      <p:rCtr x="11784" y="69"/>
                                    </p:animMotion>
                                  </p:childTnLst>
                                </p:cTn>
                              </p:par>
                            </p:childTnLst>
                          </p:cTn>
                        </p:par>
                        <p:par>
                          <p:cTn id="25" fill="hold">
                            <p:stCondLst>
                              <p:cond delay="2000"/>
                            </p:stCondLst>
                            <p:childTnLst>
                              <p:par>
                                <p:cTn id="26" presetID="1" presetClass="exit" presetSubtype="0" fill="hold" grpId="2" nodeType="afterEffect">
                                  <p:stCondLst>
                                    <p:cond delay="0"/>
                                  </p:stCondLst>
                                  <p:childTnLst>
                                    <p:set>
                                      <p:cBhvr>
                                        <p:cTn id="27" dur="1" fill="hold">
                                          <p:stCondLst>
                                            <p:cond delay="0"/>
                                          </p:stCondLst>
                                        </p:cTn>
                                        <p:tgtEl>
                                          <p:spTgt spid="5"/>
                                        </p:tgtEl>
                                        <p:attrNameLst>
                                          <p:attrName>style.visibility</p:attrName>
                                        </p:attrNameLst>
                                      </p:cBhvr>
                                      <p:to>
                                        <p:strVal val="hidden"/>
                                      </p:to>
                                    </p:set>
                                  </p:childTnLst>
                                </p:cTn>
                              </p:par>
                            </p:childTnLst>
                          </p:cTn>
                        </p:par>
                        <p:par>
                          <p:cTn id="28" fill="hold">
                            <p:stCondLst>
                              <p:cond delay="2000"/>
                            </p:stCondLst>
                            <p:childTnLst>
                              <p:par>
                                <p:cTn id="29" presetID="1" presetClass="entr" presetSubtype="0" fill="hold" grpId="0" nodeType="afterEffect">
                                  <p:stCondLst>
                                    <p:cond delay="0"/>
                                  </p:stCondLst>
                                  <p:childTnLst>
                                    <p:set>
                                      <p:cBhvr>
                                        <p:cTn id="30" dur="1" fill="hold">
                                          <p:stCondLst>
                                            <p:cond delay="0"/>
                                          </p:stCondLst>
                                        </p:cTn>
                                        <p:tgtEl>
                                          <p:spTgt spid="9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49" presetClass="path" presetSubtype="0" accel="50000" decel="50000" fill="hold" grpId="1" nodeType="clickEffect">
                                  <p:stCondLst>
                                    <p:cond delay="0"/>
                                  </p:stCondLst>
                                  <p:childTnLst>
                                    <p:animMotion origin="layout" path="M -1.04167E-6 -3.7037E-7 L 0.14375 0.1963 " pathEditMode="relative" rAng="0" ptsTypes="AA">
                                      <p:cBhvr>
                                        <p:cTn id="34" dur="2000" fill="hold"/>
                                        <p:tgtEl>
                                          <p:spTgt spid="92"/>
                                        </p:tgtEl>
                                        <p:attrNameLst>
                                          <p:attrName>ppt_x</p:attrName>
                                          <p:attrName>ppt_y</p:attrName>
                                        </p:attrNameLst>
                                      </p:cBhvr>
                                      <p:rCtr x="7187" y="9815"/>
                                    </p:animMotion>
                                  </p:childTnLst>
                                </p:cTn>
                              </p:par>
                            </p:childTnLst>
                          </p:cTn>
                        </p:par>
                        <p:par>
                          <p:cTn id="35" fill="hold">
                            <p:stCondLst>
                              <p:cond delay="2000"/>
                            </p:stCondLst>
                            <p:childTnLst>
                              <p:par>
                                <p:cTn id="36" presetID="1" presetClass="exit" presetSubtype="0" fill="hold" grpId="2" nodeType="afterEffect">
                                  <p:stCondLst>
                                    <p:cond delay="0"/>
                                  </p:stCondLst>
                                  <p:childTnLst>
                                    <p:set>
                                      <p:cBhvr>
                                        <p:cTn id="37" dur="1" fill="hold">
                                          <p:stCondLst>
                                            <p:cond delay="0"/>
                                          </p:stCondLst>
                                        </p:cTn>
                                        <p:tgtEl>
                                          <p:spTgt spid="92"/>
                                        </p:tgtEl>
                                        <p:attrNameLst>
                                          <p:attrName>style.visibility</p:attrName>
                                        </p:attrNameLst>
                                      </p:cBhvr>
                                      <p:to>
                                        <p:strVal val="hidden"/>
                                      </p:to>
                                    </p:set>
                                  </p:childTnLst>
                                </p:cTn>
                              </p:par>
                            </p:childTnLst>
                          </p:cTn>
                        </p:par>
                        <p:par>
                          <p:cTn id="38" fill="hold">
                            <p:stCondLst>
                              <p:cond delay="2000"/>
                            </p:stCondLst>
                            <p:childTnLst>
                              <p:par>
                                <p:cTn id="39" presetID="1" presetClass="entr" presetSubtype="0" fill="hold" grpId="0" nodeType="afterEffect">
                                  <p:stCondLst>
                                    <p:cond delay="0"/>
                                  </p:stCondLst>
                                  <p:childTnLst>
                                    <p:set>
                                      <p:cBhvr>
                                        <p:cTn id="40" dur="1" fill="hold">
                                          <p:stCondLst>
                                            <p:cond delay="0"/>
                                          </p:stCondLst>
                                        </p:cTn>
                                        <p:tgtEl>
                                          <p:spTgt spid="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p:bldP spid="92" grpId="1"/>
      <p:bldP spid="92" grpId="2"/>
      <p:bldP spid="96" grpId="0"/>
      <p:bldP spid="96" grpId="2"/>
      <p:bldP spid="97" grpId="0"/>
      <p:bldP spid="3" grpId="0"/>
      <p:bldP spid="3" grpId="1"/>
      <p:bldP spid="3" grpId="2"/>
      <p:bldP spid="5" grpId="0"/>
      <p:bldP spid="5" grpId="1"/>
      <p:bldP spid="5" grpId="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3883" y="275208"/>
            <a:ext cx="11176987" cy="830997"/>
          </a:xfrm>
          <a:prstGeom prst="rect">
            <a:avLst/>
          </a:prstGeom>
          <a:noFill/>
        </p:spPr>
        <p:txBody>
          <a:bodyPr wrap="square" rtlCol="0">
            <a:spAutoFit/>
          </a:bodyPr>
          <a:lstStyle/>
          <a:p>
            <a:r>
              <a:rPr lang="en-CA" sz="4800" b="1" dirty="0" smtClean="0">
                <a:solidFill>
                  <a:schemeClr val="tx1">
                    <a:lumMod val="95000"/>
                    <a:lumOff val="5000"/>
                  </a:schemeClr>
                </a:solidFill>
                <a:latin typeface="+mj-lt"/>
              </a:rPr>
              <a:t>Performance </a:t>
            </a:r>
            <a:r>
              <a:rPr lang="en-CA" sz="4800" b="1" dirty="0">
                <a:solidFill>
                  <a:schemeClr val="tx1">
                    <a:lumMod val="95000"/>
                    <a:lumOff val="5000"/>
                  </a:schemeClr>
                </a:solidFill>
                <a:latin typeface="+mj-lt"/>
              </a:rPr>
              <a:t>– Delta Estimation</a:t>
            </a:r>
          </a:p>
        </p:txBody>
      </p:sp>
      <p:cxnSp>
        <p:nvCxnSpPr>
          <p:cNvPr id="4" name="Straight Connector 3"/>
          <p:cNvCxnSpPr/>
          <p:nvPr/>
        </p:nvCxnSpPr>
        <p:spPr>
          <a:xfrm flipV="1">
            <a:off x="443883" y="1083076"/>
            <a:ext cx="11461072" cy="8877"/>
          </a:xfrm>
          <a:prstGeom prst="line">
            <a:avLst/>
          </a:prstGeom>
          <a:ln>
            <a:solidFill>
              <a:schemeClr val="tx1">
                <a:lumMod val="95000"/>
                <a:lumOff val="5000"/>
              </a:schemeClr>
            </a:solidFill>
          </a:ln>
        </p:spPr>
        <p:style>
          <a:lnRef idx="2">
            <a:schemeClr val="dk1"/>
          </a:lnRef>
          <a:fillRef idx="0">
            <a:schemeClr val="dk1"/>
          </a:fillRef>
          <a:effectRef idx="1">
            <a:schemeClr val="dk1"/>
          </a:effectRef>
          <a:fontRef idx="minor">
            <a:schemeClr val="tx1"/>
          </a:fontRef>
        </p:style>
      </p:cxnSp>
      <p:sp>
        <p:nvSpPr>
          <p:cNvPr id="7" name="Date Placeholder 6"/>
          <p:cNvSpPr>
            <a:spLocks noGrp="1"/>
          </p:cNvSpPr>
          <p:nvPr>
            <p:ph type="dt" sz="half" idx="10"/>
          </p:nvPr>
        </p:nvSpPr>
        <p:spPr>
          <a:xfrm>
            <a:off x="1097280" y="6459785"/>
            <a:ext cx="2472271" cy="365125"/>
          </a:xfrm>
        </p:spPr>
        <p:txBody>
          <a:bodyPr/>
          <a:lstStyle/>
          <a:p>
            <a:r>
              <a:rPr lang="en-US" smtClean="0"/>
              <a:t>5/27/2016</a:t>
            </a:r>
            <a:endParaRPr lang="en-US" dirty="0"/>
          </a:p>
        </p:txBody>
      </p:sp>
      <p:sp>
        <p:nvSpPr>
          <p:cNvPr id="8" name="Footer Placeholder 7"/>
          <p:cNvSpPr>
            <a:spLocks noGrp="1"/>
          </p:cNvSpPr>
          <p:nvPr>
            <p:ph type="ftr" sz="quarter" idx="11"/>
          </p:nvPr>
        </p:nvSpPr>
        <p:spPr>
          <a:xfrm>
            <a:off x="3686185" y="6459785"/>
            <a:ext cx="4822804" cy="365125"/>
          </a:xfrm>
        </p:spPr>
        <p:txBody>
          <a:bodyPr/>
          <a:lstStyle/>
          <a:p>
            <a:r>
              <a:rPr lang="en-CA" smtClean="0"/>
              <a:t>Southern Ontario Numerical Analysis Day (SONAD) - University of Waterloo</a:t>
            </a:r>
            <a:endParaRPr lang="en-US" dirty="0"/>
          </a:p>
        </p:txBody>
      </p:sp>
      <p:sp>
        <p:nvSpPr>
          <p:cNvPr id="9" name="Slide Number Placeholder 8"/>
          <p:cNvSpPr>
            <a:spLocks noGrp="1"/>
          </p:cNvSpPr>
          <p:nvPr>
            <p:ph type="sldNum" sz="quarter" idx="12"/>
          </p:nvPr>
        </p:nvSpPr>
        <p:spPr>
          <a:xfrm>
            <a:off x="9900458" y="6459785"/>
            <a:ext cx="1312025" cy="365125"/>
          </a:xfrm>
        </p:spPr>
        <p:txBody>
          <a:bodyPr/>
          <a:lstStyle/>
          <a:p>
            <a:fld id="{4FAB73BC-B049-4115-A692-8D63A059BFB8}" type="slidenum">
              <a:rPr lang="en-US" smtClean="0"/>
              <a:pPr/>
              <a:t>15</a:t>
            </a:fld>
            <a:endParaRPr lang="en-US" dirty="0"/>
          </a:p>
        </p:txBody>
      </p:sp>
      <mc:AlternateContent xmlns:mc="http://schemas.openxmlformats.org/markup-compatibility/2006" xmlns:a14="http://schemas.microsoft.com/office/drawing/2010/main">
        <mc:Choice Requires="a14">
          <p:graphicFrame>
            <p:nvGraphicFramePr>
              <p:cNvPr id="10" name="Table 9"/>
              <p:cNvGraphicFramePr>
                <a:graphicFrameLocks noGrp="1"/>
              </p:cNvGraphicFramePr>
              <p:nvPr>
                <p:extLst>
                  <p:ext uri="{D42A27DB-BD31-4B8C-83A1-F6EECF244321}">
                    <p14:modId xmlns:p14="http://schemas.microsoft.com/office/powerpoint/2010/main" val="2555513534"/>
                  </p:ext>
                </p:extLst>
              </p:nvPr>
            </p:nvGraphicFramePr>
            <p:xfrm>
              <a:off x="2543127" y="1499020"/>
              <a:ext cx="6978497" cy="3337900"/>
            </p:xfrm>
            <a:graphic>
              <a:graphicData uri="http://schemas.openxmlformats.org/drawingml/2006/table">
                <a:tbl>
                  <a:tblPr firstRow="1" bandRow="1"/>
                  <a:tblGrid>
                    <a:gridCol w="2263622">
                      <a:extLst>
                        <a:ext uri="{9D8B030D-6E8A-4147-A177-3AD203B41FA5}">
                          <a16:colId xmlns:a16="http://schemas.microsoft.com/office/drawing/2014/main" xmlns="" val="20000"/>
                        </a:ext>
                      </a:extLst>
                    </a:gridCol>
                    <a:gridCol w="942975">
                      <a:extLst>
                        <a:ext uri="{9D8B030D-6E8A-4147-A177-3AD203B41FA5}">
                          <a16:colId xmlns:a16="http://schemas.microsoft.com/office/drawing/2014/main" xmlns="" val="20001"/>
                        </a:ext>
                      </a:extLst>
                    </a:gridCol>
                    <a:gridCol w="742950">
                      <a:extLst>
                        <a:ext uri="{9D8B030D-6E8A-4147-A177-3AD203B41FA5}">
                          <a16:colId xmlns:a16="http://schemas.microsoft.com/office/drawing/2014/main" xmlns="" val="20002"/>
                        </a:ext>
                      </a:extLst>
                    </a:gridCol>
                    <a:gridCol w="1447800">
                      <a:extLst>
                        <a:ext uri="{9D8B030D-6E8A-4147-A177-3AD203B41FA5}">
                          <a16:colId xmlns:a16="http://schemas.microsoft.com/office/drawing/2014/main" xmlns="" val="20003"/>
                        </a:ext>
                      </a:extLst>
                    </a:gridCol>
                    <a:gridCol w="1581150">
                      <a:extLst>
                        <a:ext uri="{9D8B030D-6E8A-4147-A177-3AD203B41FA5}">
                          <a16:colId xmlns:a16="http://schemas.microsoft.com/office/drawing/2014/main" xmlns="" val="20004"/>
                        </a:ext>
                      </a:extLst>
                    </a:gridCol>
                  </a:tblGrid>
                  <a:tr h="371180">
                    <a:tc rowSpan="2">
                      <a:txBody>
                        <a:bodyPr/>
                        <a:lstStyle/>
                        <a:p>
                          <a:r>
                            <a:rPr lang="en-CA" sz="2000" dirty="0" smtClean="0">
                              <a:ln>
                                <a:solidFill>
                                  <a:sysClr val="windowText" lastClr="000000"/>
                                </a:solidFill>
                              </a:ln>
                              <a:solidFill>
                                <a:schemeClr val="tx1"/>
                              </a:solidFill>
                            </a:rPr>
                            <a:t>Method</a:t>
                          </a:r>
                          <a:endParaRPr lang="en-CA" sz="2000" dirty="0">
                            <a:ln>
                              <a:solidFill>
                                <a:sysClr val="windowText" lastClr="000000"/>
                              </a:solidFill>
                            </a:ln>
                            <a:solidFill>
                              <a:schemeClr val="tx1"/>
                            </a:solidFill>
                          </a:endParaRPr>
                        </a:p>
                      </a:txBody>
                      <a:tcPr/>
                    </a:tc>
                    <a:tc gridSpan="2">
                      <a:txBody>
                        <a:bodyPr/>
                        <a:lstStyle/>
                        <a:p>
                          <a:r>
                            <a:rPr lang="en-CA" dirty="0" smtClean="0">
                              <a:ln>
                                <a:solidFill>
                                  <a:sysClr val="windowText" lastClr="000000"/>
                                </a:solidFill>
                              </a:ln>
                              <a:solidFill>
                                <a:schemeClr val="tx1"/>
                              </a:solidFill>
                            </a:rPr>
                            <a:t>Accuracy (%)</a:t>
                          </a:r>
                          <a:endParaRPr lang="en-CA" dirty="0">
                            <a:ln>
                              <a:solidFill>
                                <a:sysClr val="windowText" lastClr="000000"/>
                              </a:solidFill>
                            </a:ln>
                            <a:solidFill>
                              <a:schemeClr val="tx1"/>
                            </a:solidFill>
                          </a:endParaRPr>
                        </a:p>
                      </a:txBody>
                      <a:tcPr/>
                    </a:tc>
                    <a:tc hMerge="1">
                      <a:txBody>
                        <a:bodyPr/>
                        <a:lstStyle/>
                        <a:p>
                          <a:endParaRPr lang="en-CA" dirty="0">
                            <a:ln>
                              <a:solidFill>
                                <a:sysClr val="windowText" lastClr="000000"/>
                              </a:solidFill>
                            </a:ln>
                            <a:solidFill>
                              <a:schemeClr val="bg1"/>
                            </a:solidFill>
                          </a:endParaRPr>
                        </a:p>
                      </a:txBody>
                      <a:tcPr/>
                    </a:tc>
                    <a:tc gridSpan="2">
                      <a:txBody>
                        <a:bodyPr/>
                        <a:lstStyle/>
                        <a:p>
                          <a:r>
                            <a:rPr lang="en-CA" dirty="0" smtClean="0">
                              <a:ln>
                                <a:solidFill>
                                  <a:sysClr val="windowText" lastClr="000000"/>
                                </a:solidFill>
                              </a:ln>
                              <a:solidFill>
                                <a:schemeClr val="tx1"/>
                              </a:solidFill>
                            </a:rPr>
                            <a:t>Mean Running</a:t>
                          </a:r>
                          <a:r>
                            <a:rPr lang="en-CA" baseline="0" dirty="0" smtClean="0">
                              <a:ln>
                                <a:solidFill>
                                  <a:sysClr val="windowText" lastClr="000000"/>
                                </a:solidFill>
                              </a:ln>
                              <a:solidFill>
                                <a:schemeClr val="tx1"/>
                              </a:solidFill>
                            </a:rPr>
                            <a:t> Time (seconds)</a:t>
                          </a:r>
                          <a:endParaRPr lang="en-CA" dirty="0">
                            <a:ln>
                              <a:solidFill>
                                <a:sysClr val="windowText" lastClr="000000"/>
                              </a:solidFill>
                            </a:ln>
                            <a:solidFill>
                              <a:schemeClr val="tx1"/>
                            </a:solidFill>
                          </a:endParaRPr>
                        </a:p>
                      </a:txBody>
                      <a:tcPr/>
                    </a:tc>
                    <a:tc hMerge="1">
                      <a:txBody>
                        <a:bodyPr/>
                        <a:lstStyle/>
                        <a:p>
                          <a:endParaRPr lang="en-CA" dirty="0">
                            <a:ln>
                              <a:solidFill>
                                <a:sysClr val="windowText" lastClr="000000"/>
                              </a:solidFill>
                            </a:ln>
                            <a:solidFill>
                              <a:schemeClr val="tx1"/>
                            </a:solidFill>
                          </a:endParaRPr>
                        </a:p>
                      </a:txBody>
                      <a:tcPr/>
                    </a:tc>
                    <a:extLst>
                      <a:ext uri="{0D108BD9-81ED-4DB2-BD59-A6C34878D82A}">
                        <a16:rowId xmlns:a16="http://schemas.microsoft.com/office/drawing/2014/main" xmlns="" val="10000"/>
                      </a:ext>
                    </a:extLst>
                  </a:tr>
                  <a:tr h="370840">
                    <a:tc vMerge="1">
                      <a:txBody>
                        <a:bodyPr/>
                        <a:lstStyle/>
                        <a:p>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Mean</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STD </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Portfolio</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Per Policy</a:t>
                          </a:r>
                          <a:endParaRPr lang="en-CA" dirty="0">
                            <a:ln>
                              <a:solidFill>
                                <a:sysClr val="windowText" lastClr="000000"/>
                              </a:solidFill>
                            </a:ln>
                            <a:solidFill>
                              <a:schemeClr val="tx1"/>
                            </a:solidFill>
                          </a:endParaRPr>
                        </a:p>
                      </a:txBody>
                      <a:tcPr/>
                    </a:tc>
                    <a:extLst>
                      <a:ext uri="{0D108BD9-81ED-4DB2-BD59-A6C34878D82A}">
                        <a16:rowId xmlns:a16="http://schemas.microsoft.com/office/drawing/2014/main" xmlns="" val="10001"/>
                      </a:ext>
                    </a:extLst>
                  </a:tr>
                  <a:tr h="370840">
                    <a:tc>
                      <a:txBody>
                        <a:bodyPr/>
                        <a:lstStyle/>
                        <a:p>
                          <a:r>
                            <a:rPr lang="en-CA" dirty="0" smtClean="0">
                              <a:ln>
                                <a:solidFill>
                                  <a:sysClr val="windowText" lastClr="000000"/>
                                </a:solidFill>
                              </a:ln>
                              <a:solidFill>
                                <a:schemeClr val="tx1"/>
                              </a:solidFill>
                            </a:rPr>
                            <a:t>MC</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0.00</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0.00</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10617</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10617</a:t>
                          </a:r>
                          <a:endParaRPr lang="en-CA" dirty="0">
                            <a:ln>
                              <a:solidFill>
                                <a:sysClr val="windowText" lastClr="000000"/>
                              </a:solidFill>
                            </a:ln>
                            <a:solidFill>
                              <a:schemeClr val="tx1"/>
                            </a:solidFill>
                          </a:endParaRPr>
                        </a:p>
                      </a:txBody>
                      <a:tcPr/>
                    </a:tc>
                    <a:extLst>
                      <a:ext uri="{0D108BD9-81ED-4DB2-BD59-A6C34878D82A}">
                        <a16:rowId xmlns:a16="http://schemas.microsoft.com/office/drawing/2014/main" xmlns="" val="10002"/>
                      </a:ext>
                    </a:extLst>
                  </a:tr>
                  <a:tr h="370840">
                    <a:tc>
                      <a:txBody>
                        <a:bodyPr/>
                        <a:lstStyle/>
                        <a:p>
                          <a:r>
                            <a:rPr lang="en-CA" dirty="0" smtClean="0">
                              <a:ln>
                                <a:solidFill>
                                  <a:sysClr val="windowText" lastClr="000000"/>
                                </a:solidFill>
                              </a:ln>
                              <a:solidFill>
                                <a:schemeClr val="tx1"/>
                              </a:solidFill>
                            </a:rPr>
                            <a:t>Kriging</a:t>
                          </a:r>
                          <a:r>
                            <a:rPr lang="en-CA" baseline="0" dirty="0" smtClean="0">
                              <a:ln>
                                <a:solidFill>
                                  <a:sysClr val="windowText" lastClr="000000"/>
                                </a:solidFill>
                              </a:ln>
                              <a:solidFill>
                                <a:schemeClr val="tx1"/>
                              </a:solidFill>
                            </a:rPr>
                            <a:t> (Spherical)</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2.77</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2.85</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41</a:t>
                          </a:r>
                          <a:endParaRPr lang="en-CA" dirty="0">
                            <a:ln>
                              <a:solidFill>
                                <a:sysClr val="windowText" lastClr="000000"/>
                              </a:solidFill>
                            </a:ln>
                            <a:solidFill>
                              <a:schemeClr val="tx1"/>
                            </a:solidFill>
                          </a:endParaRPr>
                        </a:p>
                      </a:txBody>
                      <a:tcPr/>
                    </a:tc>
                    <a:tc>
                      <a:txBody>
                        <a:bodyPr/>
                        <a:lstStyle/>
                        <a:p>
                          <a14:m>
                            <m:oMath xmlns:m="http://schemas.openxmlformats.org/officeDocument/2006/math">
                              <m:r>
                                <a:rPr lang="en-CA" b="0" i="1" smtClean="0">
                                  <a:ln>
                                    <a:solidFill>
                                      <a:sysClr val="windowText" lastClr="000000"/>
                                    </a:solidFill>
                                  </a:ln>
                                  <a:solidFill>
                                    <a:schemeClr val="tx1"/>
                                  </a:solidFill>
                                  <a:latin typeface="Cambria Math" panose="02040503050406030204" pitchFamily="18" charset="0"/>
                                </a:rPr>
                                <m:t>≫</m:t>
                              </m:r>
                            </m:oMath>
                          </a14:m>
                          <a:r>
                            <a:rPr lang="en-CA" dirty="0" smtClean="0">
                              <a:ln>
                                <a:solidFill>
                                  <a:sysClr val="windowText" lastClr="000000"/>
                                </a:solidFill>
                              </a:ln>
                              <a:solidFill>
                                <a:schemeClr val="tx1"/>
                              </a:solidFill>
                            </a:rPr>
                            <a:t> 10617</a:t>
                          </a:r>
                          <a:endParaRPr lang="en-CA" dirty="0">
                            <a:ln>
                              <a:solidFill>
                                <a:sysClr val="windowText" lastClr="000000"/>
                              </a:solidFill>
                            </a:ln>
                            <a:solidFill>
                              <a:schemeClr val="tx1"/>
                            </a:solidFill>
                          </a:endParaRPr>
                        </a:p>
                      </a:txBody>
                      <a:tcPr/>
                    </a:tc>
                    <a:extLst>
                      <a:ext uri="{0D108BD9-81ED-4DB2-BD59-A6C34878D82A}">
                        <a16:rowId xmlns:a16="http://schemas.microsoft.com/office/drawing/2014/main" xmlns="" val="10003"/>
                      </a:ext>
                    </a:extLst>
                  </a:tr>
                  <a:tr h="370840">
                    <a:tc>
                      <a:txBody>
                        <a:bodyPr/>
                        <a:lstStyle/>
                        <a:p>
                          <a:r>
                            <a:rPr lang="en-CA" dirty="0" smtClean="0">
                              <a:ln>
                                <a:solidFill>
                                  <a:sysClr val="windowText" lastClr="000000"/>
                                </a:solidFill>
                              </a:ln>
                              <a:solidFill>
                                <a:schemeClr val="tx1"/>
                              </a:solidFill>
                            </a:rPr>
                            <a:t>Kriging (Exponential)</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3.69</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2.85</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41</a:t>
                          </a:r>
                          <a:endParaRPr lang="en-CA" dirty="0">
                            <a:ln>
                              <a:solidFill>
                                <a:sysClr val="windowText" lastClr="000000"/>
                              </a:solidFill>
                            </a:ln>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 xmlns:m="http://schemas.openxmlformats.org/officeDocument/2006/math">
                              <m:r>
                                <a:rPr lang="en-CA" b="0" i="1" smtClean="0">
                                  <a:ln>
                                    <a:solidFill>
                                      <a:sysClr val="windowText" lastClr="000000"/>
                                    </a:solidFill>
                                  </a:ln>
                                  <a:solidFill>
                                    <a:schemeClr val="tx1"/>
                                  </a:solidFill>
                                  <a:latin typeface="Cambria Math" panose="02040503050406030204" pitchFamily="18" charset="0"/>
                                </a:rPr>
                                <m:t>≫</m:t>
                              </m:r>
                            </m:oMath>
                          </a14:m>
                          <a:r>
                            <a:rPr lang="en-CA" dirty="0" smtClean="0">
                              <a:ln>
                                <a:solidFill>
                                  <a:sysClr val="windowText" lastClr="000000"/>
                                </a:solidFill>
                              </a:ln>
                              <a:solidFill>
                                <a:schemeClr val="tx1"/>
                              </a:solidFill>
                            </a:rPr>
                            <a:t> 10617</a:t>
                          </a:r>
                          <a:endParaRPr lang="en-CA" dirty="0">
                            <a:ln>
                              <a:solidFill>
                                <a:sysClr val="windowText" lastClr="000000"/>
                              </a:solidFill>
                            </a:ln>
                            <a:solidFill>
                              <a:schemeClr val="tx1"/>
                            </a:solidFill>
                          </a:endParaRPr>
                        </a:p>
                      </a:txBody>
                      <a:tcPr/>
                    </a:tc>
                    <a:extLst>
                      <a:ext uri="{0D108BD9-81ED-4DB2-BD59-A6C34878D82A}">
                        <a16:rowId xmlns:a16="http://schemas.microsoft.com/office/drawing/2014/main" xmlns="" val="10004"/>
                      </a:ext>
                    </a:extLst>
                  </a:tr>
                  <a:tr h="370840">
                    <a:tc>
                      <a:txBody>
                        <a:bodyPr/>
                        <a:lstStyle/>
                        <a:p>
                          <a:r>
                            <a:rPr lang="en-CA" dirty="0" smtClean="0">
                              <a:ln>
                                <a:solidFill>
                                  <a:sysClr val="windowText" lastClr="000000"/>
                                </a:solidFill>
                              </a:ln>
                              <a:solidFill>
                                <a:schemeClr val="tx1"/>
                              </a:solidFill>
                            </a:rPr>
                            <a:t>IDW (</a:t>
                          </a:r>
                          <a14:m>
                            <m:oMath xmlns:m="http://schemas.openxmlformats.org/officeDocument/2006/math">
                              <m:r>
                                <a:rPr lang="en-CA" b="0" i="1" smtClean="0">
                                  <a:ln>
                                    <a:solidFill>
                                      <a:sysClr val="windowText" lastClr="000000"/>
                                    </a:solidFill>
                                  </a:ln>
                                  <a:solidFill>
                                    <a:schemeClr val="tx1"/>
                                  </a:solidFill>
                                  <a:latin typeface="Cambria Math" panose="02040503050406030204" pitchFamily="18" charset="0"/>
                                </a:rPr>
                                <m:t>𝑝</m:t>
                              </m:r>
                              <m:r>
                                <a:rPr lang="en-CA" b="0" i="1" smtClean="0">
                                  <a:ln>
                                    <a:solidFill>
                                      <a:sysClr val="windowText" lastClr="000000"/>
                                    </a:solidFill>
                                  </a:ln>
                                  <a:solidFill>
                                    <a:schemeClr val="tx1"/>
                                  </a:solidFill>
                                  <a:latin typeface="Cambria Math" panose="02040503050406030204" pitchFamily="18" charset="0"/>
                                </a:rPr>
                                <m:t>=1</m:t>
                              </m:r>
                            </m:oMath>
                          </a14:m>
                          <a:r>
                            <a:rPr lang="en-CA" dirty="0" smtClean="0">
                              <a:ln>
                                <a:solidFill>
                                  <a:sysClr val="windowText" lastClr="000000"/>
                                </a:solidFill>
                              </a:ln>
                              <a:solidFill>
                                <a:schemeClr val="tx1"/>
                              </a:solidFill>
                            </a:rPr>
                            <a:t>)</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-14.86</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5.74</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29</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29</a:t>
                          </a:r>
                          <a:endParaRPr lang="en-CA" dirty="0">
                            <a:ln>
                              <a:solidFill>
                                <a:sysClr val="windowText" lastClr="000000"/>
                              </a:solidFill>
                            </a:ln>
                            <a:solidFill>
                              <a:schemeClr val="tx1"/>
                            </a:solidFill>
                          </a:endParaRPr>
                        </a:p>
                      </a:txBody>
                      <a:tcPr/>
                    </a:tc>
                    <a:extLst>
                      <a:ext uri="{0D108BD9-81ED-4DB2-BD59-A6C34878D82A}">
                        <a16:rowId xmlns:a16="http://schemas.microsoft.com/office/drawing/2014/main" xmlns="" val="10005"/>
                      </a:ext>
                    </a:extLst>
                  </a:tr>
                  <a:tr h="370840">
                    <a:tc>
                      <a:txBody>
                        <a:bodyPr/>
                        <a:lstStyle/>
                        <a:p>
                          <a:r>
                            <a:rPr lang="en-CA" dirty="0" smtClean="0">
                              <a:ln>
                                <a:solidFill>
                                  <a:sysClr val="windowText" lastClr="000000"/>
                                </a:solidFill>
                              </a:ln>
                              <a:solidFill>
                                <a:schemeClr val="tx1"/>
                              </a:solidFill>
                            </a:rPr>
                            <a:t>IDW (</a:t>
                          </a:r>
                          <a14:m>
                            <m:oMath xmlns:m="http://schemas.openxmlformats.org/officeDocument/2006/math">
                              <m:r>
                                <a:rPr lang="en-CA" b="0" i="1" smtClean="0">
                                  <a:ln>
                                    <a:solidFill>
                                      <a:sysClr val="windowText" lastClr="000000"/>
                                    </a:solidFill>
                                  </a:ln>
                                  <a:solidFill>
                                    <a:schemeClr val="tx1"/>
                                  </a:solidFill>
                                  <a:latin typeface="Cambria Math" panose="02040503050406030204" pitchFamily="18" charset="0"/>
                                </a:rPr>
                                <m:t>𝑝</m:t>
                              </m:r>
                              <m:r>
                                <a:rPr lang="en-CA" b="0" i="1" smtClean="0">
                                  <a:ln>
                                    <a:solidFill>
                                      <a:sysClr val="windowText" lastClr="000000"/>
                                    </a:solidFill>
                                  </a:ln>
                                  <a:solidFill>
                                    <a:schemeClr val="tx1"/>
                                  </a:solidFill>
                                  <a:latin typeface="Cambria Math" panose="02040503050406030204" pitchFamily="18" charset="0"/>
                                </a:rPr>
                                <m:t>=100</m:t>
                              </m:r>
                            </m:oMath>
                          </a14:m>
                          <a:r>
                            <a:rPr lang="en-CA" dirty="0" smtClean="0">
                              <a:ln>
                                <a:solidFill>
                                  <a:sysClr val="windowText" lastClr="000000"/>
                                </a:solidFill>
                              </a:ln>
                              <a:solidFill>
                                <a:schemeClr val="tx1"/>
                              </a:solidFill>
                            </a:rPr>
                            <a:t>)</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-4.86</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4.23</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28</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28</a:t>
                          </a:r>
                          <a:endParaRPr lang="en-CA" dirty="0">
                            <a:ln>
                              <a:solidFill>
                                <a:sysClr val="windowText" lastClr="000000"/>
                              </a:solidFill>
                            </a:ln>
                            <a:solidFill>
                              <a:schemeClr val="tx1"/>
                            </a:solidFill>
                          </a:endParaRPr>
                        </a:p>
                      </a:txBody>
                      <a:tcPr/>
                    </a:tc>
                    <a:extLst>
                      <a:ext uri="{0D108BD9-81ED-4DB2-BD59-A6C34878D82A}">
                        <a16:rowId xmlns:a16="http://schemas.microsoft.com/office/drawing/2014/main" xmlns="" val="10006"/>
                      </a:ext>
                    </a:extLst>
                  </a:tr>
                  <a:tr h="370840">
                    <a:tc>
                      <a:txBody>
                        <a:bodyPr/>
                        <a:lstStyle/>
                        <a:p>
                          <a:r>
                            <a:rPr lang="en-CA" dirty="0" smtClean="0">
                              <a:ln>
                                <a:solidFill>
                                  <a:sysClr val="windowText" lastClr="000000"/>
                                </a:solidFill>
                              </a:ln>
                              <a:solidFill>
                                <a:schemeClr val="tx1"/>
                              </a:solidFill>
                            </a:rPr>
                            <a:t>RBF (Gaussian, </a:t>
                          </a:r>
                          <a14:m>
                            <m:oMath xmlns:m="http://schemas.openxmlformats.org/officeDocument/2006/math">
                              <m:r>
                                <a:rPr lang="en-CA" b="0" i="1" smtClean="0">
                                  <a:ln>
                                    <a:solidFill>
                                      <a:sysClr val="windowText" lastClr="000000"/>
                                    </a:solidFill>
                                  </a:ln>
                                  <a:solidFill>
                                    <a:schemeClr val="tx1"/>
                                  </a:solidFill>
                                  <a:latin typeface="Cambria Math" panose="02040503050406030204" pitchFamily="18" charset="0"/>
                                </a:rPr>
                                <m:t>𝜖</m:t>
                              </m:r>
                              <m:r>
                                <a:rPr lang="en-CA" b="0" i="1" smtClean="0">
                                  <a:ln>
                                    <a:solidFill>
                                      <a:sysClr val="windowText" lastClr="000000"/>
                                    </a:solidFill>
                                  </a:ln>
                                  <a:solidFill>
                                    <a:schemeClr val="tx1"/>
                                  </a:solidFill>
                                  <a:latin typeface="Cambria Math" panose="02040503050406030204" pitchFamily="18" charset="0"/>
                                </a:rPr>
                                <m:t>=1</m:t>
                              </m:r>
                            </m:oMath>
                          </a14:m>
                          <a:r>
                            <a:rPr lang="en-CA" dirty="0" smtClean="0">
                              <a:ln>
                                <a:solidFill>
                                  <a:sysClr val="windowText" lastClr="000000"/>
                                </a:solidFill>
                              </a:ln>
                              <a:solidFill>
                                <a:schemeClr val="tx1"/>
                              </a:solidFill>
                            </a:rPr>
                            <a:t>)</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-2.94</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5.82</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41</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41</a:t>
                          </a:r>
                          <a:endParaRPr lang="en-CA" dirty="0">
                            <a:ln>
                              <a:solidFill>
                                <a:sysClr val="windowText" lastClr="000000"/>
                              </a:solidFill>
                            </a:ln>
                            <a:solidFill>
                              <a:schemeClr val="tx1"/>
                            </a:solidFill>
                          </a:endParaRPr>
                        </a:p>
                      </a:txBody>
                      <a:tcPr/>
                    </a:tc>
                    <a:extLst>
                      <a:ext uri="{0D108BD9-81ED-4DB2-BD59-A6C34878D82A}">
                        <a16:rowId xmlns:a16="http://schemas.microsoft.com/office/drawing/2014/main" xmlns="" val="10007"/>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b="1" dirty="0" smtClean="0">
                              <a:ln>
                                <a:noFill/>
                              </a:ln>
                              <a:solidFill>
                                <a:srgbClr val="FF0000"/>
                              </a:solidFill>
                            </a:rPr>
                            <a:t>NN</a:t>
                          </a:r>
                          <a:endParaRPr lang="en-CA" b="1" dirty="0">
                            <a:ln>
                              <a:noFill/>
                            </a:ln>
                            <a:solidFill>
                              <a:srgbClr val="FF0000"/>
                            </a:solidFill>
                          </a:endParaRPr>
                        </a:p>
                      </a:txBody>
                      <a:tcPr>
                        <a:noFill/>
                      </a:tcPr>
                    </a:tc>
                    <a:tc>
                      <a:txBody>
                        <a:bodyPr/>
                        <a:lstStyle/>
                        <a:p>
                          <a:r>
                            <a:rPr lang="en-CA" b="1" dirty="0" smtClean="0">
                              <a:ln>
                                <a:noFill/>
                              </a:ln>
                              <a:solidFill>
                                <a:srgbClr val="FF0000"/>
                              </a:solidFill>
                            </a:rPr>
                            <a:t>0.38</a:t>
                          </a:r>
                          <a:endParaRPr lang="en-CA" b="1" dirty="0">
                            <a:ln>
                              <a:noFill/>
                            </a:ln>
                            <a:solidFill>
                              <a:srgbClr val="FF0000"/>
                            </a:solidFill>
                          </a:endParaRPr>
                        </a:p>
                      </a:txBody>
                      <a:tcPr>
                        <a:noFill/>
                      </a:tcPr>
                    </a:tc>
                    <a:tc>
                      <a:txBody>
                        <a:bodyPr/>
                        <a:lstStyle/>
                        <a:p>
                          <a:r>
                            <a:rPr lang="en-CA" b="1" dirty="0" smtClean="0">
                              <a:ln>
                                <a:noFill/>
                              </a:ln>
                              <a:solidFill>
                                <a:srgbClr val="FF0000"/>
                              </a:solidFill>
                            </a:rPr>
                            <a:t>1.35</a:t>
                          </a:r>
                          <a:endParaRPr lang="en-CA" b="1" dirty="0">
                            <a:ln>
                              <a:noFill/>
                            </a:ln>
                            <a:solidFill>
                              <a:srgbClr val="FF0000"/>
                            </a:solidFill>
                          </a:endParaRPr>
                        </a:p>
                      </a:txBody>
                      <a:tcPr>
                        <a:noFill/>
                      </a:tcPr>
                    </a:tc>
                    <a:tc>
                      <a:txBody>
                        <a:bodyPr/>
                        <a:lstStyle/>
                        <a:p>
                          <a:r>
                            <a:rPr lang="en-CA" b="1" dirty="0" smtClean="0">
                              <a:ln>
                                <a:noFill/>
                              </a:ln>
                              <a:solidFill>
                                <a:srgbClr val="FF0000"/>
                              </a:solidFill>
                            </a:rPr>
                            <a:t>539</a:t>
                          </a:r>
                          <a:endParaRPr lang="en-CA" b="1" dirty="0">
                            <a:ln>
                              <a:noFill/>
                            </a:ln>
                            <a:solidFill>
                              <a:srgbClr val="FF0000"/>
                            </a:solidFill>
                          </a:endParaRPr>
                        </a:p>
                      </a:txBody>
                      <a:tcPr>
                        <a:noFill/>
                      </a:tcPr>
                    </a:tc>
                    <a:tc>
                      <a:txBody>
                        <a:bodyPr/>
                        <a:lstStyle/>
                        <a:p>
                          <a:r>
                            <a:rPr lang="en-CA" b="1" dirty="0" smtClean="0">
                              <a:ln>
                                <a:noFill/>
                              </a:ln>
                              <a:solidFill>
                                <a:srgbClr val="FF0000"/>
                              </a:solidFill>
                            </a:rPr>
                            <a:t>539</a:t>
                          </a:r>
                          <a:endParaRPr lang="en-CA" b="1" dirty="0">
                            <a:ln>
                              <a:noFill/>
                            </a:ln>
                            <a:solidFill>
                              <a:srgbClr val="FF0000"/>
                            </a:solidFill>
                          </a:endParaRPr>
                        </a:p>
                      </a:txBody>
                      <a:tcPr>
                        <a:noFill/>
                      </a:tcPr>
                    </a:tc>
                    <a:extLst>
                      <a:ext uri="{0D108BD9-81ED-4DB2-BD59-A6C34878D82A}">
                        <a16:rowId xmlns:a16="http://schemas.microsoft.com/office/drawing/2014/main" xmlns="" val="10008"/>
                      </a:ext>
                    </a:extLst>
                  </a:tr>
                </a:tbl>
              </a:graphicData>
            </a:graphic>
          </p:graphicFrame>
        </mc:Choice>
        <mc:Fallback xmlns="">
          <p:graphicFrame>
            <p:nvGraphicFramePr>
              <p:cNvPr id="10" name="Table 9"/>
              <p:cNvGraphicFramePr>
                <a:graphicFrameLocks noGrp="1"/>
              </p:cNvGraphicFramePr>
              <p:nvPr>
                <p:extLst>
                  <p:ext uri="{D42A27DB-BD31-4B8C-83A1-F6EECF244321}">
                    <p14:modId xmlns:p14="http://schemas.microsoft.com/office/powerpoint/2010/main" val="2555513534"/>
                  </p:ext>
                </p:extLst>
              </p:nvPr>
            </p:nvGraphicFramePr>
            <p:xfrm>
              <a:off x="2543127" y="1499020"/>
              <a:ext cx="6978497" cy="3337900"/>
            </p:xfrm>
            <a:graphic>
              <a:graphicData uri="http://schemas.openxmlformats.org/drawingml/2006/table">
                <a:tbl>
                  <a:tblPr firstRow="1" bandRow="1"/>
                  <a:tblGrid>
                    <a:gridCol w="2263622"/>
                    <a:gridCol w="942975"/>
                    <a:gridCol w="742950"/>
                    <a:gridCol w="1447800"/>
                    <a:gridCol w="1581150"/>
                  </a:tblGrid>
                  <a:tr h="371180">
                    <a:tc rowSpan="2">
                      <a:txBody>
                        <a:bodyPr/>
                        <a:lstStyle/>
                        <a:p>
                          <a:r>
                            <a:rPr lang="en-CA" sz="2000" dirty="0" smtClean="0">
                              <a:ln>
                                <a:solidFill>
                                  <a:sysClr val="windowText" lastClr="000000"/>
                                </a:solidFill>
                              </a:ln>
                              <a:solidFill>
                                <a:schemeClr val="tx1"/>
                              </a:solidFill>
                            </a:rPr>
                            <a:t>Method</a:t>
                          </a:r>
                          <a:endParaRPr lang="en-CA" sz="2000" dirty="0">
                            <a:ln>
                              <a:solidFill>
                                <a:sysClr val="windowText" lastClr="000000"/>
                              </a:solidFill>
                            </a:ln>
                            <a:solidFill>
                              <a:schemeClr val="tx1"/>
                            </a:solidFill>
                          </a:endParaRPr>
                        </a:p>
                      </a:txBody>
                      <a:tcPr/>
                    </a:tc>
                    <a:tc gridSpan="2">
                      <a:txBody>
                        <a:bodyPr/>
                        <a:lstStyle/>
                        <a:p>
                          <a:r>
                            <a:rPr lang="en-CA" dirty="0" smtClean="0">
                              <a:ln>
                                <a:solidFill>
                                  <a:sysClr val="windowText" lastClr="000000"/>
                                </a:solidFill>
                              </a:ln>
                              <a:solidFill>
                                <a:schemeClr val="tx1"/>
                              </a:solidFill>
                            </a:rPr>
                            <a:t>Accuracy (%)</a:t>
                          </a:r>
                          <a:endParaRPr lang="en-CA" dirty="0">
                            <a:ln>
                              <a:solidFill>
                                <a:sysClr val="windowText" lastClr="000000"/>
                              </a:solidFill>
                            </a:ln>
                            <a:solidFill>
                              <a:schemeClr val="tx1"/>
                            </a:solidFill>
                          </a:endParaRPr>
                        </a:p>
                      </a:txBody>
                      <a:tcPr/>
                    </a:tc>
                    <a:tc hMerge="1">
                      <a:txBody>
                        <a:bodyPr/>
                        <a:lstStyle/>
                        <a:p>
                          <a:endParaRPr lang="en-CA" dirty="0">
                            <a:ln>
                              <a:solidFill>
                                <a:sysClr val="windowText" lastClr="000000"/>
                              </a:solidFill>
                            </a:ln>
                            <a:solidFill>
                              <a:schemeClr val="bg1"/>
                            </a:solidFill>
                          </a:endParaRPr>
                        </a:p>
                      </a:txBody>
                      <a:tcPr/>
                    </a:tc>
                    <a:tc gridSpan="2">
                      <a:txBody>
                        <a:bodyPr/>
                        <a:lstStyle/>
                        <a:p>
                          <a:r>
                            <a:rPr lang="en-CA" dirty="0" smtClean="0">
                              <a:ln>
                                <a:solidFill>
                                  <a:sysClr val="windowText" lastClr="000000"/>
                                </a:solidFill>
                              </a:ln>
                              <a:solidFill>
                                <a:schemeClr val="tx1"/>
                              </a:solidFill>
                            </a:rPr>
                            <a:t>Mean Running</a:t>
                          </a:r>
                          <a:r>
                            <a:rPr lang="en-CA" baseline="0" dirty="0" smtClean="0">
                              <a:ln>
                                <a:solidFill>
                                  <a:sysClr val="windowText" lastClr="000000"/>
                                </a:solidFill>
                              </a:ln>
                              <a:solidFill>
                                <a:schemeClr val="tx1"/>
                              </a:solidFill>
                            </a:rPr>
                            <a:t> Time (seconds)</a:t>
                          </a:r>
                          <a:endParaRPr lang="en-CA" dirty="0">
                            <a:ln>
                              <a:solidFill>
                                <a:sysClr val="windowText" lastClr="000000"/>
                              </a:solidFill>
                            </a:ln>
                            <a:solidFill>
                              <a:schemeClr val="tx1"/>
                            </a:solidFill>
                          </a:endParaRPr>
                        </a:p>
                      </a:txBody>
                      <a:tcPr/>
                    </a:tc>
                    <a:tc hMerge="1">
                      <a:txBody>
                        <a:bodyPr/>
                        <a:lstStyle/>
                        <a:p>
                          <a:endParaRPr lang="en-CA" dirty="0">
                            <a:ln>
                              <a:solidFill>
                                <a:sysClr val="windowText" lastClr="000000"/>
                              </a:solidFill>
                            </a:ln>
                            <a:solidFill>
                              <a:schemeClr val="tx1"/>
                            </a:solidFill>
                          </a:endParaRPr>
                        </a:p>
                      </a:txBody>
                      <a:tcPr/>
                    </a:tc>
                  </a:tr>
                  <a:tr h="370840">
                    <a:tc vMerge="1">
                      <a:txBody>
                        <a:bodyPr/>
                        <a:lstStyle/>
                        <a:p>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Mean</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STD </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Portfolio</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Per Policy</a:t>
                          </a:r>
                          <a:endParaRPr lang="en-CA" dirty="0">
                            <a:ln>
                              <a:solidFill>
                                <a:sysClr val="windowText" lastClr="000000"/>
                              </a:solidFill>
                            </a:ln>
                            <a:solidFill>
                              <a:schemeClr val="tx1"/>
                            </a:solidFill>
                          </a:endParaRPr>
                        </a:p>
                      </a:txBody>
                      <a:tcPr/>
                    </a:tc>
                  </a:tr>
                  <a:tr h="370840">
                    <a:tc>
                      <a:txBody>
                        <a:bodyPr/>
                        <a:lstStyle/>
                        <a:p>
                          <a:r>
                            <a:rPr lang="en-CA" dirty="0" smtClean="0">
                              <a:ln>
                                <a:solidFill>
                                  <a:sysClr val="windowText" lastClr="000000"/>
                                </a:solidFill>
                              </a:ln>
                              <a:solidFill>
                                <a:schemeClr val="tx1"/>
                              </a:solidFill>
                            </a:rPr>
                            <a:t>MC</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0.00</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0.00</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10617</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10617</a:t>
                          </a:r>
                          <a:endParaRPr lang="en-CA" dirty="0">
                            <a:ln>
                              <a:solidFill>
                                <a:sysClr val="windowText" lastClr="000000"/>
                              </a:solidFill>
                            </a:ln>
                            <a:solidFill>
                              <a:schemeClr val="tx1"/>
                            </a:solidFill>
                          </a:endParaRPr>
                        </a:p>
                      </a:txBody>
                      <a:tcPr/>
                    </a:tc>
                  </a:tr>
                  <a:tr h="370840">
                    <a:tc>
                      <a:txBody>
                        <a:bodyPr/>
                        <a:lstStyle/>
                        <a:p>
                          <a:r>
                            <a:rPr lang="en-CA" dirty="0" smtClean="0">
                              <a:ln>
                                <a:solidFill>
                                  <a:sysClr val="windowText" lastClr="000000"/>
                                </a:solidFill>
                              </a:ln>
                              <a:solidFill>
                                <a:schemeClr val="tx1"/>
                              </a:solidFill>
                            </a:rPr>
                            <a:t>Kriging</a:t>
                          </a:r>
                          <a:r>
                            <a:rPr lang="en-CA" baseline="0" dirty="0" smtClean="0">
                              <a:ln>
                                <a:solidFill>
                                  <a:sysClr val="windowText" lastClr="000000"/>
                                </a:solidFill>
                              </a:ln>
                              <a:solidFill>
                                <a:schemeClr val="tx1"/>
                              </a:solidFill>
                            </a:rPr>
                            <a:t> (Spherical)</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2.77</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2.85</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41</a:t>
                          </a:r>
                          <a:endParaRPr lang="en-CA" dirty="0">
                            <a:ln>
                              <a:solidFill>
                                <a:sysClr val="windowText" lastClr="000000"/>
                              </a:solidFill>
                            </a:ln>
                            <a:solidFill>
                              <a:schemeClr val="tx1"/>
                            </a:solidFill>
                          </a:endParaRPr>
                        </a:p>
                      </a:txBody>
                      <a:tcPr/>
                    </a:tc>
                    <a:tc>
                      <a:txBody>
                        <a:bodyPr/>
                        <a:lstStyle/>
                        <a:p>
                          <a:endParaRPr lang="en-US"/>
                        </a:p>
                      </a:txBody>
                      <a:tcPr>
                        <a:blipFill rotWithShape="0">
                          <a:blip r:embed="rId3"/>
                          <a:stretch>
                            <a:fillRect l="-342471" t="-301639" r="-1158" b="-524590"/>
                          </a:stretch>
                        </a:blipFill>
                      </a:tcPr>
                    </a:tc>
                  </a:tr>
                  <a:tr h="370840">
                    <a:tc>
                      <a:txBody>
                        <a:bodyPr/>
                        <a:lstStyle/>
                        <a:p>
                          <a:r>
                            <a:rPr lang="en-CA" dirty="0" smtClean="0">
                              <a:ln>
                                <a:solidFill>
                                  <a:sysClr val="windowText" lastClr="000000"/>
                                </a:solidFill>
                              </a:ln>
                              <a:solidFill>
                                <a:schemeClr val="tx1"/>
                              </a:solidFill>
                            </a:rPr>
                            <a:t>Kriging (Exponential)</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3.69</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2.85</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41</a:t>
                          </a:r>
                          <a:endParaRPr lang="en-CA" dirty="0">
                            <a:ln>
                              <a:solidFill>
                                <a:sysClr val="windowText" lastClr="000000"/>
                              </a:solidFill>
                            </a:ln>
                            <a:solidFill>
                              <a:schemeClr val="tx1"/>
                            </a:solidFill>
                          </a:endParaRPr>
                        </a:p>
                      </a:txBody>
                      <a:tcPr/>
                    </a:tc>
                    <a:tc>
                      <a:txBody>
                        <a:bodyPr/>
                        <a:lstStyle/>
                        <a:p>
                          <a:endParaRPr lang="en-US"/>
                        </a:p>
                      </a:txBody>
                      <a:tcPr>
                        <a:blipFill rotWithShape="0">
                          <a:blip r:embed="rId3"/>
                          <a:stretch>
                            <a:fillRect l="-342471" t="-401639" r="-1158" b="-424590"/>
                          </a:stretch>
                        </a:blipFill>
                      </a:tcPr>
                    </a:tc>
                  </a:tr>
                  <a:tr h="370840">
                    <a:tc>
                      <a:txBody>
                        <a:bodyPr/>
                        <a:lstStyle/>
                        <a:p>
                          <a:endParaRPr lang="en-US"/>
                        </a:p>
                      </a:txBody>
                      <a:tcPr>
                        <a:blipFill rotWithShape="0">
                          <a:blip r:embed="rId3"/>
                          <a:stretch>
                            <a:fillRect l="-270" t="-501639" r="-209434" b="-324590"/>
                          </a:stretch>
                        </a:blipFill>
                      </a:tcPr>
                    </a:tc>
                    <a:tc>
                      <a:txBody>
                        <a:bodyPr/>
                        <a:lstStyle/>
                        <a:p>
                          <a:r>
                            <a:rPr lang="en-CA" dirty="0" smtClean="0">
                              <a:ln>
                                <a:solidFill>
                                  <a:sysClr val="windowText" lastClr="000000"/>
                                </a:solidFill>
                              </a:ln>
                              <a:solidFill>
                                <a:schemeClr val="tx1"/>
                              </a:solidFill>
                            </a:rPr>
                            <a:t>-14.86</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5.74</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29</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29</a:t>
                          </a:r>
                          <a:endParaRPr lang="en-CA" dirty="0">
                            <a:ln>
                              <a:solidFill>
                                <a:sysClr val="windowText" lastClr="000000"/>
                              </a:solidFill>
                            </a:ln>
                            <a:solidFill>
                              <a:schemeClr val="tx1"/>
                            </a:solidFill>
                          </a:endParaRPr>
                        </a:p>
                      </a:txBody>
                      <a:tcPr/>
                    </a:tc>
                  </a:tr>
                  <a:tr h="370840">
                    <a:tc>
                      <a:txBody>
                        <a:bodyPr/>
                        <a:lstStyle/>
                        <a:p>
                          <a:endParaRPr lang="en-US"/>
                        </a:p>
                      </a:txBody>
                      <a:tcPr>
                        <a:blipFill rotWithShape="0">
                          <a:blip r:embed="rId3"/>
                          <a:stretch>
                            <a:fillRect l="-270" t="-601639" r="-209434" b="-224590"/>
                          </a:stretch>
                        </a:blipFill>
                      </a:tcPr>
                    </a:tc>
                    <a:tc>
                      <a:txBody>
                        <a:bodyPr/>
                        <a:lstStyle/>
                        <a:p>
                          <a:r>
                            <a:rPr lang="en-CA" dirty="0" smtClean="0">
                              <a:ln>
                                <a:solidFill>
                                  <a:sysClr val="windowText" lastClr="000000"/>
                                </a:solidFill>
                              </a:ln>
                              <a:solidFill>
                                <a:schemeClr val="tx1"/>
                              </a:solidFill>
                            </a:rPr>
                            <a:t>-4.86</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4.23</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28</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28</a:t>
                          </a:r>
                          <a:endParaRPr lang="en-CA" dirty="0">
                            <a:ln>
                              <a:solidFill>
                                <a:sysClr val="windowText" lastClr="000000"/>
                              </a:solidFill>
                            </a:ln>
                            <a:solidFill>
                              <a:schemeClr val="tx1"/>
                            </a:solidFill>
                          </a:endParaRPr>
                        </a:p>
                      </a:txBody>
                      <a:tcPr/>
                    </a:tc>
                  </a:tr>
                  <a:tr h="370840">
                    <a:tc>
                      <a:txBody>
                        <a:bodyPr/>
                        <a:lstStyle/>
                        <a:p>
                          <a:endParaRPr lang="en-US"/>
                        </a:p>
                      </a:txBody>
                      <a:tcPr>
                        <a:blipFill rotWithShape="0">
                          <a:blip r:embed="rId3"/>
                          <a:stretch>
                            <a:fillRect l="-270" t="-701639" r="-209434" b="-124590"/>
                          </a:stretch>
                        </a:blipFill>
                      </a:tcPr>
                    </a:tc>
                    <a:tc>
                      <a:txBody>
                        <a:bodyPr/>
                        <a:lstStyle/>
                        <a:p>
                          <a:r>
                            <a:rPr lang="en-CA" dirty="0" smtClean="0">
                              <a:ln>
                                <a:solidFill>
                                  <a:sysClr val="windowText" lastClr="000000"/>
                                </a:solidFill>
                              </a:ln>
                              <a:solidFill>
                                <a:schemeClr val="tx1"/>
                              </a:solidFill>
                            </a:rPr>
                            <a:t>-2.94</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5.82</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41</a:t>
                          </a:r>
                          <a:endParaRPr lang="en-CA" dirty="0">
                            <a:ln>
                              <a:solidFill>
                                <a:sysClr val="windowText" lastClr="000000"/>
                              </a:solidFill>
                            </a:ln>
                            <a:solidFill>
                              <a:schemeClr val="tx1"/>
                            </a:solidFill>
                          </a:endParaRPr>
                        </a:p>
                      </a:txBody>
                      <a:tcPr/>
                    </a:tc>
                    <a:tc>
                      <a:txBody>
                        <a:bodyPr/>
                        <a:lstStyle/>
                        <a:p>
                          <a:r>
                            <a:rPr lang="en-CA" dirty="0" smtClean="0">
                              <a:ln>
                                <a:solidFill>
                                  <a:sysClr val="windowText" lastClr="000000"/>
                                </a:solidFill>
                              </a:ln>
                              <a:solidFill>
                                <a:schemeClr val="tx1"/>
                              </a:solidFill>
                            </a:rPr>
                            <a:t>41</a:t>
                          </a:r>
                          <a:endParaRPr lang="en-CA" dirty="0">
                            <a:ln>
                              <a:solidFill>
                                <a:sysClr val="windowText" lastClr="000000"/>
                              </a:solidFill>
                            </a:ln>
                            <a:solidFill>
                              <a:schemeClr val="tx1"/>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b="1" dirty="0" smtClean="0">
                              <a:ln>
                                <a:noFill/>
                              </a:ln>
                              <a:solidFill>
                                <a:srgbClr val="FF0000"/>
                              </a:solidFill>
                            </a:rPr>
                            <a:t>NN</a:t>
                          </a:r>
                          <a:endParaRPr lang="en-CA" b="1" dirty="0">
                            <a:ln>
                              <a:noFill/>
                            </a:ln>
                            <a:solidFill>
                              <a:srgbClr val="FF0000"/>
                            </a:solidFill>
                          </a:endParaRPr>
                        </a:p>
                      </a:txBody>
                      <a:tcPr>
                        <a:noFill/>
                      </a:tcPr>
                    </a:tc>
                    <a:tc>
                      <a:txBody>
                        <a:bodyPr/>
                        <a:lstStyle/>
                        <a:p>
                          <a:r>
                            <a:rPr lang="en-CA" b="1" dirty="0" smtClean="0">
                              <a:ln>
                                <a:noFill/>
                              </a:ln>
                              <a:solidFill>
                                <a:srgbClr val="FF0000"/>
                              </a:solidFill>
                            </a:rPr>
                            <a:t>0.38</a:t>
                          </a:r>
                          <a:endParaRPr lang="en-CA" b="1" dirty="0">
                            <a:ln>
                              <a:noFill/>
                            </a:ln>
                            <a:solidFill>
                              <a:srgbClr val="FF0000"/>
                            </a:solidFill>
                          </a:endParaRPr>
                        </a:p>
                      </a:txBody>
                      <a:tcPr>
                        <a:noFill/>
                      </a:tcPr>
                    </a:tc>
                    <a:tc>
                      <a:txBody>
                        <a:bodyPr/>
                        <a:lstStyle/>
                        <a:p>
                          <a:r>
                            <a:rPr lang="en-CA" b="1" dirty="0" smtClean="0">
                              <a:ln>
                                <a:noFill/>
                              </a:ln>
                              <a:solidFill>
                                <a:srgbClr val="FF0000"/>
                              </a:solidFill>
                            </a:rPr>
                            <a:t>1.35</a:t>
                          </a:r>
                          <a:endParaRPr lang="en-CA" b="1" dirty="0">
                            <a:ln>
                              <a:noFill/>
                            </a:ln>
                            <a:solidFill>
                              <a:srgbClr val="FF0000"/>
                            </a:solidFill>
                          </a:endParaRPr>
                        </a:p>
                      </a:txBody>
                      <a:tcPr>
                        <a:noFill/>
                      </a:tcPr>
                    </a:tc>
                    <a:tc>
                      <a:txBody>
                        <a:bodyPr/>
                        <a:lstStyle/>
                        <a:p>
                          <a:r>
                            <a:rPr lang="en-CA" b="1" dirty="0" smtClean="0">
                              <a:ln>
                                <a:noFill/>
                              </a:ln>
                              <a:solidFill>
                                <a:srgbClr val="FF0000"/>
                              </a:solidFill>
                            </a:rPr>
                            <a:t>539</a:t>
                          </a:r>
                          <a:endParaRPr lang="en-CA" b="1" dirty="0">
                            <a:ln>
                              <a:noFill/>
                            </a:ln>
                            <a:solidFill>
                              <a:srgbClr val="FF0000"/>
                            </a:solidFill>
                          </a:endParaRPr>
                        </a:p>
                      </a:txBody>
                      <a:tcPr>
                        <a:noFill/>
                      </a:tcPr>
                    </a:tc>
                    <a:tc>
                      <a:txBody>
                        <a:bodyPr/>
                        <a:lstStyle/>
                        <a:p>
                          <a:r>
                            <a:rPr lang="en-CA" b="1" dirty="0" smtClean="0">
                              <a:ln>
                                <a:noFill/>
                              </a:ln>
                              <a:solidFill>
                                <a:srgbClr val="FF0000"/>
                              </a:solidFill>
                            </a:rPr>
                            <a:t>539</a:t>
                          </a:r>
                          <a:endParaRPr lang="en-CA" b="1" dirty="0">
                            <a:ln>
                              <a:noFill/>
                            </a:ln>
                            <a:solidFill>
                              <a:srgbClr val="FF0000"/>
                            </a:solidFill>
                          </a:endParaRPr>
                        </a:p>
                      </a:txBody>
                      <a:tcPr>
                        <a:noFill/>
                      </a:tcPr>
                    </a:tc>
                  </a:tr>
                </a:tbl>
              </a:graphicData>
            </a:graphic>
          </p:graphicFrame>
        </mc:Fallback>
      </mc:AlternateContent>
    </p:spTree>
    <p:extLst>
      <p:ext uri="{BB962C8B-B14F-4D97-AF65-F5344CB8AC3E}">
        <p14:creationId xmlns:p14="http://schemas.microsoft.com/office/powerpoint/2010/main" val="446934107"/>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3883" y="275208"/>
            <a:ext cx="11176987" cy="830997"/>
          </a:xfrm>
          <a:prstGeom prst="rect">
            <a:avLst/>
          </a:prstGeom>
          <a:noFill/>
        </p:spPr>
        <p:txBody>
          <a:bodyPr wrap="square" rtlCol="0">
            <a:spAutoFit/>
          </a:bodyPr>
          <a:lstStyle/>
          <a:p>
            <a:r>
              <a:rPr lang="en-CA" sz="4800" b="1" dirty="0" smtClean="0">
                <a:solidFill>
                  <a:schemeClr val="tx1">
                    <a:lumMod val="95000"/>
                    <a:lumOff val="5000"/>
                  </a:schemeClr>
                </a:solidFill>
                <a:latin typeface="+mj-lt"/>
              </a:rPr>
              <a:t>Performance – Delta Estimation</a:t>
            </a:r>
            <a:endParaRPr lang="en-CA" sz="4800" b="1" dirty="0">
              <a:solidFill>
                <a:schemeClr val="tx1">
                  <a:lumMod val="95000"/>
                  <a:lumOff val="5000"/>
                </a:schemeClr>
              </a:solidFill>
              <a:latin typeface="+mj-lt"/>
            </a:endParaRPr>
          </a:p>
        </p:txBody>
      </p:sp>
      <p:cxnSp>
        <p:nvCxnSpPr>
          <p:cNvPr id="4" name="Straight Connector 3"/>
          <p:cNvCxnSpPr/>
          <p:nvPr/>
        </p:nvCxnSpPr>
        <p:spPr>
          <a:xfrm flipV="1">
            <a:off x="443883" y="1083076"/>
            <a:ext cx="11461072" cy="8877"/>
          </a:xfrm>
          <a:prstGeom prst="line">
            <a:avLst/>
          </a:prstGeom>
          <a:ln>
            <a:solidFill>
              <a:schemeClr val="tx1">
                <a:lumMod val="95000"/>
                <a:lumOff val="5000"/>
              </a:schemeClr>
            </a:solidFill>
          </a:ln>
        </p:spPr>
        <p:style>
          <a:lnRef idx="2">
            <a:schemeClr val="dk1"/>
          </a:lnRef>
          <a:fillRef idx="0">
            <a:schemeClr val="dk1"/>
          </a:fillRef>
          <a:effectRef idx="1">
            <a:schemeClr val="dk1"/>
          </a:effectRef>
          <a:fontRef idx="minor">
            <a:schemeClr val="tx1"/>
          </a:fontRef>
        </p:style>
      </p:cxnSp>
      <p:sp>
        <p:nvSpPr>
          <p:cNvPr id="7" name="Date Placeholder 6"/>
          <p:cNvSpPr>
            <a:spLocks noGrp="1"/>
          </p:cNvSpPr>
          <p:nvPr>
            <p:ph type="dt" sz="half" idx="10"/>
          </p:nvPr>
        </p:nvSpPr>
        <p:spPr>
          <a:xfrm>
            <a:off x="1097280" y="6459785"/>
            <a:ext cx="2472271" cy="365125"/>
          </a:xfrm>
        </p:spPr>
        <p:txBody>
          <a:bodyPr/>
          <a:lstStyle/>
          <a:p>
            <a:r>
              <a:rPr lang="en-US" smtClean="0"/>
              <a:t>5/27/2016</a:t>
            </a:r>
            <a:endParaRPr lang="en-US" dirty="0"/>
          </a:p>
        </p:txBody>
      </p:sp>
      <p:sp>
        <p:nvSpPr>
          <p:cNvPr id="8" name="Footer Placeholder 7"/>
          <p:cNvSpPr>
            <a:spLocks noGrp="1"/>
          </p:cNvSpPr>
          <p:nvPr>
            <p:ph type="ftr" sz="quarter" idx="11"/>
          </p:nvPr>
        </p:nvSpPr>
        <p:spPr>
          <a:xfrm>
            <a:off x="3686185" y="6459785"/>
            <a:ext cx="4822804" cy="365125"/>
          </a:xfrm>
        </p:spPr>
        <p:txBody>
          <a:bodyPr/>
          <a:lstStyle/>
          <a:p>
            <a:r>
              <a:rPr lang="en-CA" smtClean="0"/>
              <a:t>Southern Ontario Numerical Analysis Day (SONAD) - University of Waterloo</a:t>
            </a:r>
            <a:endParaRPr lang="en-US" dirty="0"/>
          </a:p>
        </p:txBody>
      </p:sp>
      <p:sp>
        <p:nvSpPr>
          <p:cNvPr id="9" name="Slide Number Placeholder 8"/>
          <p:cNvSpPr>
            <a:spLocks noGrp="1"/>
          </p:cNvSpPr>
          <p:nvPr>
            <p:ph type="sldNum" sz="quarter" idx="12"/>
          </p:nvPr>
        </p:nvSpPr>
        <p:spPr>
          <a:xfrm>
            <a:off x="9900458" y="6459785"/>
            <a:ext cx="1312025" cy="365125"/>
          </a:xfrm>
        </p:spPr>
        <p:txBody>
          <a:bodyPr/>
          <a:lstStyle/>
          <a:p>
            <a:fld id="{4FAB73BC-B049-4115-A692-8D63A059BFB8}" type="slidenum">
              <a:rPr lang="en-US" smtClean="0"/>
              <a:pPr/>
              <a:t>16</a:t>
            </a:fld>
            <a:endParaRPr lang="en-US" dirty="0"/>
          </a:p>
        </p:txBody>
      </p:sp>
      <p:pic>
        <p:nvPicPr>
          <p:cNvPr id="3" name="Picture 2"/>
          <p:cNvPicPr>
            <a:picLocks noChangeAspect="1"/>
          </p:cNvPicPr>
          <p:nvPr/>
        </p:nvPicPr>
        <p:blipFill rotWithShape="1">
          <a:blip r:embed="rId3">
            <a:lum bright="17000"/>
            <a:extLst>
              <a:ext uri="{28A0092B-C50C-407E-A947-70E740481C1C}">
                <a14:useLocalDpi xmlns:a14="http://schemas.microsoft.com/office/drawing/2010/main" val="0"/>
              </a:ext>
            </a:extLst>
          </a:blip>
          <a:srcRect l="6562" t="1546" r="8219" b="2817"/>
          <a:stretch/>
        </p:blipFill>
        <p:spPr>
          <a:xfrm>
            <a:off x="1897380" y="1311368"/>
            <a:ext cx="8309610" cy="4817563"/>
          </a:xfrm>
          <a:prstGeom prst="rect">
            <a:avLst/>
          </a:prstGeom>
        </p:spPr>
      </p:pic>
    </p:spTree>
    <p:extLst>
      <p:ext uri="{BB962C8B-B14F-4D97-AF65-F5344CB8AC3E}">
        <p14:creationId xmlns:p14="http://schemas.microsoft.com/office/powerpoint/2010/main" val="955659598"/>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3883" y="275208"/>
            <a:ext cx="11176987" cy="830997"/>
          </a:xfrm>
          <a:prstGeom prst="rect">
            <a:avLst/>
          </a:prstGeom>
          <a:noFill/>
        </p:spPr>
        <p:txBody>
          <a:bodyPr wrap="square" rtlCol="0">
            <a:spAutoFit/>
          </a:bodyPr>
          <a:lstStyle/>
          <a:p>
            <a:r>
              <a:rPr lang="en-CA" sz="4800" b="1" dirty="0" smtClean="0">
                <a:solidFill>
                  <a:schemeClr val="tx1">
                    <a:lumMod val="95000"/>
                    <a:lumOff val="5000"/>
                  </a:schemeClr>
                </a:solidFill>
                <a:latin typeface="+mj-lt"/>
              </a:rPr>
              <a:t>Other Applications</a:t>
            </a:r>
            <a:endParaRPr lang="en-CA" sz="4800" b="1" dirty="0">
              <a:solidFill>
                <a:schemeClr val="tx1">
                  <a:lumMod val="95000"/>
                  <a:lumOff val="5000"/>
                </a:schemeClr>
              </a:solidFill>
              <a:latin typeface="+mj-lt"/>
            </a:endParaRPr>
          </a:p>
        </p:txBody>
      </p:sp>
      <p:cxnSp>
        <p:nvCxnSpPr>
          <p:cNvPr id="4" name="Straight Connector 3"/>
          <p:cNvCxnSpPr/>
          <p:nvPr/>
        </p:nvCxnSpPr>
        <p:spPr>
          <a:xfrm flipV="1">
            <a:off x="443883" y="1083076"/>
            <a:ext cx="11461072" cy="8877"/>
          </a:xfrm>
          <a:prstGeom prst="line">
            <a:avLst/>
          </a:prstGeom>
          <a:ln>
            <a:solidFill>
              <a:schemeClr val="tx1">
                <a:lumMod val="95000"/>
                <a:lumOff val="5000"/>
              </a:schemeClr>
            </a:solidFill>
          </a:ln>
        </p:spPr>
        <p:style>
          <a:lnRef idx="2">
            <a:schemeClr val="dk1"/>
          </a:lnRef>
          <a:fillRef idx="0">
            <a:schemeClr val="dk1"/>
          </a:fillRef>
          <a:effectRef idx="1">
            <a:schemeClr val="dk1"/>
          </a:effectRef>
          <a:fontRef idx="minor">
            <a:schemeClr val="tx1"/>
          </a:fontRef>
        </p:style>
      </p:cxnSp>
      <p:sp>
        <p:nvSpPr>
          <p:cNvPr id="3" name="TextBox 2"/>
          <p:cNvSpPr txBox="1"/>
          <p:nvPr/>
        </p:nvSpPr>
        <p:spPr>
          <a:xfrm>
            <a:off x="443883" y="1341120"/>
            <a:ext cx="11405217" cy="2862322"/>
          </a:xfrm>
          <a:prstGeom prst="rect">
            <a:avLst/>
          </a:prstGeom>
          <a:noFill/>
        </p:spPr>
        <p:txBody>
          <a:bodyPr wrap="square" rtlCol="0">
            <a:spAutoFit/>
          </a:bodyPr>
          <a:lstStyle/>
          <a:p>
            <a:pPr marL="285750" indent="-285750">
              <a:lnSpc>
                <a:spcPct val="150000"/>
              </a:lnSpc>
              <a:buFont typeface="Courier New" panose="02070309020205020404" pitchFamily="49" charset="0"/>
              <a:buChar char="o"/>
            </a:pPr>
            <a:r>
              <a:rPr lang="en-CA" dirty="0" smtClean="0"/>
              <a:t>Other Greeks</a:t>
            </a:r>
            <a:endParaRPr lang="en-CA" dirty="0"/>
          </a:p>
          <a:p>
            <a:pPr marL="742950" lvl="1" indent="-285750">
              <a:lnSpc>
                <a:spcPct val="150000"/>
              </a:lnSpc>
              <a:buFont typeface="Arial" panose="020B0604020202020204" pitchFamily="34" charset="0"/>
              <a:buChar char="•"/>
            </a:pPr>
            <a:r>
              <a:rPr lang="en-CA" dirty="0" smtClean="0"/>
              <a:t>Higher-order Greeks may require more features and more representative contracts </a:t>
            </a:r>
            <a:endParaRPr lang="en-CA" dirty="0"/>
          </a:p>
          <a:p>
            <a:pPr marL="285750" indent="-285750">
              <a:lnSpc>
                <a:spcPct val="150000"/>
              </a:lnSpc>
              <a:buFont typeface="Courier New" panose="02070309020205020404" pitchFamily="49" charset="0"/>
              <a:buChar char="o"/>
            </a:pPr>
            <a:r>
              <a:rPr lang="en-CA" dirty="0"/>
              <a:t>Replace MC simulations with </a:t>
            </a:r>
            <a:r>
              <a:rPr lang="en-CA" dirty="0" smtClean="0"/>
              <a:t>other </a:t>
            </a:r>
            <a:r>
              <a:rPr lang="en-CA" dirty="0"/>
              <a:t>methods (e.g., HBJ models)</a:t>
            </a:r>
          </a:p>
          <a:p>
            <a:pPr marL="742950" lvl="1" indent="-285750">
              <a:lnSpc>
                <a:spcPct val="150000"/>
              </a:lnSpc>
              <a:buFont typeface="Arial" panose="020B0604020202020204" pitchFamily="34" charset="0"/>
              <a:buChar char="•"/>
            </a:pPr>
            <a:r>
              <a:rPr lang="en-CA" dirty="0"/>
              <a:t>Efficiency of the proposed neural network method will further </a:t>
            </a:r>
            <a:r>
              <a:rPr lang="en-CA" dirty="0" smtClean="0"/>
              <a:t>improve</a:t>
            </a:r>
            <a:endParaRPr lang="en-CA" dirty="0"/>
          </a:p>
          <a:p>
            <a:pPr marL="285750" indent="-285750">
              <a:lnSpc>
                <a:spcPct val="150000"/>
              </a:lnSpc>
              <a:buFont typeface="Courier New" panose="02070309020205020404" pitchFamily="49" charset="0"/>
              <a:buChar char="o"/>
            </a:pPr>
            <a:r>
              <a:rPr lang="en-CA" dirty="0" smtClean="0"/>
              <a:t>Efficient Estimation of Solvency Capital Requirement (SCR) </a:t>
            </a:r>
          </a:p>
          <a:p>
            <a:pPr marL="742950" lvl="2" indent="-285750">
              <a:lnSpc>
                <a:spcPct val="150000"/>
              </a:lnSpc>
              <a:buFont typeface="Arial" panose="020B0604020202020204" pitchFamily="34" charset="0"/>
              <a:buChar char="•"/>
            </a:pPr>
            <a:r>
              <a:rPr lang="en-CA" dirty="0"/>
              <a:t>Average Speed up of 6x with a serial implementation of the neural network</a:t>
            </a:r>
          </a:p>
          <a:p>
            <a:pPr marL="285750" indent="-285750">
              <a:buFont typeface="Courier New" panose="02070309020205020404" pitchFamily="49" charset="0"/>
              <a:buChar char="o"/>
            </a:pPr>
            <a:endParaRPr lang="en-CA" dirty="0"/>
          </a:p>
        </p:txBody>
      </p:sp>
      <p:sp>
        <p:nvSpPr>
          <p:cNvPr id="26" name="Date Placeholder 25"/>
          <p:cNvSpPr>
            <a:spLocks noGrp="1"/>
          </p:cNvSpPr>
          <p:nvPr>
            <p:ph type="dt" sz="half" idx="10"/>
          </p:nvPr>
        </p:nvSpPr>
        <p:spPr>
          <a:xfrm>
            <a:off x="1097280" y="6459785"/>
            <a:ext cx="2472271" cy="365125"/>
          </a:xfrm>
        </p:spPr>
        <p:txBody>
          <a:bodyPr/>
          <a:lstStyle/>
          <a:p>
            <a:r>
              <a:rPr lang="en-US" smtClean="0"/>
              <a:t>5/27/2016</a:t>
            </a:r>
            <a:endParaRPr lang="en-US" dirty="0"/>
          </a:p>
        </p:txBody>
      </p:sp>
      <p:sp>
        <p:nvSpPr>
          <p:cNvPr id="27" name="Footer Placeholder 26"/>
          <p:cNvSpPr>
            <a:spLocks noGrp="1"/>
          </p:cNvSpPr>
          <p:nvPr>
            <p:ph type="ftr" sz="quarter" idx="11"/>
          </p:nvPr>
        </p:nvSpPr>
        <p:spPr>
          <a:xfrm>
            <a:off x="3686185" y="6459785"/>
            <a:ext cx="4822804" cy="365125"/>
          </a:xfrm>
        </p:spPr>
        <p:txBody>
          <a:bodyPr/>
          <a:lstStyle/>
          <a:p>
            <a:r>
              <a:rPr lang="en-CA" smtClean="0"/>
              <a:t>Southern Ontario Numerical Analysis Day (SONAD) - University of Waterloo</a:t>
            </a:r>
            <a:endParaRPr lang="en-US" dirty="0"/>
          </a:p>
        </p:txBody>
      </p:sp>
      <p:sp>
        <p:nvSpPr>
          <p:cNvPr id="28" name="Slide Number Placeholder 27"/>
          <p:cNvSpPr>
            <a:spLocks noGrp="1"/>
          </p:cNvSpPr>
          <p:nvPr>
            <p:ph type="sldNum" sz="quarter" idx="12"/>
          </p:nvPr>
        </p:nvSpPr>
        <p:spPr>
          <a:xfrm>
            <a:off x="9900458" y="6459785"/>
            <a:ext cx="1312025" cy="365125"/>
          </a:xfrm>
        </p:spPr>
        <p:txBody>
          <a:bodyPr/>
          <a:lstStyle/>
          <a:p>
            <a:fld id="{4FAB73BC-B049-4115-A692-8D63A059BFB8}" type="slidenum">
              <a:rPr lang="en-US" smtClean="0"/>
              <a:pPr/>
              <a:t>17</a:t>
            </a:fld>
            <a:endParaRPr lang="en-US" dirty="0"/>
          </a:p>
        </p:txBody>
      </p:sp>
    </p:spTree>
    <p:extLst>
      <p:ext uri="{BB962C8B-B14F-4D97-AF65-F5344CB8AC3E}">
        <p14:creationId xmlns:p14="http://schemas.microsoft.com/office/powerpoint/2010/main" val="1938997172"/>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3883" y="275208"/>
            <a:ext cx="11176987" cy="830997"/>
          </a:xfrm>
          <a:prstGeom prst="rect">
            <a:avLst/>
          </a:prstGeom>
          <a:noFill/>
        </p:spPr>
        <p:txBody>
          <a:bodyPr wrap="square" rtlCol="0">
            <a:spAutoFit/>
          </a:bodyPr>
          <a:lstStyle/>
          <a:p>
            <a:r>
              <a:rPr lang="en-CA" sz="4800" b="1" dirty="0" smtClean="0">
                <a:solidFill>
                  <a:schemeClr val="tx1">
                    <a:lumMod val="95000"/>
                    <a:lumOff val="5000"/>
                  </a:schemeClr>
                </a:solidFill>
                <a:latin typeface="+mj-lt"/>
              </a:rPr>
              <a:t>Conclusion</a:t>
            </a:r>
            <a:endParaRPr lang="en-CA" sz="4800" b="1" dirty="0">
              <a:solidFill>
                <a:schemeClr val="tx1">
                  <a:lumMod val="95000"/>
                  <a:lumOff val="5000"/>
                </a:schemeClr>
              </a:solidFill>
              <a:latin typeface="+mj-lt"/>
            </a:endParaRPr>
          </a:p>
        </p:txBody>
      </p:sp>
      <p:cxnSp>
        <p:nvCxnSpPr>
          <p:cNvPr id="4" name="Straight Connector 3"/>
          <p:cNvCxnSpPr/>
          <p:nvPr/>
        </p:nvCxnSpPr>
        <p:spPr>
          <a:xfrm flipV="1">
            <a:off x="443883" y="1083076"/>
            <a:ext cx="11461072" cy="8877"/>
          </a:xfrm>
          <a:prstGeom prst="line">
            <a:avLst/>
          </a:prstGeom>
          <a:ln>
            <a:solidFill>
              <a:schemeClr val="tx1">
                <a:lumMod val="95000"/>
                <a:lumOff val="5000"/>
              </a:schemeClr>
            </a:solidFill>
          </a:ln>
        </p:spPr>
        <p:style>
          <a:lnRef idx="2">
            <a:schemeClr val="dk1"/>
          </a:lnRef>
          <a:fillRef idx="0">
            <a:schemeClr val="dk1"/>
          </a:fillRef>
          <a:effectRef idx="1">
            <a:schemeClr val="dk1"/>
          </a:effectRef>
          <a:fontRef idx="minor">
            <a:schemeClr val="tx1"/>
          </a:fontRef>
        </p:style>
      </p:cxnSp>
      <p:sp>
        <p:nvSpPr>
          <p:cNvPr id="7" name="Date Placeholder 6"/>
          <p:cNvSpPr>
            <a:spLocks noGrp="1"/>
          </p:cNvSpPr>
          <p:nvPr>
            <p:ph type="dt" sz="half" idx="10"/>
          </p:nvPr>
        </p:nvSpPr>
        <p:spPr>
          <a:xfrm>
            <a:off x="1097280" y="6459785"/>
            <a:ext cx="2472271" cy="365125"/>
          </a:xfrm>
        </p:spPr>
        <p:txBody>
          <a:bodyPr/>
          <a:lstStyle/>
          <a:p>
            <a:r>
              <a:rPr lang="en-US" smtClean="0"/>
              <a:t>5/27/2016</a:t>
            </a:r>
            <a:endParaRPr lang="en-US" dirty="0"/>
          </a:p>
        </p:txBody>
      </p:sp>
      <p:sp>
        <p:nvSpPr>
          <p:cNvPr id="8" name="Footer Placeholder 7"/>
          <p:cNvSpPr>
            <a:spLocks noGrp="1"/>
          </p:cNvSpPr>
          <p:nvPr>
            <p:ph type="ftr" sz="quarter" idx="11"/>
          </p:nvPr>
        </p:nvSpPr>
        <p:spPr>
          <a:xfrm>
            <a:off x="3686185" y="6459785"/>
            <a:ext cx="4822804" cy="365125"/>
          </a:xfrm>
        </p:spPr>
        <p:txBody>
          <a:bodyPr/>
          <a:lstStyle/>
          <a:p>
            <a:r>
              <a:rPr lang="en-CA" smtClean="0"/>
              <a:t>Southern Ontario Numerical Analysis Day (SONAD) - University of Waterloo</a:t>
            </a:r>
            <a:endParaRPr lang="en-US" dirty="0"/>
          </a:p>
        </p:txBody>
      </p:sp>
      <p:sp>
        <p:nvSpPr>
          <p:cNvPr id="9" name="Slide Number Placeholder 8"/>
          <p:cNvSpPr>
            <a:spLocks noGrp="1"/>
          </p:cNvSpPr>
          <p:nvPr>
            <p:ph type="sldNum" sz="quarter" idx="12"/>
          </p:nvPr>
        </p:nvSpPr>
        <p:spPr>
          <a:xfrm>
            <a:off x="9900458" y="6459785"/>
            <a:ext cx="1312025" cy="365125"/>
          </a:xfrm>
        </p:spPr>
        <p:txBody>
          <a:bodyPr/>
          <a:lstStyle/>
          <a:p>
            <a:fld id="{4FAB73BC-B049-4115-A692-8D63A059BFB8}" type="slidenum">
              <a:rPr lang="en-US" smtClean="0"/>
              <a:pPr/>
              <a:t>18</a:t>
            </a:fld>
            <a:endParaRPr lang="en-US" dirty="0"/>
          </a:p>
        </p:txBody>
      </p:sp>
      <p:sp>
        <p:nvSpPr>
          <p:cNvPr id="10" name="TextBox 9"/>
          <p:cNvSpPr txBox="1"/>
          <p:nvPr/>
        </p:nvSpPr>
        <p:spPr>
          <a:xfrm>
            <a:off x="443883" y="1226820"/>
            <a:ext cx="11405217" cy="2585323"/>
          </a:xfrm>
          <a:prstGeom prst="rect">
            <a:avLst/>
          </a:prstGeom>
          <a:noFill/>
        </p:spPr>
        <p:txBody>
          <a:bodyPr wrap="square" rtlCol="0">
            <a:spAutoFit/>
          </a:bodyPr>
          <a:lstStyle/>
          <a:p>
            <a:pPr marL="285750" indent="-285750">
              <a:lnSpc>
                <a:spcPct val="150000"/>
              </a:lnSpc>
              <a:buFont typeface="Courier New" panose="02070309020205020404" pitchFamily="49" charset="0"/>
              <a:buChar char="o"/>
            </a:pPr>
            <a:r>
              <a:rPr lang="en-CA" dirty="0" smtClean="0"/>
              <a:t>A neural network approach to estimate key risk metrics is </a:t>
            </a:r>
          </a:p>
          <a:p>
            <a:pPr marL="742950" lvl="1" indent="-285750">
              <a:lnSpc>
                <a:spcPct val="150000"/>
              </a:lnSpc>
              <a:buFont typeface="Wingdings" panose="05000000000000000000" pitchFamily="2" charset="2"/>
              <a:buChar char="§"/>
            </a:pPr>
            <a:r>
              <a:rPr lang="en-CA" dirty="0" smtClean="0"/>
              <a:t>Accurate</a:t>
            </a:r>
          </a:p>
          <a:p>
            <a:pPr marL="742950" lvl="1" indent="-285750">
              <a:lnSpc>
                <a:spcPct val="150000"/>
              </a:lnSpc>
              <a:buFont typeface="Wingdings" panose="05000000000000000000" pitchFamily="2" charset="2"/>
              <a:buChar char="§"/>
            </a:pPr>
            <a:r>
              <a:rPr lang="en-CA" dirty="0" smtClean="0"/>
              <a:t>Granular</a:t>
            </a:r>
          </a:p>
          <a:p>
            <a:pPr marL="742950" lvl="1" indent="-285750">
              <a:lnSpc>
                <a:spcPct val="150000"/>
              </a:lnSpc>
              <a:buFont typeface="Wingdings" panose="05000000000000000000" pitchFamily="2" charset="2"/>
              <a:buChar char="§"/>
            </a:pPr>
            <a:r>
              <a:rPr lang="en-CA" dirty="0" smtClean="0"/>
              <a:t>Efficient</a:t>
            </a:r>
          </a:p>
          <a:p>
            <a:pPr marL="285750" indent="-285750">
              <a:lnSpc>
                <a:spcPct val="150000"/>
              </a:lnSpc>
              <a:buFont typeface="Courier New" panose="02070309020205020404" pitchFamily="49" charset="0"/>
              <a:buChar char="o"/>
            </a:pPr>
            <a:r>
              <a:rPr lang="en-CA" dirty="0" smtClean="0"/>
              <a:t>Neural </a:t>
            </a:r>
            <a:r>
              <a:rPr lang="en-CA" dirty="0"/>
              <a:t>network avoids manual input by learning the choice of distance function </a:t>
            </a:r>
            <a:endParaRPr lang="en-CA" dirty="0" smtClean="0"/>
          </a:p>
          <a:p>
            <a:pPr marL="285750" indent="-285750">
              <a:lnSpc>
                <a:spcPct val="150000"/>
              </a:lnSpc>
              <a:buFont typeface="Courier New" panose="02070309020205020404" pitchFamily="49" charset="0"/>
              <a:buChar char="o"/>
            </a:pPr>
            <a:endParaRPr lang="en-CA" dirty="0"/>
          </a:p>
        </p:txBody>
      </p:sp>
    </p:spTree>
    <p:extLst>
      <p:ext uri="{BB962C8B-B14F-4D97-AF65-F5344CB8AC3E}">
        <p14:creationId xmlns:p14="http://schemas.microsoft.com/office/powerpoint/2010/main" val="4002352972"/>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3883" y="275208"/>
            <a:ext cx="11176987" cy="830997"/>
          </a:xfrm>
          <a:prstGeom prst="rect">
            <a:avLst/>
          </a:prstGeom>
          <a:noFill/>
        </p:spPr>
        <p:txBody>
          <a:bodyPr wrap="square" rtlCol="0">
            <a:spAutoFit/>
          </a:bodyPr>
          <a:lstStyle/>
          <a:p>
            <a:r>
              <a:rPr lang="en-CA" sz="4800" b="1" dirty="0" smtClean="0">
                <a:solidFill>
                  <a:schemeClr val="tx1">
                    <a:lumMod val="95000"/>
                    <a:lumOff val="5000"/>
                  </a:schemeClr>
                </a:solidFill>
                <a:latin typeface="+mj-lt"/>
              </a:rPr>
              <a:t>Future Work</a:t>
            </a:r>
            <a:endParaRPr lang="en-CA" sz="4800" b="1" dirty="0">
              <a:solidFill>
                <a:schemeClr val="tx1">
                  <a:lumMod val="95000"/>
                  <a:lumOff val="5000"/>
                </a:schemeClr>
              </a:solidFill>
              <a:latin typeface="+mj-lt"/>
            </a:endParaRPr>
          </a:p>
        </p:txBody>
      </p:sp>
      <p:cxnSp>
        <p:nvCxnSpPr>
          <p:cNvPr id="4" name="Straight Connector 3"/>
          <p:cNvCxnSpPr/>
          <p:nvPr/>
        </p:nvCxnSpPr>
        <p:spPr>
          <a:xfrm flipV="1">
            <a:off x="443883" y="1083076"/>
            <a:ext cx="11461072" cy="8877"/>
          </a:xfrm>
          <a:prstGeom prst="line">
            <a:avLst/>
          </a:prstGeom>
          <a:ln>
            <a:solidFill>
              <a:schemeClr val="tx1">
                <a:lumMod val="95000"/>
                <a:lumOff val="5000"/>
              </a:schemeClr>
            </a:solidFill>
          </a:ln>
        </p:spPr>
        <p:style>
          <a:lnRef idx="2">
            <a:schemeClr val="dk1"/>
          </a:lnRef>
          <a:fillRef idx="0">
            <a:schemeClr val="dk1"/>
          </a:fillRef>
          <a:effectRef idx="1">
            <a:schemeClr val="dk1"/>
          </a:effectRef>
          <a:fontRef idx="minor">
            <a:schemeClr val="tx1"/>
          </a:fontRef>
        </p:style>
      </p:cxnSp>
      <p:sp>
        <p:nvSpPr>
          <p:cNvPr id="7" name="Date Placeholder 6"/>
          <p:cNvSpPr>
            <a:spLocks noGrp="1"/>
          </p:cNvSpPr>
          <p:nvPr>
            <p:ph type="dt" sz="half" idx="10"/>
          </p:nvPr>
        </p:nvSpPr>
        <p:spPr>
          <a:xfrm>
            <a:off x="1097280" y="6459785"/>
            <a:ext cx="2472271" cy="365125"/>
          </a:xfrm>
        </p:spPr>
        <p:txBody>
          <a:bodyPr/>
          <a:lstStyle/>
          <a:p>
            <a:r>
              <a:rPr lang="en-US" smtClean="0"/>
              <a:t>5/27/2016</a:t>
            </a:r>
            <a:endParaRPr lang="en-US" dirty="0"/>
          </a:p>
        </p:txBody>
      </p:sp>
      <p:sp>
        <p:nvSpPr>
          <p:cNvPr id="8" name="Footer Placeholder 7"/>
          <p:cNvSpPr>
            <a:spLocks noGrp="1"/>
          </p:cNvSpPr>
          <p:nvPr>
            <p:ph type="ftr" sz="quarter" idx="11"/>
          </p:nvPr>
        </p:nvSpPr>
        <p:spPr>
          <a:xfrm>
            <a:off x="3686185" y="6459785"/>
            <a:ext cx="4822804" cy="365125"/>
          </a:xfrm>
        </p:spPr>
        <p:txBody>
          <a:bodyPr/>
          <a:lstStyle/>
          <a:p>
            <a:r>
              <a:rPr lang="en-CA" smtClean="0"/>
              <a:t>Southern Ontario Numerical Analysis Day (SONAD) - University of Waterloo</a:t>
            </a:r>
            <a:endParaRPr lang="en-US" dirty="0"/>
          </a:p>
        </p:txBody>
      </p:sp>
      <p:sp>
        <p:nvSpPr>
          <p:cNvPr id="9" name="Slide Number Placeholder 8"/>
          <p:cNvSpPr>
            <a:spLocks noGrp="1"/>
          </p:cNvSpPr>
          <p:nvPr>
            <p:ph type="sldNum" sz="quarter" idx="12"/>
          </p:nvPr>
        </p:nvSpPr>
        <p:spPr>
          <a:xfrm>
            <a:off x="9900458" y="6459785"/>
            <a:ext cx="1312025" cy="365125"/>
          </a:xfrm>
        </p:spPr>
        <p:txBody>
          <a:bodyPr/>
          <a:lstStyle/>
          <a:p>
            <a:fld id="{4FAB73BC-B049-4115-A692-8D63A059BFB8}" type="slidenum">
              <a:rPr lang="en-US" smtClean="0"/>
              <a:pPr/>
              <a:t>19</a:t>
            </a:fld>
            <a:endParaRPr lang="en-US" dirty="0"/>
          </a:p>
        </p:txBody>
      </p:sp>
      <p:sp>
        <p:nvSpPr>
          <p:cNvPr id="10" name="TextBox 9"/>
          <p:cNvSpPr txBox="1"/>
          <p:nvPr/>
        </p:nvSpPr>
        <p:spPr>
          <a:xfrm>
            <a:off x="443883" y="1226820"/>
            <a:ext cx="11405217" cy="2585323"/>
          </a:xfrm>
          <a:prstGeom prst="rect">
            <a:avLst/>
          </a:prstGeom>
          <a:noFill/>
        </p:spPr>
        <p:txBody>
          <a:bodyPr wrap="square" rtlCol="0">
            <a:spAutoFit/>
          </a:bodyPr>
          <a:lstStyle/>
          <a:p>
            <a:pPr marL="285750" indent="-285750">
              <a:lnSpc>
                <a:spcPct val="150000"/>
              </a:lnSpc>
              <a:buFont typeface="Courier New" panose="02070309020205020404" pitchFamily="49" charset="0"/>
              <a:buChar char="o"/>
            </a:pPr>
            <a:r>
              <a:rPr lang="en-CA" dirty="0" smtClean="0"/>
              <a:t>Study performance of neural network approach assuming a multi-asset model for investments that back VAs</a:t>
            </a:r>
          </a:p>
          <a:p>
            <a:pPr marL="285750" indent="-285750">
              <a:lnSpc>
                <a:spcPct val="150000"/>
              </a:lnSpc>
              <a:buFont typeface="Courier New" panose="02070309020205020404" pitchFamily="49" charset="0"/>
              <a:buChar char="o"/>
            </a:pPr>
            <a:r>
              <a:rPr lang="en-CA" dirty="0" smtClean="0"/>
              <a:t>Develop </a:t>
            </a:r>
            <a:r>
              <a:rPr lang="en-CA" dirty="0"/>
              <a:t>a parallel implementation of the neural </a:t>
            </a:r>
            <a:r>
              <a:rPr lang="en-CA" dirty="0" smtClean="0"/>
              <a:t>network</a:t>
            </a:r>
          </a:p>
          <a:p>
            <a:pPr marL="285750" indent="-285750">
              <a:lnSpc>
                <a:spcPct val="150000"/>
              </a:lnSpc>
              <a:buFont typeface="Wingdings" panose="05000000000000000000" pitchFamily="2" charset="2"/>
              <a:buChar char="v"/>
            </a:pPr>
            <a:r>
              <a:rPr lang="en-CA" dirty="0"/>
              <a:t>Study the choice of the interpolation scheme to find the probability distribution of liability in one year to increase the accuracy of the neural network in estimation of SCR</a:t>
            </a:r>
          </a:p>
          <a:p>
            <a:pPr marL="285750" indent="-285750">
              <a:lnSpc>
                <a:spcPct val="150000"/>
              </a:lnSpc>
              <a:buFont typeface="Wingdings" panose="05000000000000000000" pitchFamily="2" charset="2"/>
              <a:buChar char="v"/>
            </a:pPr>
            <a:r>
              <a:rPr lang="en-CA" dirty="0"/>
              <a:t>Study effective strategies to exploit the closeness of the sample points representing various states of more complex models of financial markets to reduce the training time of the neural network when estimating SCR</a:t>
            </a:r>
          </a:p>
        </p:txBody>
      </p:sp>
    </p:spTree>
    <p:extLst>
      <p:ext uri="{BB962C8B-B14F-4D97-AF65-F5344CB8AC3E}">
        <p14:creationId xmlns:p14="http://schemas.microsoft.com/office/powerpoint/2010/main" val="337859300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3883" y="275208"/>
            <a:ext cx="11176987" cy="830997"/>
          </a:xfrm>
          <a:prstGeom prst="rect">
            <a:avLst/>
          </a:prstGeom>
          <a:noFill/>
        </p:spPr>
        <p:txBody>
          <a:bodyPr wrap="square" rtlCol="0">
            <a:spAutoFit/>
          </a:bodyPr>
          <a:lstStyle/>
          <a:p>
            <a:r>
              <a:rPr lang="en-CA" sz="4800" b="1" dirty="0" smtClean="0">
                <a:solidFill>
                  <a:schemeClr val="tx1">
                    <a:lumMod val="95000"/>
                    <a:lumOff val="5000"/>
                  </a:schemeClr>
                </a:solidFill>
                <a:latin typeface="+mj-lt"/>
              </a:rPr>
              <a:t>Outline</a:t>
            </a:r>
            <a:endParaRPr lang="en-CA" sz="4800" b="1" dirty="0">
              <a:solidFill>
                <a:schemeClr val="tx1">
                  <a:lumMod val="95000"/>
                  <a:lumOff val="5000"/>
                </a:schemeClr>
              </a:solidFill>
              <a:latin typeface="+mj-lt"/>
            </a:endParaRPr>
          </a:p>
        </p:txBody>
      </p:sp>
      <p:cxnSp>
        <p:nvCxnSpPr>
          <p:cNvPr id="4" name="Straight Connector 3"/>
          <p:cNvCxnSpPr/>
          <p:nvPr/>
        </p:nvCxnSpPr>
        <p:spPr>
          <a:xfrm flipV="1">
            <a:off x="443883" y="1083076"/>
            <a:ext cx="11461072" cy="8877"/>
          </a:xfrm>
          <a:prstGeom prst="line">
            <a:avLst/>
          </a:prstGeom>
          <a:ln>
            <a:solidFill>
              <a:schemeClr val="tx1">
                <a:lumMod val="95000"/>
                <a:lumOff val="5000"/>
              </a:schemeClr>
            </a:solidFill>
          </a:ln>
        </p:spPr>
        <p:style>
          <a:lnRef idx="2">
            <a:schemeClr val="dk1"/>
          </a:lnRef>
          <a:fillRef idx="0">
            <a:schemeClr val="dk1"/>
          </a:fillRef>
          <a:effectRef idx="1">
            <a:schemeClr val="dk1"/>
          </a:effectRef>
          <a:fontRef idx="minor">
            <a:schemeClr val="tx1"/>
          </a:fontRef>
        </p:style>
      </p:cxnSp>
      <p:sp>
        <p:nvSpPr>
          <p:cNvPr id="3" name="Date Placeholder 2"/>
          <p:cNvSpPr>
            <a:spLocks noGrp="1"/>
          </p:cNvSpPr>
          <p:nvPr>
            <p:ph type="dt" sz="half" idx="10"/>
          </p:nvPr>
        </p:nvSpPr>
        <p:spPr>
          <a:xfrm>
            <a:off x="1097280" y="6459785"/>
            <a:ext cx="2472271" cy="365125"/>
          </a:xfrm>
        </p:spPr>
        <p:txBody>
          <a:bodyPr/>
          <a:lstStyle/>
          <a:p>
            <a:r>
              <a:rPr lang="en-US" smtClean="0"/>
              <a:t>5/27/2016</a:t>
            </a:r>
            <a:endParaRPr lang="en-US" dirty="0"/>
          </a:p>
        </p:txBody>
      </p:sp>
      <p:sp>
        <p:nvSpPr>
          <p:cNvPr id="5" name="Footer Placeholder 4"/>
          <p:cNvSpPr>
            <a:spLocks noGrp="1"/>
          </p:cNvSpPr>
          <p:nvPr>
            <p:ph type="ftr" sz="quarter" idx="11"/>
          </p:nvPr>
        </p:nvSpPr>
        <p:spPr>
          <a:xfrm>
            <a:off x="3686185" y="6459785"/>
            <a:ext cx="4822804" cy="365125"/>
          </a:xfrm>
        </p:spPr>
        <p:txBody>
          <a:bodyPr/>
          <a:lstStyle/>
          <a:p>
            <a:r>
              <a:rPr lang="en-CA" smtClean="0"/>
              <a:t>Southern Ontario Numerical Analysis Day (SONAD) - University of Waterloo</a:t>
            </a:r>
            <a:endParaRPr lang="en-US" dirty="0"/>
          </a:p>
        </p:txBody>
      </p:sp>
      <p:sp>
        <p:nvSpPr>
          <p:cNvPr id="6" name="Slide Number Placeholder 5"/>
          <p:cNvSpPr>
            <a:spLocks noGrp="1"/>
          </p:cNvSpPr>
          <p:nvPr>
            <p:ph type="sldNum" sz="quarter" idx="12"/>
          </p:nvPr>
        </p:nvSpPr>
        <p:spPr>
          <a:xfrm>
            <a:off x="9900458" y="6459785"/>
            <a:ext cx="1312025" cy="365125"/>
          </a:xfrm>
        </p:spPr>
        <p:txBody>
          <a:bodyPr/>
          <a:lstStyle/>
          <a:p>
            <a:fld id="{4FAB73BC-B049-4115-A692-8D63A059BFB8}" type="slidenum">
              <a:rPr lang="en-US" smtClean="0"/>
              <a:pPr/>
              <a:t>2</a:t>
            </a:fld>
            <a:endParaRPr lang="en-US" dirty="0"/>
          </a:p>
        </p:txBody>
      </p:sp>
      <p:sp>
        <p:nvSpPr>
          <p:cNvPr id="7" name="TextBox 6"/>
          <p:cNvSpPr txBox="1"/>
          <p:nvPr/>
        </p:nvSpPr>
        <p:spPr>
          <a:xfrm>
            <a:off x="443883" y="1341120"/>
            <a:ext cx="11405217" cy="2169825"/>
          </a:xfrm>
          <a:prstGeom prst="rect">
            <a:avLst/>
          </a:prstGeom>
          <a:noFill/>
        </p:spPr>
        <p:txBody>
          <a:bodyPr wrap="square" rtlCol="0">
            <a:spAutoFit/>
          </a:bodyPr>
          <a:lstStyle/>
          <a:p>
            <a:pPr marL="285750" indent="-285750">
              <a:lnSpc>
                <a:spcPct val="150000"/>
              </a:lnSpc>
              <a:buFont typeface="Wingdings" panose="05000000000000000000" pitchFamily="2" charset="2"/>
              <a:buChar char="q"/>
            </a:pPr>
            <a:r>
              <a:rPr lang="en-CA" dirty="0" smtClean="0"/>
              <a:t>Variable Annuity</a:t>
            </a:r>
          </a:p>
          <a:p>
            <a:pPr marL="285750" indent="-285750">
              <a:lnSpc>
                <a:spcPct val="150000"/>
              </a:lnSpc>
              <a:buFont typeface="Wingdings" panose="05000000000000000000" pitchFamily="2" charset="2"/>
              <a:buChar char="q"/>
            </a:pPr>
            <a:r>
              <a:rPr lang="en-CA" dirty="0" smtClean="0"/>
              <a:t>Research Questions &amp; Existing Solutions</a:t>
            </a:r>
          </a:p>
          <a:p>
            <a:pPr marL="285750" indent="-285750">
              <a:lnSpc>
                <a:spcPct val="150000"/>
              </a:lnSpc>
              <a:buFont typeface="Wingdings" panose="05000000000000000000" pitchFamily="2" charset="2"/>
              <a:buChar char="q"/>
            </a:pPr>
            <a:r>
              <a:rPr lang="en-CA" dirty="0" smtClean="0"/>
              <a:t>Spatial Interpolation Framework</a:t>
            </a:r>
          </a:p>
          <a:p>
            <a:pPr marL="285750" indent="-285750">
              <a:lnSpc>
                <a:spcPct val="150000"/>
              </a:lnSpc>
              <a:buFont typeface="Wingdings" panose="05000000000000000000" pitchFamily="2" charset="2"/>
              <a:buChar char="q"/>
            </a:pPr>
            <a:r>
              <a:rPr lang="en-CA" dirty="0" smtClean="0"/>
              <a:t>Neural Network Approach</a:t>
            </a:r>
          </a:p>
          <a:p>
            <a:pPr marL="285750" indent="-285750">
              <a:lnSpc>
                <a:spcPct val="150000"/>
              </a:lnSpc>
              <a:buFont typeface="Wingdings" panose="05000000000000000000" pitchFamily="2" charset="2"/>
              <a:buChar char="q"/>
            </a:pPr>
            <a:r>
              <a:rPr lang="en-CA" dirty="0" smtClean="0"/>
              <a:t>Conclusion &amp; Future Work</a:t>
            </a:r>
          </a:p>
        </p:txBody>
      </p:sp>
    </p:spTree>
    <p:extLst>
      <p:ext uri="{BB962C8B-B14F-4D97-AF65-F5344CB8AC3E}">
        <p14:creationId xmlns:p14="http://schemas.microsoft.com/office/powerpoint/2010/main" val="26877926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69811" y="2379902"/>
            <a:ext cx="6855551" cy="830997"/>
          </a:xfrm>
          <a:prstGeom prst="rect">
            <a:avLst/>
          </a:prstGeom>
          <a:noFill/>
        </p:spPr>
        <p:txBody>
          <a:bodyPr wrap="square" rtlCol="0">
            <a:spAutoFit/>
          </a:bodyPr>
          <a:lstStyle/>
          <a:p>
            <a:pPr algn="ctr"/>
            <a:r>
              <a:rPr lang="en-CA" sz="4800" b="1" spc="50" dirty="0" smtClean="0">
                <a:ln w="0">
                  <a:solidFill>
                    <a:srgbClr val="7030A0"/>
                  </a:solidFill>
                </a:ln>
                <a:solidFill>
                  <a:srgbClr val="7030A0"/>
                </a:solidFill>
                <a:effectLst>
                  <a:innerShdw blurRad="63500" dist="50800" dir="13500000">
                    <a:srgbClr val="000000">
                      <a:alpha val="50000"/>
                    </a:srgbClr>
                  </a:innerShdw>
                </a:effectLst>
                <a:latin typeface="+mj-lt"/>
              </a:rPr>
              <a:t>Thank You, Any Questions?</a:t>
            </a:r>
            <a:endParaRPr lang="en-CA" sz="4800" b="1" spc="50" dirty="0">
              <a:ln w="0">
                <a:solidFill>
                  <a:srgbClr val="7030A0"/>
                </a:solidFill>
              </a:ln>
              <a:solidFill>
                <a:srgbClr val="7030A0"/>
              </a:solidFill>
              <a:effectLst>
                <a:innerShdw blurRad="63500" dist="50800" dir="13500000">
                  <a:srgbClr val="000000">
                    <a:alpha val="50000"/>
                  </a:srgbClr>
                </a:innerShdw>
              </a:effectLst>
              <a:latin typeface="+mj-lt"/>
            </a:endParaRPr>
          </a:p>
        </p:txBody>
      </p:sp>
      <p:sp>
        <p:nvSpPr>
          <p:cNvPr id="7" name="Date Placeholder 6"/>
          <p:cNvSpPr>
            <a:spLocks noGrp="1"/>
          </p:cNvSpPr>
          <p:nvPr>
            <p:ph type="dt" sz="half" idx="10"/>
          </p:nvPr>
        </p:nvSpPr>
        <p:spPr>
          <a:xfrm>
            <a:off x="1097280" y="6459785"/>
            <a:ext cx="2472271" cy="365125"/>
          </a:xfrm>
        </p:spPr>
        <p:txBody>
          <a:bodyPr/>
          <a:lstStyle/>
          <a:p>
            <a:r>
              <a:rPr lang="en-US" smtClean="0"/>
              <a:t>5/27/2016</a:t>
            </a:r>
            <a:endParaRPr lang="en-US" dirty="0"/>
          </a:p>
        </p:txBody>
      </p:sp>
      <p:sp>
        <p:nvSpPr>
          <p:cNvPr id="8" name="Footer Placeholder 7"/>
          <p:cNvSpPr>
            <a:spLocks noGrp="1"/>
          </p:cNvSpPr>
          <p:nvPr>
            <p:ph type="ftr" sz="quarter" idx="11"/>
          </p:nvPr>
        </p:nvSpPr>
        <p:spPr>
          <a:xfrm>
            <a:off x="3686185" y="6459785"/>
            <a:ext cx="4822804" cy="365125"/>
          </a:xfrm>
        </p:spPr>
        <p:txBody>
          <a:bodyPr/>
          <a:lstStyle/>
          <a:p>
            <a:r>
              <a:rPr lang="en-CA" smtClean="0"/>
              <a:t>Southern Ontario Numerical Analysis Day (SONAD) - University of Waterloo</a:t>
            </a:r>
            <a:endParaRPr lang="en-US" dirty="0"/>
          </a:p>
        </p:txBody>
      </p:sp>
      <p:sp>
        <p:nvSpPr>
          <p:cNvPr id="9" name="Slide Number Placeholder 8"/>
          <p:cNvSpPr>
            <a:spLocks noGrp="1"/>
          </p:cNvSpPr>
          <p:nvPr>
            <p:ph type="sldNum" sz="quarter" idx="12"/>
          </p:nvPr>
        </p:nvSpPr>
        <p:spPr>
          <a:xfrm>
            <a:off x="9900458" y="6459785"/>
            <a:ext cx="1312025" cy="365125"/>
          </a:xfrm>
        </p:spPr>
        <p:txBody>
          <a:bodyPr/>
          <a:lstStyle/>
          <a:p>
            <a:fld id="{4FAB73BC-B049-4115-A692-8D63A059BFB8}" type="slidenum">
              <a:rPr lang="en-US" smtClean="0"/>
              <a:pPr/>
              <a:t>20</a:t>
            </a:fld>
            <a:endParaRPr lang="en-US" dirty="0"/>
          </a:p>
        </p:txBody>
      </p:sp>
    </p:spTree>
    <p:extLst>
      <p:ext uri="{BB962C8B-B14F-4D97-AF65-F5344CB8AC3E}">
        <p14:creationId xmlns:p14="http://schemas.microsoft.com/office/powerpoint/2010/main" val="122243728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3883" y="275208"/>
            <a:ext cx="11176987" cy="830997"/>
          </a:xfrm>
          <a:prstGeom prst="rect">
            <a:avLst/>
          </a:prstGeom>
          <a:noFill/>
        </p:spPr>
        <p:txBody>
          <a:bodyPr wrap="square" rtlCol="0">
            <a:spAutoFit/>
          </a:bodyPr>
          <a:lstStyle/>
          <a:p>
            <a:r>
              <a:rPr lang="en-CA" sz="4800" b="1" dirty="0" smtClean="0">
                <a:solidFill>
                  <a:schemeClr val="tx1">
                    <a:lumMod val="95000"/>
                    <a:lumOff val="5000"/>
                  </a:schemeClr>
                </a:solidFill>
                <a:latin typeface="+mj-lt"/>
              </a:rPr>
              <a:t>Variable Annuity (VA)</a:t>
            </a:r>
            <a:endParaRPr lang="en-CA" sz="4800" b="1" dirty="0">
              <a:solidFill>
                <a:schemeClr val="tx1">
                  <a:lumMod val="95000"/>
                  <a:lumOff val="5000"/>
                </a:schemeClr>
              </a:solidFill>
              <a:latin typeface="+mj-lt"/>
            </a:endParaRPr>
          </a:p>
        </p:txBody>
      </p:sp>
      <p:cxnSp>
        <p:nvCxnSpPr>
          <p:cNvPr id="4" name="Straight Connector 3"/>
          <p:cNvCxnSpPr/>
          <p:nvPr/>
        </p:nvCxnSpPr>
        <p:spPr>
          <a:xfrm flipV="1">
            <a:off x="443883" y="1083076"/>
            <a:ext cx="11461072" cy="8877"/>
          </a:xfrm>
          <a:prstGeom prst="line">
            <a:avLst/>
          </a:prstGeom>
          <a:ln>
            <a:solidFill>
              <a:schemeClr val="tx1">
                <a:lumMod val="95000"/>
                <a:lumOff val="5000"/>
              </a:schemeClr>
            </a:solidFill>
          </a:ln>
        </p:spPr>
        <p:style>
          <a:lnRef idx="2">
            <a:schemeClr val="dk1"/>
          </a:lnRef>
          <a:fillRef idx="0">
            <a:schemeClr val="dk1"/>
          </a:fillRef>
          <a:effectRef idx="1">
            <a:schemeClr val="dk1"/>
          </a:effectRef>
          <a:fontRef idx="minor">
            <a:schemeClr val="tx1"/>
          </a:fontRef>
        </p:style>
      </p:cxnSp>
      <p:sp>
        <p:nvSpPr>
          <p:cNvPr id="5" name="Date Placeholder 4"/>
          <p:cNvSpPr>
            <a:spLocks noGrp="1"/>
          </p:cNvSpPr>
          <p:nvPr>
            <p:ph type="dt" sz="half" idx="10"/>
          </p:nvPr>
        </p:nvSpPr>
        <p:spPr>
          <a:xfrm>
            <a:off x="1097280" y="6459785"/>
            <a:ext cx="2472271" cy="365125"/>
          </a:xfrm>
        </p:spPr>
        <p:txBody>
          <a:bodyPr/>
          <a:lstStyle/>
          <a:p>
            <a:r>
              <a:rPr lang="en-US" smtClean="0"/>
              <a:t>5/27/2016</a:t>
            </a:r>
            <a:endParaRPr lang="en-US" dirty="0"/>
          </a:p>
        </p:txBody>
      </p:sp>
      <p:sp>
        <p:nvSpPr>
          <p:cNvPr id="6" name="Footer Placeholder 5"/>
          <p:cNvSpPr>
            <a:spLocks noGrp="1"/>
          </p:cNvSpPr>
          <p:nvPr>
            <p:ph type="ftr" sz="quarter" idx="11"/>
          </p:nvPr>
        </p:nvSpPr>
        <p:spPr>
          <a:xfrm>
            <a:off x="3686185" y="6459785"/>
            <a:ext cx="4822804" cy="365125"/>
          </a:xfrm>
        </p:spPr>
        <p:txBody>
          <a:bodyPr/>
          <a:lstStyle/>
          <a:p>
            <a:r>
              <a:rPr lang="en-CA" dirty="0" smtClean="0"/>
              <a:t>Southern Ontario Numerical Analysis Day (SONAD) - University of Waterloo</a:t>
            </a:r>
            <a:endParaRPr lang="en-US" dirty="0"/>
          </a:p>
        </p:txBody>
      </p:sp>
      <p:sp>
        <p:nvSpPr>
          <p:cNvPr id="7" name="Slide Number Placeholder 6"/>
          <p:cNvSpPr>
            <a:spLocks noGrp="1"/>
          </p:cNvSpPr>
          <p:nvPr>
            <p:ph type="sldNum" sz="quarter" idx="12"/>
          </p:nvPr>
        </p:nvSpPr>
        <p:spPr>
          <a:xfrm>
            <a:off x="9900458" y="6459785"/>
            <a:ext cx="1312025" cy="365125"/>
          </a:xfrm>
        </p:spPr>
        <p:txBody>
          <a:bodyPr/>
          <a:lstStyle/>
          <a:p>
            <a:fld id="{4FAB73BC-B049-4115-A692-8D63A059BFB8}" type="slidenum">
              <a:rPr lang="en-US" smtClean="0"/>
              <a:pPr/>
              <a:t>3</a:t>
            </a:fld>
            <a:endParaRPr lang="en-US" dirty="0"/>
          </a:p>
        </p:txBody>
      </p:sp>
      <p:sp>
        <p:nvSpPr>
          <p:cNvPr id="8" name="Rectangle 7"/>
          <p:cNvSpPr/>
          <p:nvPr/>
        </p:nvSpPr>
        <p:spPr>
          <a:xfrm>
            <a:off x="458486" y="1263557"/>
            <a:ext cx="7691103" cy="1477328"/>
          </a:xfrm>
          <a:prstGeom prst="rect">
            <a:avLst/>
          </a:prstGeom>
        </p:spPr>
        <p:txBody>
          <a:bodyPr wrap="square">
            <a:spAutoFit/>
          </a:bodyPr>
          <a:lstStyle/>
          <a:p>
            <a:pPr marL="285750" indent="-285750">
              <a:lnSpc>
                <a:spcPct val="150000"/>
              </a:lnSpc>
              <a:buFont typeface="Courier New" panose="02070309020205020404" pitchFamily="49" charset="0"/>
              <a:buChar char="o"/>
            </a:pPr>
            <a:r>
              <a:rPr lang="en-CA" dirty="0"/>
              <a:t>Unit-linked life and savings insurance product (segregated funds</a:t>
            </a:r>
            <a:r>
              <a:rPr lang="en-CA" dirty="0" smtClean="0"/>
              <a:t>)</a:t>
            </a:r>
          </a:p>
          <a:p>
            <a:pPr marL="285750" indent="-285750">
              <a:lnSpc>
                <a:spcPct val="150000"/>
              </a:lnSpc>
              <a:buFont typeface="Courier New" panose="02070309020205020404" pitchFamily="49" charset="0"/>
              <a:buChar char="o"/>
            </a:pPr>
            <a:r>
              <a:rPr lang="en-CA" dirty="0" smtClean="0"/>
              <a:t>Consists </a:t>
            </a:r>
            <a:r>
              <a:rPr lang="en-CA" dirty="0"/>
              <a:t>of two phases</a:t>
            </a:r>
          </a:p>
          <a:p>
            <a:pPr marL="742950" lvl="1" indent="-285750">
              <a:buFont typeface="Arial" panose="020B0604020202020204" pitchFamily="34" charset="0"/>
              <a:buChar char="•"/>
            </a:pPr>
            <a:r>
              <a:rPr lang="en-CA" dirty="0"/>
              <a:t>Accumulation Phase</a:t>
            </a:r>
          </a:p>
          <a:p>
            <a:pPr marL="742950" lvl="1" indent="-285750">
              <a:buFont typeface="Arial" panose="020B0604020202020204" pitchFamily="34" charset="0"/>
              <a:buChar char="•"/>
            </a:pPr>
            <a:r>
              <a:rPr lang="en-CA" dirty="0"/>
              <a:t>Withdrawal Phase</a:t>
            </a:r>
          </a:p>
        </p:txBody>
      </p:sp>
      <p:graphicFrame>
        <p:nvGraphicFramePr>
          <p:cNvPr id="9" name="Chart 8"/>
          <p:cNvGraphicFramePr/>
          <p:nvPr>
            <p:extLst>
              <p:ext uri="{D42A27DB-BD31-4B8C-83A1-F6EECF244321}">
                <p14:modId xmlns:p14="http://schemas.microsoft.com/office/powerpoint/2010/main" val="3684615069"/>
              </p:ext>
            </p:extLst>
          </p:nvPr>
        </p:nvGraphicFramePr>
        <p:xfrm>
          <a:off x="3578860" y="1771828"/>
          <a:ext cx="6761480" cy="419704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73413121"/>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3883" y="275208"/>
            <a:ext cx="11176987" cy="830997"/>
          </a:xfrm>
          <a:prstGeom prst="rect">
            <a:avLst/>
          </a:prstGeom>
          <a:noFill/>
        </p:spPr>
        <p:txBody>
          <a:bodyPr wrap="square" rtlCol="0">
            <a:spAutoFit/>
          </a:bodyPr>
          <a:lstStyle/>
          <a:p>
            <a:r>
              <a:rPr lang="en-CA" sz="4800" b="1" dirty="0" smtClean="0">
                <a:solidFill>
                  <a:schemeClr val="tx1">
                    <a:lumMod val="95000"/>
                    <a:lumOff val="5000"/>
                  </a:schemeClr>
                </a:solidFill>
                <a:latin typeface="+mj-lt"/>
              </a:rPr>
              <a:t>Variable Annuity (VA)</a:t>
            </a:r>
            <a:endParaRPr lang="en-CA" sz="4800" b="1" dirty="0">
              <a:solidFill>
                <a:schemeClr val="tx1">
                  <a:lumMod val="95000"/>
                  <a:lumOff val="5000"/>
                </a:schemeClr>
              </a:solidFill>
              <a:latin typeface="+mj-lt"/>
            </a:endParaRPr>
          </a:p>
        </p:txBody>
      </p:sp>
      <p:cxnSp>
        <p:nvCxnSpPr>
          <p:cNvPr id="4" name="Straight Connector 3"/>
          <p:cNvCxnSpPr/>
          <p:nvPr/>
        </p:nvCxnSpPr>
        <p:spPr>
          <a:xfrm flipV="1">
            <a:off x="443883" y="1083076"/>
            <a:ext cx="11461072" cy="8877"/>
          </a:xfrm>
          <a:prstGeom prst="line">
            <a:avLst/>
          </a:prstGeom>
          <a:ln>
            <a:solidFill>
              <a:schemeClr val="tx1">
                <a:lumMod val="95000"/>
                <a:lumOff val="5000"/>
              </a:schemeClr>
            </a:solidFill>
          </a:ln>
        </p:spPr>
        <p:style>
          <a:lnRef idx="2">
            <a:schemeClr val="dk1"/>
          </a:lnRef>
          <a:fillRef idx="0">
            <a:schemeClr val="dk1"/>
          </a:fillRef>
          <a:effectRef idx="1">
            <a:schemeClr val="dk1"/>
          </a:effectRef>
          <a:fontRef idx="minor">
            <a:schemeClr val="tx1"/>
          </a:fontRef>
        </p:style>
      </p:cxnSp>
      <p:sp>
        <p:nvSpPr>
          <p:cNvPr id="3" name="TextBox 2"/>
          <p:cNvSpPr txBox="1"/>
          <p:nvPr/>
        </p:nvSpPr>
        <p:spPr>
          <a:xfrm>
            <a:off x="443883" y="1341120"/>
            <a:ext cx="11405217" cy="4801314"/>
          </a:xfrm>
          <a:prstGeom prst="rect">
            <a:avLst/>
          </a:prstGeom>
          <a:noFill/>
        </p:spPr>
        <p:txBody>
          <a:bodyPr wrap="square" rtlCol="0">
            <a:spAutoFit/>
          </a:bodyPr>
          <a:lstStyle/>
          <a:p>
            <a:pPr marL="285750" indent="-285750">
              <a:buFont typeface="Courier New" panose="02070309020205020404" pitchFamily="49" charset="0"/>
              <a:buChar char="o"/>
            </a:pPr>
            <a:r>
              <a:rPr lang="en-CA" dirty="0" smtClean="0"/>
              <a:t>Guarantee </a:t>
            </a:r>
            <a:r>
              <a:rPr lang="en-CA" dirty="0"/>
              <a:t>types</a:t>
            </a:r>
          </a:p>
          <a:p>
            <a:pPr marL="742950" lvl="1" indent="-285750">
              <a:lnSpc>
                <a:spcPct val="150000"/>
              </a:lnSpc>
              <a:buFont typeface="Arial" panose="020B0604020202020204" pitchFamily="34" charset="0"/>
              <a:buChar char="•"/>
            </a:pPr>
            <a:r>
              <a:rPr lang="en-CA" dirty="0"/>
              <a:t>GMIB: guarantees stream of income for life</a:t>
            </a:r>
          </a:p>
          <a:p>
            <a:pPr marL="742950" lvl="1" indent="-285750">
              <a:lnSpc>
                <a:spcPct val="150000"/>
              </a:lnSpc>
              <a:buFont typeface="Arial" panose="020B0604020202020204" pitchFamily="34" charset="0"/>
              <a:buChar char="•"/>
            </a:pPr>
            <a:r>
              <a:rPr lang="en-CA" dirty="0"/>
              <a:t>GMWB: guarantees ability to withdraw up to a pre-determined percentage of benefit base for </a:t>
            </a:r>
            <a:r>
              <a:rPr lang="en-CA" dirty="0" smtClean="0"/>
              <a:t>several </a:t>
            </a:r>
            <a:r>
              <a:rPr lang="en-CA" dirty="0"/>
              <a:t>years </a:t>
            </a:r>
          </a:p>
          <a:p>
            <a:pPr marL="742950" lvl="1" indent="-285750">
              <a:lnSpc>
                <a:spcPct val="150000"/>
              </a:lnSpc>
              <a:buFont typeface="Arial" panose="020B0604020202020204" pitchFamily="34" charset="0"/>
              <a:buChar char="•"/>
            </a:pPr>
            <a:r>
              <a:rPr lang="en-CA" dirty="0"/>
              <a:t>GMDB: guarantees a lump-sum payment upon death</a:t>
            </a:r>
          </a:p>
          <a:p>
            <a:pPr marL="742950" lvl="1" indent="-285750">
              <a:lnSpc>
                <a:spcPct val="150000"/>
              </a:lnSpc>
              <a:buFont typeface="Arial" panose="020B0604020202020204" pitchFamily="34" charset="0"/>
              <a:buChar char="•"/>
            </a:pPr>
            <a:r>
              <a:rPr lang="en-CA" dirty="0"/>
              <a:t>GMAB: guarantees a lump-sum payment on the maturity of </a:t>
            </a:r>
            <a:r>
              <a:rPr lang="en-CA" dirty="0" smtClean="0"/>
              <a:t>contract</a:t>
            </a:r>
          </a:p>
          <a:p>
            <a:pPr marL="742950" lvl="1" indent="-285750">
              <a:lnSpc>
                <a:spcPct val="150000"/>
              </a:lnSpc>
              <a:buFont typeface="Arial" panose="020B0604020202020204" pitchFamily="34" charset="0"/>
              <a:buChar char="•"/>
            </a:pPr>
            <a:r>
              <a:rPr lang="en-CA" dirty="0" smtClean="0"/>
              <a:t>…</a:t>
            </a:r>
            <a:endParaRPr lang="en-CA" dirty="0"/>
          </a:p>
          <a:p>
            <a:pPr marL="285750" indent="-285750">
              <a:buFont typeface="Courier New" panose="02070309020205020404" pitchFamily="49" charset="0"/>
              <a:buChar char="o"/>
            </a:pPr>
            <a:r>
              <a:rPr lang="en-CA" dirty="0"/>
              <a:t>Source of revenue for writers</a:t>
            </a:r>
          </a:p>
          <a:p>
            <a:pPr marL="742950" lvl="1" indent="-285750">
              <a:lnSpc>
                <a:spcPct val="150000"/>
              </a:lnSpc>
              <a:buFont typeface="Arial" panose="020B0604020202020204" pitchFamily="34" charset="0"/>
              <a:buChar char="•"/>
            </a:pPr>
            <a:r>
              <a:rPr lang="en-CA" dirty="0"/>
              <a:t>Rider Charge</a:t>
            </a:r>
          </a:p>
          <a:p>
            <a:pPr marL="742950" lvl="1" indent="-285750">
              <a:lnSpc>
                <a:spcPct val="150000"/>
              </a:lnSpc>
              <a:buFont typeface="Arial" panose="020B0604020202020204" pitchFamily="34" charset="0"/>
              <a:buChar char="•"/>
            </a:pPr>
            <a:r>
              <a:rPr lang="en-CA" dirty="0"/>
              <a:t>Administrative Expense Charge</a:t>
            </a:r>
          </a:p>
          <a:p>
            <a:pPr marL="742950" lvl="1" indent="-285750">
              <a:lnSpc>
                <a:spcPct val="150000"/>
              </a:lnSpc>
              <a:buFont typeface="Arial" panose="020B0604020202020204" pitchFamily="34" charset="0"/>
              <a:buChar char="•"/>
            </a:pPr>
            <a:r>
              <a:rPr lang="en-CA" dirty="0"/>
              <a:t>Surrender Charge</a:t>
            </a:r>
          </a:p>
          <a:p>
            <a:pPr marL="742950" lvl="1" indent="-285750">
              <a:lnSpc>
                <a:spcPct val="150000"/>
              </a:lnSpc>
              <a:buFont typeface="Arial" panose="020B0604020202020204" pitchFamily="34" charset="0"/>
              <a:buChar char="•"/>
            </a:pPr>
            <a:r>
              <a:rPr lang="en-CA" dirty="0"/>
              <a:t>Insurance Charge</a:t>
            </a:r>
          </a:p>
          <a:p>
            <a:pPr marL="742950" lvl="1" indent="-285750">
              <a:lnSpc>
                <a:spcPct val="150000"/>
              </a:lnSpc>
              <a:buFont typeface="Arial" panose="020B0604020202020204" pitchFamily="34" charset="0"/>
              <a:buChar char="•"/>
            </a:pPr>
            <a:r>
              <a:rPr lang="en-CA" dirty="0"/>
              <a:t>Investment Management </a:t>
            </a:r>
            <a:r>
              <a:rPr lang="en-CA" dirty="0" smtClean="0"/>
              <a:t>Charge</a:t>
            </a:r>
            <a:endParaRPr lang="en-CA" dirty="0"/>
          </a:p>
        </p:txBody>
      </p:sp>
      <p:sp>
        <p:nvSpPr>
          <p:cNvPr id="26" name="Date Placeholder 25"/>
          <p:cNvSpPr>
            <a:spLocks noGrp="1"/>
          </p:cNvSpPr>
          <p:nvPr>
            <p:ph type="dt" sz="half" idx="10"/>
          </p:nvPr>
        </p:nvSpPr>
        <p:spPr>
          <a:xfrm>
            <a:off x="1097280" y="6459785"/>
            <a:ext cx="2472271" cy="365125"/>
          </a:xfrm>
        </p:spPr>
        <p:txBody>
          <a:bodyPr/>
          <a:lstStyle/>
          <a:p>
            <a:r>
              <a:rPr lang="en-US" smtClean="0"/>
              <a:t>5/27/2016</a:t>
            </a:r>
            <a:endParaRPr lang="en-US" dirty="0"/>
          </a:p>
        </p:txBody>
      </p:sp>
      <p:sp>
        <p:nvSpPr>
          <p:cNvPr id="27" name="Footer Placeholder 26"/>
          <p:cNvSpPr>
            <a:spLocks noGrp="1"/>
          </p:cNvSpPr>
          <p:nvPr>
            <p:ph type="ftr" sz="quarter" idx="11"/>
          </p:nvPr>
        </p:nvSpPr>
        <p:spPr>
          <a:xfrm>
            <a:off x="3686185" y="6459785"/>
            <a:ext cx="4822804" cy="365125"/>
          </a:xfrm>
        </p:spPr>
        <p:txBody>
          <a:bodyPr/>
          <a:lstStyle/>
          <a:p>
            <a:r>
              <a:rPr lang="en-CA" smtClean="0"/>
              <a:t>Southern Ontario Numerical Analysis Day (SONAD) - University of Waterloo</a:t>
            </a:r>
            <a:endParaRPr lang="en-US" dirty="0"/>
          </a:p>
        </p:txBody>
      </p:sp>
      <p:sp>
        <p:nvSpPr>
          <p:cNvPr id="28" name="Slide Number Placeholder 27"/>
          <p:cNvSpPr>
            <a:spLocks noGrp="1"/>
          </p:cNvSpPr>
          <p:nvPr>
            <p:ph type="sldNum" sz="quarter" idx="12"/>
          </p:nvPr>
        </p:nvSpPr>
        <p:spPr>
          <a:xfrm>
            <a:off x="9900458" y="6459785"/>
            <a:ext cx="1312025" cy="365125"/>
          </a:xfrm>
        </p:spPr>
        <p:txBody>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val="1110385597"/>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3883" y="275208"/>
            <a:ext cx="11176987" cy="830997"/>
          </a:xfrm>
          <a:prstGeom prst="rect">
            <a:avLst/>
          </a:prstGeom>
          <a:noFill/>
        </p:spPr>
        <p:txBody>
          <a:bodyPr wrap="square" rtlCol="0">
            <a:spAutoFit/>
          </a:bodyPr>
          <a:lstStyle/>
          <a:p>
            <a:r>
              <a:rPr lang="en-CA" sz="4800" b="1" dirty="0" smtClean="0">
                <a:solidFill>
                  <a:schemeClr val="tx1">
                    <a:lumMod val="95000"/>
                    <a:lumOff val="5000"/>
                  </a:schemeClr>
                </a:solidFill>
                <a:latin typeface="+mj-lt"/>
              </a:rPr>
              <a:t>Research Questions</a:t>
            </a:r>
            <a:endParaRPr lang="en-CA" sz="4800" b="1" dirty="0">
              <a:solidFill>
                <a:schemeClr val="tx1">
                  <a:lumMod val="95000"/>
                  <a:lumOff val="5000"/>
                </a:schemeClr>
              </a:solidFill>
              <a:latin typeface="+mj-lt"/>
            </a:endParaRPr>
          </a:p>
        </p:txBody>
      </p:sp>
      <p:cxnSp>
        <p:nvCxnSpPr>
          <p:cNvPr id="4" name="Straight Connector 3"/>
          <p:cNvCxnSpPr/>
          <p:nvPr/>
        </p:nvCxnSpPr>
        <p:spPr>
          <a:xfrm flipV="1">
            <a:off x="443883" y="1083076"/>
            <a:ext cx="11461072" cy="8877"/>
          </a:xfrm>
          <a:prstGeom prst="line">
            <a:avLst/>
          </a:prstGeom>
          <a:ln>
            <a:solidFill>
              <a:schemeClr val="tx1">
                <a:lumMod val="95000"/>
                <a:lumOff val="5000"/>
              </a:schemeClr>
            </a:solidFill>
          </a:ln>
        </p:spPr>
        <p:style>
          <a:lnRef idx="2">
            <a:schemeClr val="dk1"/>
          </a:lnRef>
          <a:fillRef idx="0">
            <a:schemeClr val="dk1"/>
          </a:fillRef>
          <a:effectRef idx="1">
            <a:schemeClr val="dk1"/>
          </a:effectRef>
          <a:fontRef idx="minor">
            <a:schemeClr val="tx1"/>
          </a:fontRef>
        </p:style>
      </p:cxnSp>
      <p:sp>
        <p:nvSpPr>
          <p:cNvPr id="3" name="TextBox 2"/>
          <p:cNvSpPr txBox="1"/>
          <p:nvPr/>
        </p:nvSpPr>
        <p:spPr>
          <a:xfrm>
            <a:off x="443883" y="1341120"/>
            <a:ext cx="11405217" cy="2585323"/>
          </a:xfrm>
          <a:prstGeom prst="rect">
            <a:avLst/>
          </a:prstGeom>
          <a:noFill/>
        </p:spPr>
        <p:txBody>
          <a:bodyPr wrap="square" rtlCol="0">
            <a:spAutoFit/>
          </a:bodyPr>
          <a:lstStyle/>
          <a:p>
            <a:pPr marL="285750" indent="-285750">
              <a:buFont typeface="Courier New" panose="02070309020205020404" pitchFamily="49" charset="0"/>
              <a:buChar char="o"/>
            </a:pPr>
            <a:r>
              <a:rPr lang="en-CA" dirty="0" smtClean="0"/>
              <a:t>Policy holder’s view</a:t>
            </a:r>
          </a:p>
          <a:p>
            <a:pPr marL="742950" lvl="1" indent="-285750">
              <a:lnSpc>
                <a:spcPct val="150000"/>
              </a:lnSpc>
              <a:buFont typeface="Arial" panose="020B0604020202020204" pitchFamily="34" charset="0"/>
              <a:buChar char="•"/>
            </a:pPr>
            <a:r>
              <a:rPr lang="en-CA" dirty="0"/>
              <a:t>Optimal strategy to maximize the value of contract </a:t>
            </a:r>
          </a:p>
          <a:p>
            <a:pPr marL="742950" lvl="1" indent="-285750">
              <a:lnSpc>
                <a:spcPct val="150000"/>
              </a:lnSpc>
              <a:buFont typeface="Arial" panose="020B0604020202020204" pitchFamily="34" charset="0"/>
              <a:buChar char="•"/>
            </a:pPr>
            <a:r>
              <a:rPr lang="en-CA" dirty="0" smtClean="0"/>
              <a:t>Fair valuation of contract</a:t>
            </a:r>
          </a:p>
          <a:p>
            <a:pPr marL="285750" indent="-285750">
              <a:buFont typeface="Courier New" panose="02070309020205020404" pitchFamily="49" charset="0"/>
              <a:buChar char="o"/>
            </a:pPr>
            <a:r>
              <a:rPr lang="en-CA" dirty="0" smtClean="0"/>
              <a:t>Insurer’s view</a:t>
            </a:r>
          </a:p>
          <a:p>
            <a:pPr marL="742950" lvl="1" indent="-285750">
              <a:buFont typeface="Arial" panose="020B0604020202020204" pitchFamily="34" charset="0"/>
              <a:buChar char="•"/>
            </a:pPr>
            <a:r>
              <a:rPr lang="en-CA" dirty="0" smtClean="0"/>
              <a:t>Hedging and Risk Management</a:t>
            </a:r>
          </a:p>
          <a:p>
            <a:pPr marL="1200150" lvl="2" indent="-285750">
              <a:lnSpc>
                <a:spcPct val="150000"/>
              </a:lnSpc>
              <a:buFont typeface="Wingdings" panose="05000000000000000000" pitchFamily="2" charset="2"/>
              <a:buChar char="q"/>
            </a:pPr>
            <a:r>
              <a:rPr lang="en-CA" dirty="0" smtClean="0"/>
              <a:t>Individual Contract</a:t>
            </a:r>
          </a:p>
          <a:p>
            <a:pPr marL="1200150" lvl="2" indent="-285750">
              <a:lnSpc>
                <a:spcPct val="150000"/>
              </a:lnSpc>
              <a:buFont typeface="Wingdings" panose="05000000000000000000" pitchFamily="2" charset="2"/>
              <a:buChar char="q"/>
            </a:pPr>
            <a:r>
              <a:rPr lang="en-CA" dirty="0" smtClean="0"/>
              <a:t>Portfolio of contracts</a:t>
            </a:r>
            <a:endParaRPr lang="en-CA" dirty="0"/>
          </a:p>
        </p:txBody>
      </p:sp>
      <p:sp>
        <p:nvSpPr>
          <p:cNvPr id="5" name="Date Placeholder 4"/>
          <p:cNvSpPr>
            <a:spLocks noGrp="1"/>
          </p:cNvSpPr>
          <p:nvPr>
            <p:ph type="dt" sz="half" idx="10"/>
          </p:nvPr>
        </p:nvSpPr>
        <p:spPr>
          <a:xfrm>
            <a:off x="1097280" y="6459785"/>
            <a:ext cx="2472271" cy="365125"/>
          </a:xfrm>
        </p:spPr>
        <p:txBody>
          <a:bodyPr/>
          <a:lstStyle/>
          <a:p>
            <a:r>
              <a:rPr lang="en-US" smtClean="0"/>
              <a:t>5/27/2016</a:t>
            </a:r>
            <a:endParaRPr lang="en-US" dirty="0"/>
          </a:p>
        </p:txBody>
      </p:sp>
      <p:sp>
        <p:nvSpPr>
          <p:cNvPr id="6" name="Footer Placeholder 5"/>
          <p:cNvSpPr>
            <a:spLocks noGrp="1"/>
          </p:cNvSpPr>
          <p:nvPr>
            <p:ph type="ftr" sz="quarter" idx="11"/>
          </p:nvPr>
        </p:nvSpPr>
        <p:spPr>
          <a:xfrm>
            <a:off x="3686185" y="6459785"/>
            <a:ext cx="4822804" cy="365125"/>
          </a:xfrm>
        </p:spPr>
        <p:txBody>
          <a:bodyPr/>
          <a:lstStyle/>
          <a:p>
            <a:r>
              <a:rPr lang="en-CA" smtClean="0"/>
              <a:t>Southern Ontario Numerical Analysis Day (SONAD) - University of Waterloo</a:t>
            </a:r>
            <a:endParaRPr lang="en-US" dirty="0"/>
          </a:p>
        </p:txBody>
      </p:sp>
      <p:sp>
        <p:nvSpPr>
          <p:cNvPr id="7" name="Slide Number Placeholder 6"/>
          <p:cNvSpPr>
            <a:spLocks noGrp="1"/>
          </p:cNvSpPr>
          <p:nvPr>
            <p:ph type="sldNum" sz="quarter" idx="12"/>
          </p:nvPr>
        </p:nvSpPr>
        <p:spPr>
          <a:xfrm>
            <a:off x="9900458" y="6459785"/>
            <a:ext cx="1312025" cy="365125"/>
          </a:xfrm>
        </p:spPr>
        <p:txBody>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val="261055620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3883" y="275208"/>
            <a:ext cx="11176987" cy="830997"/>
          </a:xfrm>
          <a:prstGeom prst="rect">
            <a:avLst/>
          </a:prstGeom>
          <a:noFill/>
        </p:spPr>
        <p:txBody>
          <a:bodyPr wrap="square" rtlCol="0">
            <a:spAutoFit/>
          </a:bodyPr>
          <a:lstStyle/>
          <a:p>
            <a:r>
              <a:rPr lang="en-CA" sz="4800" b="1" dirty="0" smtClean="0">
                <a:solidFill>
                  <a:schemeClr val="tx1">
                    <a:lumMod val="95000"/>
                    <a:lumOff val="5000"/>
                  </a:schemeClr>
                </a:solidFill>
                <a:latin typeface="+mj-lt"/>
              </a:rPr>
              <a:t>Existing Solutions</a:t>
            </a:r>
            <a:endParaRPr lang="en-CA" sz="4800" b="1" dirty="0">
              <a:solidFill>
                <a:schemeClr val="tx1">
                  <a:lumMod val="95000"/>
                  <a:lumOff val="5000"/>
                </a:schemeClr>
              </a:solidFill>
              <a:latin typeface="+mj-lt"/>
            </a:endParaRPr>
          </a:p>
        </p:txBody>
      </p:sp>
      <p:cxnSp>
        <p:nvCxnSpPr>
          <p:cNvPr id="4" name="Straight Connector 3"/>
          <p:cNvCxnSpPr/>
          <p:nvPr/>
        </p:nvCxnSpPr>
        <p:spPr>
          <a:xfrm flipV="1">
            <a:off x="443883" y="1083076"/>
            <a:ext cx="11461072" cy="8877"/>
          </a:xfrm>
          <a:prstGeom prst="line">
            <a:avLst/>
          </a:prstGeom>
          <a:ln>
            <a:solidFill>
              <a:schemeClr val="tx1">
                <a:lumMod val="95000"/>
                <a:lumOff val="5000"/>
              </a:schemeClr>
            </a:solidFill>
          </a:ln>
        </p:spPr>
        <p:style>
          <a:lnRef idx="2">
            <a:schemeClr val="dk1"/>
          </a:lnRef>
          <a:fillRef idx="0">
            <a:schemeClr val="dk1"/>
          </a:fillRef>
          <a:effectRef idx="1">
            <a:schemeClr val="dk1"/>
          </a:effectRef>
          <a:fontRef idx="minor">
            <a:schemeClr val="tx1"/>
          </a:fontRef>
        </p:style>
      </p:cxnSp>
      <p:sp>
        <p:nvSpPr>
          <p:cNvPr id="3" name="TextBox 2"/>
          <p:cNvSpPr txBox="1"/>
          <p:nvPr/>
        </p:nvSpPr>
        <p:spPr>
          <a:xfrm>
            <a:off x="443883" y="1341120"/>
            <a:ext cx="5584055" cy="3416320"/>
          </a:xfrm>
          <a:prstGeom prst="rect">
            <a:avLst/>
          </a:prstGeom>
          <a:noFill/>
        </p:spPr>
        <p:txBody>
          <a:bodyPr wrap="square" rtlCol="0">
            <a:spAutoFit/>
          </a:bodyPr>
          <a:lstStyle/>
          <a:p>
            <a:pPr marL="285750" indent="-285750">
              <a:lnSpc>
                <a:spcPct val="150000"/>
              </a:lnSpc>
              <a:buFont typeface="Courier New" panose="02070309020205020404" pitchFamily="49" charset="0"/>
              <a:buChar char="o"/>
            </a:pPr>
            <a:r>
              <a:rPr lang="en-CA" dirty="0" smtClean="0"/>
              <a:t>Extending methodologies of individual VA contracts</a:t>
            </a:r>
          </a:p>
          <a:p>
            <a:pPr marL="285750" indent="-285750">
              <a:lnSpc>
                <a:spcPct val="150000"/>
              </a:lnSpc>
              <a:buFont typeface="Courier New" panose="02070309020205020404" pitchFamily="49" charset="0"/>
              <a:buChar char="o"/>
            </a:pPr>
            <a:endParaRPr lang="en-CA" dirty="0"/>
          </a:p>
          <a:p>
            <a:pPr marL="285750" indent="-285750">
              <a:lnSpc>
                <a:spcPct val="150000"/>
              </a:lnSpc>
              <a:buFont typeface="Courier New" panose="02070309020205020404" pitchFamily="49" charset="0"/>
              <a:buChar char="o"/>
            </a:pPr>
            <a:endParaRPr lang="en-CA" dirty="0" smtClean="0"/>
          </a:p>
          <a:p>
            <a:pPr marL="285750" indent="-285750">
              <a:lnSpc>
                <a:spcPct val="150000"/>
              </a:lnSpc>
              <a:buFont typeface="Courier New" panose="02070309020205020404" pitchFamily="49" charset="0"/>
              <a:buChar char="o"/>
            </a:pPr>
            <a:endParaRPr lang="en-CA" dirty="0" smtClean="0"/>
          </a:p>
          <a:p>
            <a:pPr marL="285750" indent="-285750">
              <a:lnSpc>
                <a:spcPct val="150000"/>
              </a:lnSpc>
              <a:buFont typeface="Courier New" panose="02070309020205020404" pitchFamily="49" charset="0"/>
              <a:buChar char="o"/>
            </a:pPr>
            <a:r>
              <a:rPr lang="en-CA" dirty="0" smtClean="0"/>
              <a:t>Replicating Portfolios </a:t>
            </a:r>
          </a:p>
          <a:p>
            <a:pPr marL="285750" indent="-285750">
              <a:lnSpc>
                <a:spcPct val="150000"/>
              </a:lnSpc>
              <a:buFont typeface="Courier New" panose="02070309020205020404" pitchFamily="49" charset="0"/>
              <a:buChar char="o"/>
            </a:pPr>
            <a:endParaRPr lang="en-CA" dirty="0" smtClean="0"/>
          </a:p>
          <a:p>
            <a:pPr>
              <a:lnSpc>
                <a:spcPct val="150000"/>
              </a:lnSpc>
            </a:pPr>
            <a:endParaRPr lang="en-CA" dirty="0" smtClean="0"/>
          </a:p>
          <a:p>
            <a:pPr marL="285750" indent="-285750">
              <a:lnSpc>
                <a:spcPct val="150000"/>
              </a:lnSpc>
              <a:buFont typeface="Courier New" panose="02070309020205020404" pitchFamily="49" charset="0"/>
              <a:buChar char="o"/>
            </a:pPr>
            <a:r>
              <a:rPr lang="en-CA" dirty="0" smtClean="0"/>
              <a:t>Nested Monte Carlo (MC) Simulations</a:t>
            </a:r>
            <a:endParaRPr lang="en-CA" dirty="0"/>
          </a:p>
        </p:txBody>
      </p:sp>
      <p:sp>
        <p:nvSpPr>
          <p:cNvPr id="5" name="TextBox 4"/>
          <p:cNvSpPr txBox="1"/>
          <p:nvPr/>
        </p:nvSpPr>
        <p:spPr>
          <a:xfrm>
            <a:off x="5726098" y="1142643"/>
            <a:ext cx="6178858" cy="1338828"/>
          </a:xfrm>
          <a:prstGeom prst="rect">
            <a:avLst/>
          </a:prstGeom>
          <a:ln>
            <a:solidFill>
              <a:srgbClr val="FF0000"/>
            </a:solidFill>
          </a:ln>
        </p:spPr>
        <p:style>
          <a:lnRef idx="2">
            <a:schemeClr val="dk1"/>
          </a:lnRef>
          <a:fillRef idx="1">
            <a:schemeClr val="lt1"/>
          </a:fillRef>
          <a:effectRef idx="0">
            <a:schemeClr val="dk1"/>
          </a:effectRef>
          <a:fontRef idx="minor">
            <a:schemeClr val="dk1"/>
          </a:fontRef>
        </p:style>
        <p:txBody>
          <a:bodyPr wrap="square" rtlCol="0">
            <a:spAutoFit/>
          </a:bodyPr>
          <a:lstStyle/>
          <a:p>
            <a:pPr marL="285750" lvl="1" indent="-285750">
              <a:lnSpc>
                <a:spcPct val="150000"/>
              </a:lnSpc>
              <a:buFont typeface="Wingdings" panose="05000000000000000000" pitchFamily="2" charset="2"/>
              <a:buChar char="q"/>
            </a:pPr>
            <a:r>
              <a:rPr lang="en-CA" dirty="0"/>
              <a:t>Suggested payoffs, mostly, have no closed-form </a:t>
            </a:r>
            <a:r>
              <a:rPr lang="en-CA" dirty="0" smtClean="0"/>
              <a:t>formulas</a:t>
            </a:r>
          </a:p>
          <a:p>
            <a:pPr marL="285750" lvl="1" indent="-285750">
              <a:lnSpc>
                <a:spcPct val="150000"/>
              </a:lnSpc>
              <a:buFont typeface="Wingdings" panose="05000000000000000000" pitchFamily="2" charset="2"/>
              <a:buChar char="q"/>
            </a:pPr>
            <a:r>
              <a:rPr lang="en-CA" dirty="0" smtClean="0"/>
              <a:t>Almost all suggested methods are computationally expensive</a:t>
            </a:r>
          </a:p>
          <a:p>
            <a:pPr marL="285750" lvl="1" indent="-285750">
              <a:lnSpc>
                <a:spcPct val="150000"/>
              </a:lnSpc>
              <a:buFont typeface="Wingdings" panose="05000000000000000000" pitchFamily="2" charset="2"/>
              <a:buChar char="q"/>
            </a:pPr>
            <a:r>
              <a:rPr lang="en-CA" dirty="0" smtClean="0"/>
              <a:t>Results for one VA cannot be re-used for another VA</a:t>
            </a:r>
            <a:endParaRPr lang="en-CA" dirty="0"/>
          </a:p>
        </p:txBody>
      </p:sp>
      <p:sp>
        <p:nvSpPr>
          <p:cNvPr id="6" name="TextBox 5"/>
          <p:cNvSpPr txBox="1"/>
          <p:nvPr/>
        </p:nvSpPr>
        <p:spPr>
          <a:xfrm>
            <a:off x="5726097" y="4315328"/>
            <a:ext cx="6178858" cy="464871"/>
          </a:xfrm>
          <a:prstGeom prst="rect">
            <a:avLst/>
          </a:prstGeom>
          <a:ln>
            <a:solidFill>
              <a:srgbClr val="FF0000"/>
            </a:solidFill>
          </a:ln>
        </p:spPr>
        <p:style>
          <a:lnRef idx="2">
            <a:schemeClr val="dk1"/>
          </a:lnRef>
          <a:fillRef idx="1">
            <a:schemeClr val="lt1"/>
          </a:fillRef>
          <a:effectRef idx="0">
            <a:schemeClr val="dk1"/>
          </a:effectRef>
          <a:fontRef idx="minor">
            <a:schemeClr val="dk1"/>
          </a:fontRef>
        </p:style>
        <p:txBody>
          <a:bodyPr wrap="square" rtlCol="0">
            <a:spAutoFit/>
          </a:bodyPr>
          <a:lstStyle/>
          <a:p>
            <a:pPr marL="285750" lvl="1" indent="-285750">
              <a:lnSpc>
                <a:spcPct val="150000"/>
              </a:lnSpc>
              <a:buFont typeface="Wingdings" panose="05000000000000000000" pitchFamily="2" charset="2"/>
              <a:buChar char="q"/>
            </a:pPr>
            <a:r>
              <a:rPr lang="en-CA" dirty="0"/>
              <a:t>C</a:t>
            </a:r>
            <a:r>
              <a:rPr lang="en-CA" dirty="0" smtClean="0"/>
              <a:t>omputationally expensive</a:t>
            </a:r>
          </a:p>
        </p:txBody>
      </p:sp>
      <p:sp>
        <p:nvSpPr>
          <p:cNvPr id="7" name="Date Placeholder 6"/>
          <p:cNvSpPr>
            <a:spLocks noGrp="1"/>
          </p:cNvSpPr>
          <p:nvPr>
            <p:ph type="dt" sz="half" idx="10"/>
          </p:nvPr>
        </p:nvSpPr>
        <p:spPr>
          <a:xfrm>
            <a:off x="1097280" y="6459785"/>
            <a:ext cx="2472271" cy="365125"/>
          </a:xfrm>
        </p:spPr>
        <p:txBody>
          <a:bodyPr/>
          <a:lstStyle/>
          <a:p>
            <a:r>
              <a:rPr lang="en-US" smtClean="0"/>
              <a:t>5/27/2016</a:t>
            </a:r>
            <a:endParaRPr lang="en-US" dirty="0"/>
          </a:p>
        </p:txBody>
      </p:sp>
      <p:sp>
        <p:nvSpPr>
          <p:cNvPr id="8" name="Footer Placeholder 7"/>
          <p:cNvSpPr>
            <a:spLocks noGrp="1"/>
          </p:cNvSpPr>
          <p:nvPr>
            <p:ph type="ftr" sz="quarter" idx="11"/>
          </p:nvPr>
        </p:nvSpPr>
        <p:spPr>
          <a:xfrm>
            <a:off x="3686185" y="6459785"/>
            <a:ext cx="4822804" cy="365125"/>
          </a:xfrm>
        </p:spPr>
        <p:txBody>
          <a:bodyPr/>
          <a:lstStyle/>
          <a:p>
            <a:r>
              <a:rPr lang="en-CA" smtClean="0"/>
              <a:t>Southern Ontario Numerical Analysis Day (SONAD) - University of Waterloo</a:t>
            </a:r>
            <a:endParaRPr lang="en-US" dirty="0"/>
          </a:p>
        </p:txBody>
      </p:sp>
      <p:sp>
        <p:nvSpPr>
          <p:cNvPr id="9" name="Slide Number Placeholder 8"/>
          <p:cNvSpPr>
            <a:spLocks noGrp="1"/>
          </p:cNvSpPr>
          <p:nvPr>
            <p:ph type="sldNum" sz="quarter" idx="12"/>
          </p:nvPr>
        </p:nvSpPr>
        <p:spPr>
          <a:xfrm>
            <a:off x="9900458" y="6459785"/>
            <a:ext cx="1312025" cy="365125"/>
          </a:xfrm>
        </p:spPr>
        <p:txBody>
          <a:bodyPr/>
          <a:lstStyle/>
          <a:p>
            <a:fld id="{4FAB73BC-B049-4115-A692-8D63A059BFB8}" type="slidenum">
              <a:rPr lang="en-US" smtClean="0"/>
              <a:pPr/>
              <a:t>6</a:t>
            </a:fld>
            <a:endParaRPr lang="en-US" dirty="0"/>
          </a:p>
        </p:txBody>
      </p:sp>
      <p:sp>
        <p:nvSpPr>
          <p:cNvPr id="119" name="TextBox 118"/>
          <p:cNvSpPr txBox="1"/>
          <p:nvPr/>
        </p:nvSpPr>
        <p:spPr>
          <a:xfrm>
            <a:off x="5726097" y="2670250"/>
            <a:ext cx="6178858" cy="923330"/>
          </a:xfrm>
          <a:prstGeom prst="rect">
            <a:avLst/>
          </a:prstGeom>
          <a:ln>
            <a:solidFill>
              <a:srgbClr val="FF0000"/>
            </a:solidFill>
          </a:ln>
        </p:spPr>
        <p:style>
          <a:lnRef idx="2">
            <a:schemeClr val="dk1"/>
          </a:lnRef>
          <a:fillRef idx="1">
            <a:schemeClr val="lt1"/>
          </a:fillRef>
          <a:effectRef idx="0">
            <a:schemeClr val="dk1"/>
          </a:effectRef>
          <a:fontRef idx="minor">
            <a:schemeClr val="dk1"/>
          </a:fontRef>
        </p:style>
        <p:txBody>
          <a:bodyPr wrap="square" rtlCol="0">
            <a:spAutoFit/>
          </a:bodyPr>
          <a:lstStyle/>
          <a:p>
            <a:pPr marL="285750" lvl="1" indent="-285750">
              <a:lnSpc>
                <a:spcPct val="150000"/>
              </a:lnSpc>
              <a:buFont typeface="Wingdings" panose="05000000000000000000" pitchFamily="2" charset="2"/>
              <a:buChar char="q"/>
            </a:pPr>
            <a:r>
              <a:rPr lang="en-CA" dirty="0" smtClean="0"/>
              <a:t>Computationally expensive</a:t>
            </a:r>
          </a:p>
          <a:p>
            <a:pPr marL="285750" lvl="1" indent="-285750">
              <a:lnSpc>
                <a:spcPct val="150000"/>
              </a:lnSpc>
              <a:buFont typeface="Wingdings" panose="05000000000000000000" pitchFamily="2" charset="2"/>
              <a:buChar char="q"/>
            </a:pPr>
            <a:r>
              <a:rPr lang="en-CA" dirty="0" smtClean="0"/>
              <a:t>Accuracy/computational complexity trade-off</a:t>
            </a:r>
            <a:endParaRPr lang="en-CA" dirty="0"/>
          </a:p>
        </p:txBody>
      </p:sp>
    </p:spTree>
    <p:extLst>
      <p:ext uri="{BB962C8B-B14F-4D97-AF65-F5344CB8AC3E}">
        <p14:creationId xmlns:p14="http://schemas.microsoft.com/office/powerpoint/2010/main" val="3525435704"/>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3883" y="275208"/>
            <a:ext cx="11176987" cy="830997"/>
          </a:xfrm>
          <a:prstGeom prst="rect">
            <a:avLst/>
          </a:prstGeom>
          <a:noFill/>
        </p:spPr>
        <p:txBody>
          <a:bodyPr wrap="square" rtlCol="0">
            <a:spAutoFit/>
          </a:bodyPr>
          <a:lstStyle/>
          <a:p>
            <a:r>
              <a:rPr lang="en-CA" sz="4800" b="1" dirty="0" smtClean="0">
                <a:solidFill>
                  <a:schemeClr val="tx1">
                    <a:lumMod val="95000"/>
                    <a:lumOff val="5000"/>
                  </a:schemeClr>
                </a:solidFill>
                <a:latin typeface="+mj-lt"/>
              </a:rPr>
              <a:t>Reducing Nested Simulations Time</a:t>
            </a:r>
            <a:endParaRPr lang="en-CA" sz="4800" b="1" dirty="0">
              <a:solidFill>
                <a:schemeClr val="tx1">
                  <a:lumMod val="95000"/>
                  <a:lumOff val="5000"/>
                </a:schemeClr>
              </a:solidFill>
              <a:latin typeface="+mj-lt"/>
            </a:endParaRPr>
          </a:p>
        </p:txBody>
      </p:sp>
      <p:cxnSp>
        <p:nvCxnSpPr>
          <p:cNvPr id="4" name="Straight Connector 3"/>
          <p:cNvCxnSpPr/>
          <p:nvPr/>
        </p:nvCxnSpPr>
        <p:spPr>
          <a:xfrm flipV="1">
            <a:off x="443883" y="1083076"/>
            <a:ext cx="11461072" cy="8877"/>
          </a:xfrm>
          <a:prstGeom prst="line">
            <a:avLst/>
          </a:prstGeom>
          <a:ln>
            <a:solidFill>
              <a:schemeClr val="tx1">
                <a:lumMod val="95000"/>
                <a:lumOff val="5000"/>
              </a:schemeClr>
            </a:solidFill>
          </a:ln>
        </p:spPr>
        <p:style>
          <a:lnRef idx="2">
            <a:schemeClr val="dk1"/>
          </a:lnRef>
          <a:fillRef idx="0">
            <a:schemeClr val="dk1"/>
          </a:fillRef>
          <a:effectRef idx="1">
            <a:schemeClr val="dk1"/>
          </a:effectRef>
          <a:fontRef idx="minor">
            <a:schemeClr val="tx1"/>
          </a:fontRef>
        </p:style>
      </p:cxnSp>
      <p:sp>
        <p:nvSpPr>
          <p:cNvPr id="3" name="TextBox 2"/>
          <p:cNvSpPr txBox="1"/>
          <p:nvPr/>
        </p:nvSpPr>
        <p:spPr>
          <a:xfrm>
            <a:off x="443883" y="1341120"/>
            <a:ext cx="6887083" cy="2169825"/>
          </a:xfrm>
          <a:prstGeom prst="rect">
            <a:avLst/>
          </a:prstGeom>
          <a:noFill/>
        </p:spPr>
        <p:txBody>
          <a:bodyPr wrap="square" rtlCol="0">
            <a:spAutoFit/>
          </a:bodyPr>
          <a:lstStyle/>
          <a:p>
            <a:pPr marL="285750" indent="-285750">
              <a:lnSpc>
                <a:spcPct val="150000"/>
              </a:lnSpc>
              <a:buFont typeface="Courier New" panose="02070309020205020404" pitchFamily="49" charset="0"/>
              <a:buChar char="o"/>
            </a:pPr>
            <a:r>
              <a:rPr lang="en-CA" dirty="0" smtClean="0"/>
              <a:t>Reducing outer loop scenarios</a:t>
            </a:r>
          </a:p>
          <a:p>
            <a:pPr marL="285750" indent="-285750">
              <a:lnSpc>
                <a:spcPct val="150000"/>
              </a:lnSpc>
              <a:buFont typeface="Courier New" panose="02070309020205020404" pitchFamily="49" charset="0"/>
              <a:buChar char="o"/>
            </a:pPr>
            <a:r>
              <a:rPr lang="en-CA" dirty="0" smtClean="0"/>
              <a:t>Reducing inner loop scenarios (e.g. LSMC)</a:t>
            </a:r>
          </a:p>
          <a:p>
            <a:pPr marL="285750" indent="-285750">
              <a:lnSpc>
                <a:spcPct val="150000"/>
              </a:lnSpc>
              <a:buFont typeface="Courier New" panose="02070309020205020404" pitchFamily="49" charset="0"/>
              <a:buChar char="o"/>
            </a:pPr>
            <a:r>
              <a:rPr lang="en-CA" dirty="0"/>
              <a:t>Reducing inputs to the </a:t>
            </a:r>
            <a:r>
              <a:rPr lang="en-CA" dirty="0" smtClean="0"/>
              <a:t>simulation</a:t>
            </a:r>
          </a:p>
          <a:p>
            <a:pPr marL="742950" lvl="1" indent="-285750">
              <a:lnSpc>
                <a:spcPct val="150000"/>
              </a:lnSpc>
              <a:buFont typeface="Arial" panose="020B0604020202020204" pitchFamily="34" charset="0"/>
              <a:buChar char="•"/>
            </a:pPr>
            <a:r>
              <a:rPr lang="en-CA" dirty="0" smtClean="0"/>
              <a:t>Representative contracts</a:t>
            </a:r>
          </a:p>
          <a:p>
            <a:pPr marL="742950" lvl="1" indent="-285750">
              <a:lnSpc>
                <a:spcPct val="150000"/>
              </a:lnSpc>
              <a:buFont typeface="Arial" panose="020B0604020202020204" pitchFamily="34" charset="0"/>
              <a:buChar char="•"/>
            </a:pPr>
            <a:r>
              <a:rPr lang="en-CA" dirty="0" smtClean="0"/>
              <a:t>Meta-modelling via Spatial Interpolation methods (e.g. </a:t>
            </a:r>
            <a:r>
              <a:rPr lang="en-CA" dirty="0" err="1" smtClean="0"/>
              <a:t>Kriging</a:t>
            </a:r>
            <a:r>
              <a:rPr lang="en-CA" dirty="0" smtClean="0"/>
              <a:t>)</a:t>
            </a:r>
            <a:endParaRPr lang="en-CA" dirty="0"/>
          </a:p>
        </p:txBody>
      </p:sp>
      <p:sp>
        <p:nvSpPr>
          <p:cNvPr id="7" name="Date Placeholder 6"/>
          <p:cNvSpPr>
            <a:spLocks noGrp="1"/>
          </p:cNvSpPr>
          <p:nvPr>
            <p:ph type="dt" sz="half" idx="10"/>
          </p:nvPr>
        </p:nvSpPr>
        <p:spPr>
          <a:xfrm>
            <a:off x="1097280" y="6459785"/>
            <a:ext cx="2472271" cy="365125"/>
          </a:xfrm>
        </p:spPr>
        <p:txBody>
          <a:bodyPr/>
          <a:lstStyle/>
          <a:p>
            <a:r>
              <a:rPr lang="en-US" smtClean="0"/>
              <a:t>5/27/2016</a:t>
            </a:r>
            <a:endParaRPr lang="en-US" dirty="0"/>
          </a:p>
        </p:txBody>
      </p:sp>
      <p:sp>
        <p:nvSpPr>
          <p:cNvPr id="8" name="Footer Placeholder 7"/>
          <p:cNvSpPr>
            <a:spLocks noGrp="1"/>
          </p:cNvSpPr>
          <p:nvPr>
            <p:ph type="ftr" sz="quarter" idx="11"/>
          </p:nvPr>
        </p:nvSpPr>
        <p:spPr>
          <a:xfrm>
            <a:off x="3686185" y="6459785"/>
            <a:ext cx="4822804" cy="365125"/>
          </a:xfrm>
        </p:spPr>
        <p:txBody>
          <a:bodyPr/>
          <a:lstStyle/>
          <a:p>
            <a:r>
              <a:rPr lang="en-CA" smtClean="0"/>
              <a:t>Southern Ontario Numerical Analysis Day (SONAD) - University of Waterloo</a:t>
            </a:r>
            <a:endParaRPr lang="en-US" dirty="0"/>
          </a:p>
        </p:txBody>
      </p:sp>
      <p:sp>
        <p:nvSpPr>
          <p:cNvPr id="9" name="Slide Number Placeholder 8"/>
          <p:cNvSpPr>
            <a:spLocks noGrp="1"/>
          </p:cNvSpPr>
          <p:nvPr>
            <p:ph type="sldNum" sz="quarter" idx="12"/>
          </p:nvPr>
        </p:nvSpPr>
        <p:spPr>
          <a:xfrm>
            <a:off x="9900458" y="6459785"/>
            <a:ext cx="1312025" cy="365125"/>
          </a:xfrm>
        </p:spPr>
        <p:txBody>
          <a:bodyPr/>
          <a:lstStyle/>
          <a:p>
            <a:fld id="{4FAB73BC-B049-4115-A692-8D63A059BFB8}" type="slidenum">
              <a:rPr lang="en-US" smtClean="0"/>
              <a:pPr/>
              <a:t>7</a:t>
            </a:fld>
            <a:endParaRPr lang="en-US" dirty="0"/>
          </a:p>
        </p:txBody>
      </p:sp>
      <p:sp>
        <p:nvSpPr>
          <p:cNvPr id="10" name="TextBox 9"/>
          <p:cNvSpPr txBox="1"/>
          <p:nvPr/>
        </p:nvSpPr>
        <p:spPr>
          <a:xfrm>
            <a:off x="5033625" y="2552515"/>
            <a:ext cx="6178858" cy="464871"/>
          </a:xfrm>
          <a:prstGeom prst="rect">
            <a:avLst/>
          </a:prstGeom>
          <a:ln>
            <a:solidFill>
              <a:srgbClr val="FF0000"/>
            </a:solidFill>
          </a:ln>
        </p:spPr>
        <p:style>
          <a:lnRef idx="2">
            <a:schemeClr val="dk1"/>
          </a:lnRef>
          <a:fillRef idx="1">
            <a:schemeClr val="lt1"/>
          </a:fillRef>
          <a:effectRef idx="0">
            <a:schemeClr val="dk1"/>
          </a:effectRef>
          <a:fontRef idx="minor">
            <a:schemeClr val="dk1"/>
          </a:fontRef>
        </p:style>
        <p:txBody>
          <a:bodyPr wrap="square" rtlCol="0">
            <a:spAutoFit/>
          </a:bodyPr>
          <a:lstStyle/>
          <a:p>
            <a:pPr marL="285750" lvl="1" indent="-285750">
              <a:lnSpc>
                <a:spcPct val="150000"/>
              </a:lnSpc>
              <a:buFont typeface="Wingdings" panose="05000000000000000000" pitchFamily="2" charset="2"/>
              <a:buChar char="q"/>
            </a:pPr>
            <a:r>
              <a:rPr lang="en-CA" dirty="0" smtClean="0"/>
              <a:t>Pre-processing by an actuarial system (manual input)</a:t>
            </a:r>
            <a:endParaRPr lang="en-CA" dirty="0"/>
          </a:p>
        </p:txBody>
      </p:sp>
      <p:sp>
        <p:nvSpPr>
          <p:cNvPr id="11" name="TextBox 10"/>
          <p:cNvSpPr txBox="1"/>
          <p:nvPr/>
        </p:nvSpPr>
        <p:spPr>
          <a:xfrm>
            <a:off x="5033625" y="1604895"/>
            <a:ext cx="6178858" cy="464871"/>
          </a:xfrm>
          <a:prstGeom prst="rect">
            <a:avLst/>
          </a:prstGeom>
          <a:ln>
            <a:solidFill>
              <a:srgbClr val="FF0000"/>
            </a:solidFill>
          </a:ln>
        </p:spPr>
        <p:style>
          <a:lnRef idx="2">
            <a:schemeClr val="dk1"/>
          </a:lnRef>
          <a:fillRef idx="1">
            <a:schemeClr val="lt1"/>
          </a:fillRef>
          <a:effectRef idx="0">
            <a:schemeClr val="dk1"/>
          </a:effectRef>
          <a:fontRef idx="minor">
            <a:schemeClr val="dk1"/>
          </a:fontRef>
        </p:style>
        <p:txBody>
          <a:bodyPr wrap="square" rtlCol="0">
            <a:spAutoFit/>
          </a:bodyPr>
          <a:lstStyle/>
          <a:p>
            <a:pPr marL="285750" lvl="1" indent="-285750">
              <a:lnSpc>
                <a:spcPct val="150000"/>
              </a:lnSpc>
              <a:buFont typeface="Wingdings" panose="05000000000000000000" pitchFamily="2" charset="2"/>
              <a:buChar char="q"/>
            </a:pPr>
            <a:r>
              <a:rPr lang="en-CA" dirty="0" smtClean="0"/>
              <a:t>Accuracy/computational complexity trade-off</a:t>
            </a:r>
            <a:endParaRPr lang="en-CA" dirty="0"/>
          </a:p>
        </p:txBody>
      </p:sp>
      <p:grpSp>
        <p:nvGrpSpPr>
          <p:cNvPr id="12" name="Group 11"/>
          <p:cNvGrpSpPr/>
          <p:nvPr/>
        </p:nvGrpSpPr>
        <p:grpSpPr>
          <a:xfrm>
            <a:off x="4366901" y="3745860"/>
            <a:ext cx="2832490" cy="2504630"/>
            <a:chOff x="1941247" y="2469038"/>
            <a:chExt cx="2328050" cy="3673869"/>
          </a:xfrm>
        </p:grpSpPr>
        <p:sp>
          <p:nvSpPr>
            <p:cNvPr id="13" name="Oval 12"/>
            <p:cNvSpPr/>
            <p:nvPr/>
          </p:nvSpPr>
          <p:spPr>
            <a:xfrm flipH="1">
              <a:off x="2068498" y="3839810"/>
              <a:ext cx="48827" cy="7417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CA"/>
            </a:p>
          </p:txBody>
        </p:sp>
        <p:grpSp>
          <p:nvGrpSpPr>
            <p:cNvPr id="14" name="Group 13"/>
            <p:cNvGrpSpPr/>
            <p:nvPr/>
          </p:nvGrpSpPr>
          <p:grpSpPr>
            <a:xfrm>
              <a:off x="2010791" y="2760098"/>
              <a:ext cx="1225119" cy="1302819"/>
              <a:chOff x="2015231" y="2691930"/>
              <a:chExt cx="1588353" cy="1466509"/>
            </a:xfrm>
          </p:grpSpPr>
          <p:sp>
            <p:nvSpPr>
              <p:cNvPr id="57" name="Oval 56"/>
              <p:cNvSpPr/>
              <p:nvPr/>
            </p:nvSpPr>
            <p:spPr>
              <a:xfrm>
                <a:off x="2015231" y="3322244"/>
                <a:ext cx="150920" cy="204187"/>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CA"/>
              </a:p>
            </p:txBody>
          </p:sp>
          <p:cxnSp>
            <p:nvCxnSpPr>
              <p:cNvPr id="58" name="Straight Arrow Connector 57"/>
              <p:cNvCxnSpPr/>
              <p:nvPr/>
            </p:nvCxnSpPr>
            <p:spPr>
              <a:xfrm flipV="1">
                <a:off x="2166151" y="2691930"/>
                <a:ext cx="1403400" cy="630314"/>
              </a:xfrm>
              <a:prstGeom prst="straightConnector1">
                <a:avLst/>
              </a:prstGeom>
              <a:ln>
                <a:solidFill>
                  <a:srgbClr val="7030A0"/>
                </a:solidFill>
                <a:tailEnd type="triangle"/>
              </a:ln>
            </p:spPr>
            <p:style>
              <a:lnRef idx="3">
                <a:schemeClr val="accent3"/>
              </a:lnRef>
              <a:fillRef idx="0">
                <a:schemeClr val="accent3"/>
              </a:fillRef>
              <a:effectRef idx="2">
                <a:schemeClr val="accent3"/>
              </a:effectRef>
              <a:fontRef idx="minor">
                <a:schemeClr val="tx1"/>
              </a:fontRef>
            </p:style>
          </p:cxnSp>
          <p:cxnSp>
            <p:nvCxnSpPr>
              <p:cNvPr id="59" name="Straight Arrow Connector 58"/>
              <p:cNvCxnSpPr/>
              <p:nvPr/>
            </p:nvCxnSpPr>
            <p:spPr>
              <a:xfrm>
                <a:off x="2203878" y="3394414"/>
                <a:ext cx="1399706" cy="28710"/>
              </a:xfrm>
              <a:prstGeom prst="straightConnector1">
                <a:avLst/>
              </a:prstGeom>
              <a:ln>
                <a:solidFill>
                  <a:srgbClr val="7030A0"/>
                </a:solidFill>
                <a:tailEnd type="triangle"/>
              </a:ln>
            </p:spPr>
            <p:style>
              <a:lnRef idx="3">
                <a:schemeClr val="accent3"/>
              </a:lnRef>
              <a:fillRef idx="0">
                <a:schemeClr val="accent3"/>
              </a:fillRef>
              <a:effectRef idx="2">
                <a:schemeClr val="accent3"/>
              </a:effectRef>
              <a:fontRef idx="minor">
                <a:schemeClr val="tx1"/>
              </a:fontRef>
            </p:style>
          </p:cxnSp>
          <p:cxnSp>
            <p:nvCxnSpPr>
              <p:cNvPr id="60" name="Straight Arrow Connector 59"/>
              <p:cNvCxnSpPr/>
              <p:nvPr/>
            </p:nvCxnSpPr>
            <p:spPr>
              <a:xfrm>
                <a:off x="2203878" y="3526431"/>
                <a:ext cx="1365673" cy="632008"/>
              </a:xfrm>
              <a:prstGeom prst="straightConnector1">
                <a:avLst/>
              </a:prstGeom>
              <a:ln>
                <a:solidFill>
                  <a:srgbClr val="7030A0"/>
                </a:solidFill>
                <a:tailEnd type="triangle"/>
              </a:ln>
            </p:spPr>
            <p:style>
              <a:lnRef idx="3">
                <a:schemeClr val="accent3"/>
              </a:lnRef>
              <a:fillRef idx="0">
                <a:schemeClr val="accent3"/>
              </a:fillRef>
              <a:effectRef idx="2">
                <a:schemeClr val="accent3"/>
              </a:effectRef>
              <a:fontRef idx="minor">
                <a:schemeClr val="tx1"/>
              </a:fontRef>
            </p:style>
          </p:cxnSp>
        </p:grpSp>
        <p:grpSp>
          <p:nvGrpSpPr>
            <p:cNvPr id="15" name="Group 14"/>
            <p:cNvGrpSpPr/>
            <p:nvPr/>
          </p:nvGrpSpPr>
          <p:grpSpPr>
            <a:xfrm>
              <a:off x="3238737" y="2469038"/>
              <a:ext cx="1030560" cy="430108"/>
              <a:chOff x="3603584" y="3071675"/>
              <a:chExt cx="1554320" cy="574057"/>
            </a:xfrm>
          </p:grpSpPr>
          <p:sp>
            <p:nvSpPr>
              <p:cNvPr id="53" name="Oval 52"/>
              <p:cNvSpPr/>
              <p:nvPr/>
            </p:nvSpPr>
            <p:spPr>
              <a:xfrm>
                <a:off x="3603584" y="3388277"/>
                <a:ext cx="150920" cy="204187"/>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CA"/>
              </a:p>
            </p:txBody>
          </p:sp>
          <p:cxnSp>
            <p:nvCxnSpPr>
              <p:cNvPr id="54" name="Straight Arrow Connector 53"/>
              <p:cNvCxnSpPr/>
              <p:nvPr/>
            </p:nvCxnSpPr>
            <p:spPr>
              <a:xfrm flipV="1">
                <a:off x="3788537" y="3071675"/>
                <a:ext cx="1369367" cy="353717"/>
              </a:xfrm>
              <a:prstGeom prst="straightConnector1">
                <a:avLst/>
              </a:prstGeom>
              <a:ln>
                <a:solidFill>
                  <a:srgbClr val="7030A0"/>
                </a:solidFill>
                <a:tailEnd type="triangle"/>
              </a:ln>
            </p:spPr>
            <p:style>
              <a:lnRef idx="3">
                <a:schemeClr val="accent3"/>
              </a:lnRef>
              <a:fillRef idx="0">
                <a:schemeClr val="accent3"/>
              </a:fillRef>
              <a:effectRef idx="2">
                <a:schemeClr val="accent3"/>
              </a:effectRef>
              <a:fontRef idx="minor">
                <a:schemeClr val="tx1"/>
              </a:fontRef>
            </p:style>
          </p:cxnSp>
          <p:cxnSp>
            <p:nvCxnSpPr>
              <p:cNvPr id="55" name="Straight Arrow Connector 54"/>
              <p:cNvCxnSpPr/>
              <p:nvPr/>
            </p:nvCxnSpPr>
            <p:spPr>
              <a:xfrm flipV="1">
                <a:off x="3781115" y="3377001"/>
                <a:ext cx="1376789" cy="96782"/>
              </a:xfrm>
              <a:prstGeom prst="straightConnector1">
                <a:avLst/>
              </a:prstGeom>
              <a:ln>
                <a:solidFill>
                  <a:srgbClr val="7030A0"/>
                </a:solidFill>
                <a:tailEnd type="triangle"/>
              </a:ln>
            </p:spPr>
            <p:style>
              <a:lnRef idx="3">
                <a:schemeClr val="accent3"/>
              </a:lnRef>
              <a:fillRef idx="0">
                <a:schemeClr val="accent3"/>
              </a:fillRef>
              <a:effectRef idx="2">
                <a:schemeClr val="accent3"/>
              </a:effectRef>
              <a:fontRef idx="minor">
                <a:schemeClr val="tx1"/>
              </a:fontRef>
            </p:style>
          </p:cxnSp>
          <p:cxnSp>
            <p:nvCxnSpPr>
              <p:cNvPr id="56" name="Straight Arrow Connector 55"/>
              <p:cNvCxnSpPr/>
              <p:nvPr/>
            </p:nvCxnSpPr>
            <p:spPr>
              <a:xfrm>
                <a:off x="3783353" y="3541532"/>
                <a:ext cx="1365673" cy="104200"/>
              </a:xfrm>
              <a:prstGeom prst="straightConnector1">
                <a:avLst/>
              </a:prstGeom>
              <a:ln>
                <a:solidFill>
                  <a:srgbClr val="7030A0"/>
                </a:solidFill>
                <a:tailEnd type="triangle"/>
              </a:ln>
            </p:spPr>
            <p:style>
              <a:lnRef idx="3">
                <a:schemeClr val="accent3"/>
              </a:lnRef>
              <a:fillRef idx="0">
                <a:schemeClr val="accent3"/>
              </a:fillRef>
              <a:effectRef idx="2">
                <a:schemeClr val="accent3"/>
              </a:effectRef>
              <a:fontRef idx="minor">
                <a:schemeClr val="tx1"/>
              </a:fontRef>
            </p:style>
          </p:cxnSp>
        </p:grpSp>
        <p:grpSp>
          <p:nvGrpSpPr>
            <p:cNvPr id="16" name="Group 15"/>
            <p:cNvGrpSpPr/>
            <p:nvPr/>
          </p:nvGrpSpPr>
          <p:grpSpPr>
            <a:xfrm>
              <a:off x="3265009" y="3084541"/>
              <a:ext cx="986969" cy="442018"/>
              <a:chOff x="3603584" y="3071675"/>
              <a:chExt cx="1554320" cy="574057"/>
            </a:xfrm>
          </p:grpSpPr>
          <p:sp>
            <p:nvSpPr>
              <p:cNvPr id="49" name="Oval 48"/>
              <p:cNvSpPr/>
              <p:nvPr/>
            </p:nvSpPr>
            <p:spPr>
              <a:xfrm>
                <a:off x="3603584" y="3388277"/>
                <a:ext cx="150920" cy="204187"/>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CA"/>
              </a:p>
            </p:txBody>
          </p:sp>
          <p:cxnSp>
            <p:nvCxnSpPr>
              <p:cNvPr id="50" name="Straight Arrow Connector 49"/>
              <p:cNvCxnSpPr/>
              <p:nvPr/>
            </p:nvCxnSpPr>
            <p:spPr>
              <a:xfrm flipV="1">
                <a:off x="3788537" y="3071675"/>
                <a:ext cx="1369367" cy="353717"/>
              </a:xfrm>
              <a:prstGeom prst="straightConnector1">
                <a:avLst/>
              </a:prstGeom>
              <a:ln>
                <a:solidFill>
                  <a:srgbClr val="7030A0"/>
                </a:solidFill>
                <a:tailEnd type="triangle"/>
              </a:ln>
            </p:spPr>
            <p:style>
              <a:lnRef idx="3">
                <a:schemeClr val="accent3"/>
              </a:lnRef>
              <a:fillRef idx="0">
                <a:schemeClr val="accent3"/>
              </a:fillRef>
              <a:effectRef idx="2">
                <a:schemeClr val="accent3"/>
              </a:effectRef>
              <a:fontRef idx="minor">
                <a:schemeClr val="tx1"/>
              </a:fontRef>
            </p:style>
          </p:cxnSp>
          <p:cxnSp>
            <p:nvCxnSpPr>
              <p:cNvPr id="51" name="Straight Arrow Connector 50"/>
              <p:cNvCxnSpPr/>
              <p:nvPr/>
            </p:nvCxnSpPr>
            <p:spPr>
              <a:xfrm flipV="1">
                <a:off x="3781115" y="3377001"/>
                <a:ext cx="1376789" cy="96782"/>
              </a:xfrm>
              <a:prstGeom prst="straightConnector1">
                <a:avLst/>
              </a:prstGeom>
              <a:ln>
                <a:solidFill>
                  <a:srgbClr val="7030A0"/>
                </a:solidFill>
                <a:tailEnd type="triangle"/>
              </a:ln>
            </p:spPr>
            <p:style>
              <a:lnRef idx="3">
                <a:schemeClr val="accent3"/>
              </a:lnRef>
              <a:fillRef idx="0">
                <a:schemeClr val="accent3"/>
              </a:fillRef>
              <a:effectRef idx="2">
                <a:schemeClr val="accent3"/>
              </a:effectRef>
              <a:fontRef idx="minor">
                <a:schemeClr val="tx1"/>
              </a:fontRef>
            </p:style>
          </p:cxnSp>
          <p:cxnSp>
            <p:nvCxnSpPr>
              <p:cNvPr id="52" name="Straight Arrow Connector 51"/>
              <p:cNvCxnSpPr/>
              <p:nvPr/>
            </p:nvCxnSpPr>
            <p:spPr>
              <a:xfrm>
                <a:off x="3783353" y="3541532"/>
                <a:ext cx="1365673" cy="104200"/>
              </a:xfrm>
              <a:prstGeom prst="straightConnector1">
                <a:avLst/>
              </a:prstGeom>
              <a:ln>
                <a:solidFill>
                  <a:srgbClr val="7030A0"/>
                </a:solidFill>
                <a:tailEnd type="triangle"/>
              </a:ln>
            </p:spPr>
            <p:style>
              <a:lnRef idx="3">
                <a:schemeClr val="accent3"/>
              </a:lnRef>
              <a:fillRef idx="0">
                <a:schemeClr val="accent3"/>
              </a:fillRef>
              <a:effectRef idx="2">
                <a:schemeClr val="accent3"/>
              </a:effectRef>
              <a:fontRef idx="minor">
                <a:schemeClr val="tx1"/>
              </a:fontRef>
            </p:style>
          </p:cxnSp>
        </p:grpSp>
        <p:grpSp>
          <p:nvGrpSpPr>
            <p:cNvPr id="17" name="Group 16"/>
            <p:cNvGrpSpPr/>
            <p:nvPr/>
          </p:nvGrpSpPr>
          <p:grpSpPr>
            <a:xfrm>
              <a:off x="3244193" y="3740622"/>
              <a:ext cx="990210" cy="421079"/>
              <a:chOff x="3603584" y="3071675"/>
              <a:chExt cx="1554320" cy="574057"/>
            </a:xfrm>
          </p:grpSpPr>
          <p:sp>
            <p:nvSpPr>
              <p:cNvPr id="45" name="Oval 44"/>
              <p:cNvSpPr/>
              <p:nvPr/>
            </p:nvSpPr>
            <p:spPr>
              <a:xfrm>
                <a:off x="3603584" y="3388277"/>
                <a:ext cx="150920" cy="204187"/>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CA"/>
              </a:p>
            </p:txBody>
          </p:sp>
          <p:cxnSp>
            <p:nvCxnSpPr>
              <p:cNvPr id="46" name="Straight Arrow Connector 45"/>
              <p:cNvCxnSpPr/>
              <p:nvPr/>
            </p:nvCxnSpPr>
            <p:spPr>
              <a:xfrm flipV="1">
                <a:off x="3788537" y="3071675"/>
                <a:ext cx="1369367" cy="353717"/>
              </a:xfrm>
              <a:prstGeom prst="straightConnector1">
                <a:avLst/>
              </a:prstGeom>
              <a:ln>
                <a:solidFill>
                  <a:srgbClr val="7030A0"/>
                </a:solidFill>
                <a:tailEnd type="triangle"/>
              </a:ln>
            </p:spPr>
            <p:style>
              <a:lnRef idx="3">
                <a:schemeClr val="accent3"/>
              </a:lnRef>
              <a:fillRef idx="0">
                <a:schemeClr val="accent3"/>
              </a:fillRef>
              <a:effectRef idx="2">
                <a:schemeClr val="accent3"/>
              </a:effectRef>
              <a:fontRef idx="minor">
                <a:schemeClr val="tx1"/>
              </a:fontRef>
            </p:style>
          </p:cxnSp>
          <p:cxnSp>
            <p:nvCxnSpPr>
              <p:cNvPr id="47" name="Straight Arrow Connector 46"/>
              <p:cNvCxnSpPr/>
              <p:nvPr/>
            </p:nvCxnSpPr>
            <p:spPr>
              <a:xfrm flipV="1">
                <a:off x="3781115" y="3377001"/>
                <a:ext cx="1376789" cy="96782"/>
              </a:xfrm>
              <a:prstGeom prst="straightConnector1">
                <a:avLst/>
              </a:prstGeom>
              <a:ln>
                <a:solidFill>
                  <a:srgbClr val="7030A0"/>
                </a:solidFill>
                <a:tailEnd type="triangle"/>
              </a:ln>
            </p:spPr>
            <p:style>
              <a:lnRef idx="3">
                <a:schemeClr val="accent3"/>
              </a:lnRef>
              <a:fillRef idx="0">
                <a:schemeClr val="accent3"/>
              </a:fillRef>
              <a:effectRef idx="2">
                <a:schemeClr val="accent3"/>
              </a:effectRef>
              <a:fontRef idx="minor">
                <a:schemeClr val="tx1"/>
              </a:fontRef>
            </p:style>
          </p:cxnSp>
          <p:cxnSp>
            <p:nvCxnSpPr>
              <p:cNvPr id="48" name="Straight Arrow Connector 47"/>
              <p:cNvCxnSpPr/>
              <p:nvPr/>
            </p:nvCxnSpPr>
            <p:spPr>
              <a:xfrm>
                <a:off x="3783353" y="3541532"/>
                <a:ext cx="1365673" cy="104200"/>
              </a:xfrm>
              <a:prstGeom prst="straightConnector1">
                <a:avLst/>
              </a:prstGeom>
              <a:ln>
                <a:solidFill>
                  <a:srgbClr val="7030A0"/>
                </a:solidFill>
                <a:tailEnd type="triangle"/>
              </a:ln>
            </p:spPr>
            <p:style>
              <a:lnRef idx="3">
                <a:schemeClr val="accent3"/>
              </a:lnRef>
              <a:fillRef idx="0">
                <a:schemeClr val="accent3"/>
              </a:fillRef>
              <a:effectRef idx="2">
                <a:schemeClr val="accent3"/>
              </a:effectRef>
              <a:fontRef idx="minor">
                <a:schemeClr val="tx1"/>
              </a:fontRef>
            </p:style>
          </p:cxnSp>
        </p:grpSp>
        <p:grpSp>
          <p:nvGrpSpPr>
            <p:cNvPr id="18" name="Group 17"/>
            <p:cNvGrpSpPr/>
            <p:nvPr/>
          </p:nvGrpSpPr>
          <p:grpSpPr>
            <a:xfrm>
              <a:off x="1941247" y="4741304"/>
              <a:ext cx="1225119" cy="1302819"/>
              <a:chOff x="2015231" y="2691930"/>
              <a:chExt cx="1588353" cy="1466509"/>
            </a:xfrm>
          </p:grpSpPr>
          <p:sp>
            <p:nvSpPr>
              <p:cNvPr id="41" name="Oval 40"/>
              <p:cNvSpPr/>
              <p:nvPr/>
            </p:nvSpPr>
            <p:spPr>
              <a:xfrm>
                <a:off x="2015231" y="3322244"/>
                <a:ext cx="150920" cy="204187"/>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CA"/>
              </a:p>
            </p:txBody>
          </p:sp>
          <p:cxnSp>
            <p:nvCxnSpPr>
              <p:cNvPr id="42" name="Straight Arrow Connector 41"/>
              <p:cNvCxnSpPr/>
              <p:nvPr/>
            </p:nvCxnSpPr>
            <p:spPr>
              <a:xfrm flipV="1">
                <a:off x="2166151" y="2691930"/>
                <a:ext cx="1403400" cy="630314"/>
              </a:xfrm>
              <a:prstGeom prst="straightConnector1">
                <a:avLst/>
              </a:prstGeom>
              <a:ln>
                <a:solidFill>
                  <a:srgbClr val="7030A0"/>
                </a:solidFill>
                <a:tailEnd type="triangle"/>
              </a:ln>
            </p:spPr>
            <p:style>
              <a:lnRef idx="3">
                <a:schemeClr val="accent3"/>
              </a:lnRef>
              <a:fillRef idx="0">
                <a:schemeClr val="accent3"/>
              </a:fillRef>
              <a:effectRef idx="2">
                <a:schemeClr val="accent3"/>
              </a:effectRef>
              <a:fontRef idx="minor">
                <a:schemeClr val="tx1"/>
              </a:fontRef>
            </p:style>
          </p:cxnSp>
          <p:cxnSp>
            <p:nvCxnSpPr>
              <p:cNvPr id="43" name="Straight Arrow Connector 42"/>
              <p:cNvCxnSpPr/>
              <p:nvPr/>
            </p:nvCxnSpPr>
            <p:spPr>
              <a:xfrm>
                <a:off x="2203878" y="3394414"/>
                <a:ext cx="1399706" cy="28710"/>
              </a:xfrm>
              <a:prstGeom prst="straightConnector1">
                <a:avLst/>
              </a:prstGeom>
              <a:ln>
                <a:solidFill>
                  <a:srgbClr val="7030A0"/>
                </a:solidFill>
                <a:tailEnd type="triangle"/>
              </a:ln>
            </p:spPr>
            <p:style>
              <a:lnRef idx="3">
                <a:schemeClr val="accent3"/>
              </a:lnRef>
              <a:fillRef idx="0">
                <a:schemeClr val="accent3"/>
              </a:fillRef>
              <a:effectRef idx="2">
                <a:schemeClr val="accent3"/>
              </a:effectRef>
              <a:fontRef idx="minor">
                <a:schemeClr val="tx1"/>
              </a:fontRef>
            </p:style>
          </p:cxnSp>
          <p:cxnSp>
            <p:nvCxnSpPr>
              <p:cNvPr id="44" name="Straight Arrow Connector 43"/>
              <p:cNvCxnSpPr/>
              <p:nvPr/>
            </p:nvCxnSpPr>
            <p:spPr>
              <a:xfrm>
                <a:off x="2203878" y="3526431"/>
                <a:ext cx="1365673" cy="632008"/>
              </a:xfrm>
              <a:prstGeom prst="straightConnector1">
                <a:avLst/>
              </a:prstGeom>
              <a:ln>
                <a:solidFill>
                  <a:srgbClr val="7030A0"/>
                </a:solidFill>
                <a:tailEnd type="triangle"/>
              </a:ln>
            </p:spPr>
            <p:style>
              <a:lnRef idx="3">
                <a:schemeClr val="accent3"/>
              </a:lnRef>
              <a:fillRef idx="0">
                <a:schemeClr val="accent3"/>
              </a:fillRef>
              <a:effectRef idx="2">
                <a:schemeClr val="accent3"/>
              </a:effectRef>
              <a:fontRef idx="minor">
                <a:schemeClr val="tx1"/>
              </a:fontRef>
            </p:style>
          </p:cxnSp>
        </p:grpSp>
        <p:grpSp>
          <p:nvGrpSpPr>
            <p:cNvPr id="19" name="Group 18"/>
            <p:cNvGrpSpPr/>
            <p:nvPr/>
          </p:nvGrpSpPr>
          <p:grpSpPr>
            <a:xfrm>
              <a:off x="3169193" y="4450244"/>
              <a:ext cx="1030560" cy="430108"/>
              <a:chOff x="3603584" y="3071675"/>
              <a:chExt cx="1554320" cy="574057"/>
            </a:xfrm>
          </p:grpSpPr>
          <p:sp>
            <p:nvSpPr>
              <p:cNvPr id="37" name="Oval 36"/>
              <p:cNvSpPr/>
              <p:nvPr/>
            </p:nvSpPr>
            <p:spPr>
              <a:xfrm>
                <a:off x="3603584" y="3388277"/>
                <a:ext cx="150920" cy="204187"/>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CA"/>
              </a:p>
            </p:txBody>
          </p:sp>
          <p:cxnSp>
            <p:nvCxnSpPr>
              <p:cNvPr id="38" name="Straight Arrow Connector 37"/>
              <p:cNvCxnSpPr/>
              <p:nvPr/>
            </p:nvCxnSpPr>
            <p:spPr>
              <a:xfrm flipV="1">
                <a:off x="3788537" y="3071675"/>
                <a:ext cx="1369367" cy="353717"/>
              </a:xfrm>
              <a:prstGeom prst="straightConnector1">
                <a:avLst/>
              </a:prstGeom>
              <a:ln>
                <a:solidFill>
                  <a:srgbClr val="7030A0"/>
                </a:solidFill>
                <a:tailEnd type="triangle"/>
              </a:ln>
            </p:spPr>
            <p:style>
              <a:lnRef idx="3">
                <a:schemeClr val="accent3"/>
              </a:lnRef>
              <a:fillRef idx="0">
                <a:schemeClr val="accent3"/>
              </a:fillRef>
              <a:effectRef idx="2">
                <a:schemeClr val="accent3"/>
              </a:effectRef>
              <a:fontRef idx="minor">
                <a:schemeClr val="tx1"/>
              </a:fontRef>
            </p:style>
          </p:cxnSp>
          <p:cxnSp>
            <p:nvCxnSpPr>
              <p:cNvPr id="39" name="Straight Arrow Connector 38"/>
              <p:cNvCxnSpPr/>
              <p:nvPr/>
            </p:nvCxnSpPr>
            <p:spPr>
              <a:xfrm flipV="1">
                <a:off x="3781115" y="3377001"/>
                <a:ext cx="1376789" cy="96782"/>
              </a:xfrm>
              <a:prstGeom prst="straightConnector1">
                <a:avLst/>
              </a:prstGeom>
              <a:ln>
                <a:solidFill>
                  <a:srgbClr val="7030A0"/>
                </a:solidFill>
                <a:tailEnd type="triangle"/>
              </a:ln>
            </p:spPr>
            <p:style>
              <a:lnRef idx="3">
                <a:schemeClr val="accent3"/>
              </a:lnRef>
              <a:fillRef idx="0">
                <a:schemeClr val="accent3"/>
              </a:fillRef>
              <a:effectRef idx="2">
                <a:schemeClr val="accent3"/>
              </a:effectRef>
              <a:fontRef idx="minor">
                <a:schemeClr val="tx1"/>
              </a:fontRef>
            </p:style>
          </p:cxnSp>
          <p:cxnSp>
            <p:nvCxnSpPr>
              <p:cNvPr id="40" name="Straight Arrow Connector 39"/>
              <p:cNvCxnSpPr/>
              <p:nvPr/>
            </p:nvCxnSpPr>
            <p:spPr>
              <a:xfrm>
                <a:off x="3783353" y="3541532"/>
                <a:ext cx="1365673" cy="104200"/>
              </a:xfrm>
              <a:prstGeom prst="straightConnector1">
                <a:avLst/>
              </a:prstGeom>
              <a:ln>
                <a:solidFill>
                  <a:srgbClr val="7030A0"/>
                </a:solidFill>
                <a:tailEnd type="triangle"/>
              </a:ln>
            </p:spPr>
            <p:style>
              <a:lnRef idx="3">
                <a:schemeClr val="accent3"/>
              </a:lnRef>
              <a:fillRef idx="0">
                <a:schemeClr val="accent3"/>
              </a:fillRef>
              <a:effectRef idx="2">
                <a:schemeClr val="accent3"/>
              </a:effectRef>
              <a:fontRef idx="minor">
                <a:schemeClr val="tx1"/>
              </a:fontRef>
            </p:style>
          </p:cxnSp>
        </p:grpSp>
        <p:grpSp>
          <p:nvGrpSpPr>
            <p:cNvPr id="20" name="Group 19"/>
            <p:cNvGrpSpPr/>
            <p:nvPr/>
          </p:nvGrpSpPr>
          <p:grpSpPr>
            <a:xfrm>
              <a:off x="3195465" y="5065747"/>
              <a:ext cx="986969" cy="442018"/>
              <a:chOff x="3603584" y="3071675"/>
              <a:chExt cx="1554320" cy="574057"/>
            </a:xfrm>
          </p:grpSpPr>
          <p:sp>
            <p:nvSpPr>
              <p:cNvPr id="33" name="Oval 32"/>
              <p:cNvSpPr/>
              <p:nvPr/>
            </p:nvSpPr>
            <p:spPr>
              <a:xfrm>
                <a:off x="3603584" y="3388277"/>
                <a:ext cx="150920" cy="204187"/>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CA"/>
              </a:p>
            </p:txBody>
          </p:sp>
          <p:cxnSp>
            <p:nvCxnSpPr>
              <p:cNvPr id="34" name="Straight Arrow Connector 33"/>
              <p:cNvCxnSpPr/>
              <p:nvPr/>
            </p:nvCxnSpPr>
            <p:spPr>
              <a:xfrm flipV="1">
                <a:off x="3788537" y="3071675"/>
                <a:ext cx="1369367" cy="353717"/>
              </a:xfrm>
              <a:prstGeom prst="straightConnector1">
                <a:avLst/>
              </a:prstGeom>
              <a:ln>
                <a:solidFill>
                  <a:srgbClr val="7030A0"/>
                </a:solidFill>
                <a:tailEnd type="triangle"/>
              </a:ln>
            </p:spPr>
            <p:style>
              <a:lnRef idx="3">
                <a:schemeClr val="accent3"/>
              </a:lnRef>
              <a:fillRef idx="0">
                <a:schemeClr val="accent3"/>
              </a:fillRef>
              <a:effectRef idx="2">
                <a:schemeClr val="accent3"/>
              </a:effectRef>
              <a:fontRef idx="minor">
                <a:schemeClr val="tx1"/>
              </a:fontRef>
            </p:style>
          </p:cxnSp>
          <p:cxnSp>
            <p:nvCxnSpPr>
              <p:cNvPr id="35" name="Straight Arrow Connector 34"/>
              <p:cNvCxnSpPr/>
              <p:nvPr/>
            </p:nvCxnSpPr>
            <p:spPr>
              <a:xfrm flipV="1">
                <a:off x="3781115" y="3377001"/>
                <a:ext cx="1376789" cy="96782"/>
              </a:xfrm>
              <a:prstGeom prst="straightConnector1">
                <a:avLst/>
              </a:prstGeom>
              <a:ln>
                <a:solidFill>
                  <a:srgbClr val="7030A0"/>
                </a:solidFill>
                <a:tailEnd type="triangle"/>
              </a:ln>
            </p:spPr>
            <p:style>
              <a:lnRef idx="3">
                <a:schemeClr val="accent3"/>
              </a:lnRef>
              <a:fillRef idx="0">
                <a:schemeClr val="accent3"/>
              </a:fillRef>
              <a:effectRef idx="2">
                <a:schemeClr val="accent3"/>
              </a:effectRef>
              <a:fontRef idx="minor">
                <a:schemeClr val="tx1"/>
              </a:fontRef>
            </p:style>
          </p:cxnSp>
          <p:cxnSp>
            <p:nvCxnSpPr>
              <p:cNvPr id="36" name="Straight Arrow Connector 35"/>
              <p:cNvCxnSpPr/>
              <p:nvPr/>
            </p:nvCxnSpPr>
            <p:spPr>
              <a:xfrm>
                <a:off x="3783353" y="3541532"/>
                <a:ext cx="1365673" cy="104200"/>
              </a:xfrm>
              <a:prstGeom prst="straightConnector1">
                <a:avLst/>
              </a:prstGeom>
              <a:ln>
                <a:solidFill>
                  <a:srgbClr val="7030A0"/>
                </a:solidFill>
                <a:tailEnd type="triangle"/>
              </a:ln>
            </p:spPr>
            <p:style>
              <a:lnRef idx="3">
                <a:schemeClr val="accent3"/>
              </a:lnRef>
              <a:fillRef idx="0">
                <a:schemeClr val="accent3"/>
              </a:fillRef>
              <a:effectRef idx="2">
                <a:schemeClr val="accent3"/>
              </a:effectRef>
              <a:fontRef idx="minor">
                <a:schemeClr val="tx1"/>
              </a:fontRef>
            </p:style>
          </p:cxnSp>
        </p:grpSp>
        <p:grpSp>
          <p:nvGrpSpPr>
            <p:cNvPr id="21" name="Group 20"/>
            <p:cNvGrpSpPr/>
            <p:nvPr/>
          </p:nvGrpSpPr>
          <p:grpSpPr>
            <a:xfrm>
              <a:off x="3174649" y="5721828"/>
              <a:ext cx="990210" cy="421079"/>
              <a:chOff x="3603584" y="3071675"/>
              <a:chExt cx="1554320" cy="574057"/>
            </a:xfrm>
          </p:grpSpPr>
          <p:sp>
            <p:nvSpPr>
              <p:cNvPr id="29" name="Oval 28"/>
              <p:cNvSpPr/>
              <p:nvPr/>
            </p:nvSpPr>
            <p:spPr>
              <a:xfrm>
                <a:off x="3603584" y="3388277"/>
                <a:ext cx="150920" cy="204187"/>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CA"/>
              </a:p>
            </p:txBody>
          </p:sp>
          <p:cxnSp>
            <p:nvCxnSpPr>
              <p:cNvPr id="30" name="Straight Arrow Connector 29"/>
              <p:cNvCxnSpPr/>
              <p:nvPr/>
            </p:nvCxnSpPr>
            <p:spPr>
              <a:xfrm flipV="1">
                <a:off x="3788537" y="3071675"/>
                <a:ext cx="1369367" cy="353717"/>
              </a:xfrm>
              <a:prstGeom prst="straightConnector1">
                <a:avLst/>
              </a:prstGeom>
              <a:ln>
                <a:solidFill>
                  <a:srgbClr val="7030A0"/>
                </a:solidFill>
                <a:tailEnd type="triangle"/>
              </a:ln>
            </p:spPr>
            <p:style>
              <a:lnRef idx="3">
                <a:schemeClr val="accent3"/>
              </a:lnRef>
              <a:fillRef idx="0">
                <a:schemeClr val="accent3"/>
              </a:fillRef>
              <a:effectRef idx="2">
                <a:schemeClr val="accent3"/>
              </a:effectRef>
              <a:fontRef idx="minor">
                <a:schemeClr val="tx1"/>
              </a:fontRef>
            </p:style>
          </p:cxnSp>
          <p:cxnSp>
            <p:nvCxnSpPr>
              <p:cNvPr id="31" name="Straight Arrow Connector 30"/>
              <p:cNvCxnSpPr/>
              <p:nvPr/>
            </p:nvCxnSpPr>
            <p:spPr>
              <a:xfrm flipV="1">
                <a:off x="3781115" y="3377001"/>
                <a:ext cx="1376789" cy="96782"/>
              </a:xfrm>
              <a:prstGeom prst="straightConnector1">
                <a:avLst/>
              </a:prstGeom>
              <a:ln>
                <a:solidFill>
                  <a:srgbClr val="7030A0"/>
                </a:solidFill>
                <a:tailEnd type="triangle"/>
              </a:ln>
            </p:spPr>
            <p:style>
              <a:lnRef idx="3">
                <a:schemeClr val="accent3"/>
              </a:lnRef>
              <a:fillRef idx="0">
                <a:schemeClr val="accent3"/>
              </a:fillRef>
              <a:effectRef idx="2">
                <a:schemeClr val="accent3"/>
              </a:effectRef>
              <a:fontRef idx="minor">
                <a:schemeClr val="tx1"/>
              </a:fontRef>
            </p:style>
          </p:cxnSp>
          <p:cxnSp>
            <p:nvCxnSpPr>
              <p:cNvPr id="32" name="Straight Arrow Connector 31"/>
              <p:cNvCxnSpPr/>
              <p:nvPr/>
            </p:nvCxnSpPr>
            <p:spPr>
              <a:xfrm>
                <a:off x="3783353" y="3541532"/>
                <a:ext cx="1365673" cy="104200"/>
              </a:xfrm>
              <a:prstGeom prst="straightConnector1">
                <a:avLst/>
              </a:prstGeom>
              <a:ln>
                <a:solidFill>
                  <a:srgbClr val="7030A0"/>
                </a:solidFill>
                <a:tailEnd type="triangle"/>
              </a:ln>
            </p:spPr>
            <p:style>
              <a:lnRef idx="3">
                <a:schemeClr val="accent3"/>
              </a:lnRef>
              <a:fillRef idx="0">
                <a:schemeClr val="accent3"/>
              </a:fillRef>
              <a:effectRef idx="2">
                <a:schemeClr val="accent3"/>
              </a:effectRef>
              <a:fontRef idx="minor">
                <a:schemeClr val="tx1"/>
              </a:fontRef>
            </p:style>
          </p:cxnSp>
        </p:grpSp>
        <p:sp>
          <p:nvSpPr>
            <p:cNvPr id="22" name="Oval 21"/>
            <p:cNvSpPr/>
            <p:nvPr/>
          </p:nvSpPr>
          <p:spPr>
            <a:xfrm flipH="1">
              <a:off x="2069979" y="4001088"/>
              <a:ext cx="48827" cy="7417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CA"/>
            </a:p>
          </p:txBody>
        </p:sp>
        <p:sp>
          <p:nvSpPr>
            <p:cNvPr id="23" name="Oval 22"/>
            <p:cNvSpPr/>
            <p:nvPr/>
          </p:nvSpPr>
          <p:spPr>
            <a:xfrm flipH="1">
              <a:off x="2069978" y="4152006"/>
              <a:ext cx="48827" cy="7417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CA"/>
            </a:p>
          </p:txBody>
        </p:sp>
        <p:sp>
          <p:nvSpPr>
            <p:cNvPr id="24" name="Oval 23"/>
            <p:cNvSpPr/>
            <p:nvPr/>
          </p:nvSpPr>
          <p:spPr>
            <a:xfrm flipH="1">
              <a:off x="2071459" y="4313284"/>
              <a:ext cx="48827" cy="7417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CA"/>
            </a:p>
          </p:txBody>
        </p:sp>
        <p:sp>
          <p:nvSpPr>
            <p:cNvPr id="25" name="Oval 24"/>
            <p:cNvSpPr/>
            <p:nvPr/>
          </p:nvSpPr>
          <p:spPr>
            <a:xfrm flipH="1">
              <a:off x="2071458" y="4455330"/>
              <a:ext cx="48827" cy="7417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CA"/>
            </a:p>
          </p:txBody>
        </p:sp>
        <p:sp>
          <p:nvSpPr>
            <p:cNvPr id="26" name="Oval 25"/>
            <p:cNvSpPr/>
            <p:nvPr/>
          </p:nvSpPr>
          <p:spPr>
            <a:xfrm flipH="1">
              <a:off x="2072939" y="4616608"/>
              <a:ext cx="48827" cy="7417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CA"/>
            </a:p>
          </p:txBody>
        </p:sp>
        <p:sp>
          <p:nvSpPr>
            <p:cNvPr id="27" name="Oval 26"/>
            <p:cNvSpPr/>
            <p:nvPr/>
          </p:nvSpPr>
          <p:spPr>
            <a:xfrm flipH="1">
              <a:off x="2072938" y="4776411"/>
              <a:ext cx="48827" cy="7417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CA"/>
            </a:p>
          </p:txBody>
        </p:sp>
        <p:sp>
          <p:nvSpPr>
            <p:cNvPr id="28" name="Oval 27"/>
            <p:cNvSpPr/>
            <p:nvPr/>
          </p:nvSpPr>
          <p:spPr>
            <a:xfrm flipH="1">
              <a:off x="2074419" y="4937689"/>
              <a:ext cx="48827" cy="7417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CA"/>
            </a:p>
          </p:txBody>
        </p:sp>
      </p:grpSp>
    </p:spTree>
    <p:extLst>
      <p:ext uri="{BB962C8B-B14F-4D97-AF65-F5344CB8AC3E}">
        <p14:creationId xmlns:p14="http://schemas.microsoft.com/office/powerpoint/2010/main" val="219864819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xit" presetSubtype="0" fill="hold" grpId="1" nodeType="withEffect">
                                  <p:stCondLst>
                                    <p:cond delay="0"/>
                                  </p:stCondLst>
                                  <p:childTnLst>
                                    <p:set>
                                      <p:cBhvr>
                                        <p:cTn id="8" dur="1" fill="hold">
                                          <p:stCondLst>
                                            <p:cond delay="0"/>
                                          </p:stCondLst>
                                        </p:cTn>
                                        <p:tgtEl>
                                          <p:spTgt spid="11"/>
                                        </p:tgtEl>
                                        <p:attrNameLst>
                                          <p:attrName>style.visibility</p:attrName>
                                        </p:attrNameLst>
                                      </p:cBhvr>
                                      <p:to>
                                        <p:strVal val="hidden"/>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xit" presetSubtype="0" fill="hold" grpId="1" nodeType="withEffect">
                                  <p:stCondLst>
                                    <p:cond delay="0"/>
                                  </p:stCondLst>
                                  <p:childTnLst>
                                    <p:set>
                                      <p:cBhvr>
                                        <p:cTn id="18"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11"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3883" y="275208"/>
            <a:ext cx="11176987" cy="830997"/>
          </a:xfrm>
          <a:prstGeom prst="rect">
            <a:avLst/>
          </a:prstGeom>
          <a:noFill/>
        </p:spPr>
        <p:txBody>
          <a:bodyPr wrap="square" rtlCol="0">
            <a:spAutoFit/>
          </a:bodyPr>
          <a:lstStyle/>
          <a:p>
            <a:r>
              <a:rPr lang="en-CA" sz="4800" b="1" dirty="0" smtClean="0">
                <a:solidFill>
                  <a:schemeClr val="tx1">
                    <a:lumMod val="95000"/>
                    <a:lumOff val="5000"/>
                  </a:schemeClr>
                </a:solidFill>
                <a:latin typeface="+mj-lt"/>
              </a:rPr>
              <a:t>Spatial Interpolation Framework</a:t>
            </a:r>
            <a:endParaRPr lang="en-CA" sz="4800" b="1" dirty="0">
              <a:solidFill>
                <a:schemeClr val="tx1">
                  <a:lumMod val="95000"/>
                  <a:lumOff val="5000"/>
                </a:schemeClr>
              </a:solidFill>
              <a:latin typeface="+mj-lt"/>
            </a:endParaRPr>
          </a:p>
        </p:txBody>
      </p:sp>
      <p:cxnSp>
        <p:nvCxnSpPr>
          <p:cNvPr id="4" name="Straight Connector 3"/>
          <p:cNvCxnSpPr/>
          <p:nvPr/>
        </p:nvCxnSpPr>
        <p:spPr>
          <a:xfrm flipV="1">
            <a:off x="443883" y="1083076"/>
            <a:ext cx="11461072" cy="8877"/>
          </a:xfrm>
          <a:prstGeom prst="line">
            <a:avLst/>
          </a:prstGeom>
          <a:ln>
            <a:solidFill>
              <a:schemeClr val="tx1">
                <a:lumMod val="95000"/>
                <a:lumOff val="5000"/>
              </a:schemeClr>
            </a:solidFill>
          </a:ln>
        </p:spPr>
        <p:style>
          <a:lnRef idx="2">
            <a:schemeClr val="dk1"/>
          </a:lnRef>
          <a:fillRef idx="0">
            <a:schemeClr val="dk1"/>
          </a:fillRef>
          <a:effectRef idx="1">
            <a:schemeClr val="dk1"/>
          </a:effectRef>
          <a:fontRef idx="minor">
            <a:schemeClr val="tx1"/>
          </a:fontRef>
        </p:style>
      </p:cxnSp>
      <p:sp>
        <p:nvSpPr>
          <p:cNvPr id="7" name="Date Placeholder 6"/>
          <p:cNvSpPr>
            <a:spLocks noGrp="1"/>
          </p:cNvSpPr>
          <p:nvPr>
            <p:ph type="dt" sz="half" idx="10"/>
          </p:nvPr>
        </p:nvSpPr>
        <p:spPr>
          <a:xfrm>
            <a:off x="1097280" y="6459785"/>
            <a:ext cx="2472271" cy="365125"/>
          </a:xfrm>
        </p:spPr>
        <p:txBody>
          <a:bodyPr/>
          <a:lstStyle/>
          <a:p>
            <a:r>
              <a:rPr lang="en-US" smtClean="0"/>
              <a:t>5/27/2016</a:t>
            </a:r>
            <a:endParaRPr lang="en-US" dirty="0"/>
          </a:p>
        </p:txBody>
      </p:sp>
      <p:sp>
        <p:nvSpPr>
          <p:cNvPr id="8" name="Footer Placeholder 7"/>
          <p:cNvSpPr>
            <a:spLocks noGrp="1"/>
          </p:cNvSpPr>
          <p:nvPr>
            <p:ph type="ftr" sz="quarter" idx="11"/>
          </p:nvPr>
        </p:nvSpPr>
        <p:spPr>
          <a:xfrm>
            <a:off x="3686185" y="6459785"/>
            <a:ext cx="4822804" cy="365125"/>
          </a:xfrm>
        </p:spPr>
        <p:txBody>
          <a:bodyPr/>
          <a:lstStyle/>
          <a:p>
            <a:r>
              <a:rPr lang="en-CA" smtClean="0"/>
              <a:t>Southern Ontario Numerical Analysis Day (SONAD) - University of Waterloo</a:t>
            </a:r>
            <a:endParaRPr lang="en-US" dirty="0"/>
          </a:p>
        </p:txBody>
      </p:sp>
      <p:sp>
        <p:nvSpPr>
          <p:cNvPr id="9" name="Slide Number Placeholder 8"/>
          <p:cNvSpPr>
            <a:spLocks noGrp="1"/>
          </p:cNvSpPr>
          <p:nvPr>
            <p:ph type="sldNum" sz="quarter" idx="12"/>
          </p:nvPr>
        </p:nvSpPr>
        <p:spPr>
          <a:xfrm>
            <a:off x="9900458" y="6459785"/>
            <a:ext cx="1312025" cy="365125"/>
          </a:xfrm>
        </p:spPr>
        <p:txBody>
          <a:bodyPr/>
          <a:lstStyle/>
          <a:p>
            <a:fld id="{4FAB73BC-B049-4115-A692-8D63A059BFB8}" type="slidenum">
              <a:rPr lang="en-US" smtClean="0"/>
              <a:pPr/>
              <a:t>8</a:t>
            </a:fld>
            <a:endParaRPr lang="en-US" dirty="0"/>
          </a:p>
        </p:txBody>
      </p:sp>
      <p:sp>
        <p:nvSpPr>
          <p:cNvPr id="11" name="TextBox 10"/>
          <p:cNvSpPr txBox="1"/>
          <p:nvPr/>
        </p:nvSpPr>
        <p:spPr>
          <a:xfrm>
            <a:off x="443882" y="1341120"/>
            <a:ext cx="4767759" cy="2816156"/>
          </a:xfrm>
          <a:prstGeom prst="rect">
            <a:avLst/>
          </a:prstGeom>
          <a:noFill/>
        </p:spPr>
        <p:txBody>
          <a:bodyPr wrap="square" rtlCol="0">
            <a:spAutoFit/>
          </a:bodyPr>
          <a:lstStyle/>
          <a:p>
            <a:pPr>
              <a:lnSpc>
                <a:spcPct val="150000"/>
              </a:lnSpc>
            </a:pPr>
            <a:r>
              <a:rPr lang="en-CA" sz="2800" b="1" dirty="0" smtClean="0">
                <a:latin typeface="+mj-lt"/>
              </a:rPr>
              <a:t>Framework</a:t>
            </a:r>
          </a:p>
          <a:p>
            <a:pPr marL="285750" indent="-285750">
              <a:lnSpc>
                <a:spcPct val="150000"/>
              </a:lnSpc>
              <a:buFont typeface="Courier New" panose="02070309020205020404" pitchFamily="49" charset="0"/>
              <a:buChar char="o"/>
            </a:pPr>
            <a:r>
              <a:rPr lang="en-CA" dirty="0" smtClean="0"/>
              <a:t>Sample VA Space</a:t>
            </a:r>
          </a:p>
          <a:p>
            <a:pPr marL="285750" indent="-285750">
              <a:lnSpc>
                <a:spcPct val="150000"/>
              </a:lnSpc>
              <a:buFont typeface="Courier New" panose="02070309020205020404" pitchFamily="49" charset="0"/>
              <a:buChar char="o"/>
            </a:pPr>
            <a:r>
              <a:rPr lang="en-CA" dirty="0" smtClean="0"/>
              <a:t>Find value of interest at each sample point via MC simulations</a:t>
            </a:r>
          </a:p>
          <a:p>
            <a:pPr marL="285750" indent="-285750">
              <a:lnSpc>
                <a:spcPct val="150000"/>
              </a:lnSpc>
              <a:buFont typeface="Courier New" panose="02070309020205020404" pitchFamily="49" charset="0"/>
              <a:buChar char="o"/>
            </a:pPr>
            <a:r>
              <a:rPr lang="en-CA" dirty="0" smtClean="0"/>
              <a:t>Interpolate value of interest for the portfolio </a:t>
            </a:r>
          </a:p>
          <a:p>
            <a:pPr marL="285750" indent="-285750">
              <a:lnSpc>
                <a:spcPct val="150000"/>
              </a:lnSpc>
              <a:buFont typeface="Courier New" panose="02070309020205020404" pitchFamily="49" charset="0"/>
              <a:buChar char="o"/>
            </a:pPr>
            <a:endParaRPr lang="en-CA" dirty="0" smtClean="0"/>
          </a:p>
        </p:txBody>
      </p:sp>
      <p:pic>
        <p:nvPicPr>
          <p:cNvPr id="81" name="Picture 8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9668" y="1870962"/>
            <a:ext cx="6148474" cy="4478813"/>
          </a:xfrm>
          <a:prstGeom prst="rect">
            <a:avLst/>
          </a:prstGeom>
        </p:spPr>
      </p:pic>
      <p:pic>
        <p:nvPicPr>
          <p:cNvPr id="84" name="Picture 8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80655" y="1766703"/>
            <a:ext cx="6286500" cy="4581525"/>
          </a:xfrm>
          <a:prstGeom prst="rect">
            <a:avLst/>
          </a:prstGeom>
        </p:spPr>
      </p:pic>
      <mc:AlternateContent xmlns:mc="http://schemas.openxmlformats.org/markup-compatibility/2006" xmlns:a14="http://schemas.microsoft.com/office/drawing/2010/main">
        <mc:Choice Requires="a14">
          <p:sp>
            <p:nvSpPr>
              <p:cNvPr id="87" name="TextBox 86"/>
              <p:cNvSpPr txBox="1"/>
              <p:nvPr/>
            </p:nvSpPr>
            <p:spPr>
              <a:xfrm>
                <a:off x="4426722" y="3923710"/>
                <a:ext cx="3997184" cy="1265539"/>
              </a:xfrm>
              <a:prstGeom prst="rect">
                <a:avLst/>
              </a:prstGeom>
              <a:ln w="28575">
                <a:solidFill>
                  <a:srgbClr val="FF0000"/>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CA" sz="2400" b="0" i="1" smtClean="0">
                              <a:latin typeface="Cambria Math"/>
                            </a:rPr>
                          </m:ctrlPr>
                        </m:accPr>
                        <m:e>
                          <m:r>
                            <a:rPr lang="en-CA" sz="2400" b="0" i="1" smtClean="0">
                              <a:latin typeface="Cambria Math" panose="02040503050406030204" pitchFamily="18" charset="0"/>
                            </a:rPr>
                            <m:t>𝑌</m:t>
                          </m:r>
                        </m:e>
                      </m:acc>
                      <m:d>
                        <m:dPr>
                          <m:ctrlPr>
                            <a:rPr lang="en-CA" sz="2400" b="0" i="1" smtClean="0">
                              <a:latin typeface="Cambria Math"/>
                            </a:rPr>
                          </m:ctrlPr>
                        </m:dPr>
                        <m:e>
                          <m:r>
                            <m:rPr>
                              <m:sty m:val="p"/>
                            </m:rPr>
                            <a:rPr lang="en-CA" sz="2400" b="0" i="0" smtClean="0">
                              <a:latin typeface="Cambria Math" panose="02040503050406030204" pitchFamily="18" charset="0"/>
                            </a:rPr>
                            <m:t>x</m:t>
                          </m:r>
                        </m:e>
                      </m:d>
                      <m:r>
                        <a:rPr lang="en-CA" sz="2400" i="1" smtClean="0">
                          <a:latin typeface="Cambria Math" panose="02040503050406030204" pitchFamily="18" charset="0"/>
                        </a:rPr>
                        <m:t>=</m:t>
                      </m:r>
                      <m:nary>
                        <m:naryPr>
                          <m:chr m:val="∑"/>
                          <m:supHide m:val="on"/>
                          <m:ctrlPr>
                            <a:rPr lang="en-CA" sz="2400" b="0" i="1" smtClean="0">
                              <a:latin typeface="Cambria Math"/>
                            </a:rPr>
                          </m:ctrlPr>
                        </m:naryPr>
                        <m:sub>
                          <m:r>
                            <a:rPr lang="en-CA" sz="2400" b="0" i="1" smtClean="0">
                              <a:latin typeface="Cambria Math" panose="02040503050406030204" pitchFamily="18" charset="0"/>
                            </a:rPr>
                            <m:t>𝑖</m:t>
                          </m:r>
                        </m:sub>
                        <m:sup/>
                        <m:e>
                          <m:sSub>
                            <m:sSubPr>
                              <m:ctrlPr>
                                <a:rPr lang="en-CA" sz="2400" b="0" i="1" smtClean="0">
                                  <a:latin typeface="Cambria Math"/>
                                </a:rPr>
                              </m:ctrlPr>
                            </m:sSubPr>
                            <m:e>
                              <m:r>
                                <a:rPr lang="en-CA" sz="2400" b="0" i="1" smtClean="0">
                                  <a:latin typeface="Cambria Math" panose="02040503050406030204" pitchFamily="18" charset="0"/>
                                </a:rPr>
                                <m:t>𝑊</m:t>
                              </m:r>
                            </m:e>
                            <m:sub>
                              <m:r>
                                <a:rPr lang="en-CA" sz="2400" b="0" i="1" smtClean="0">
                                  <a:latin typeface="Cambria Math" panose="02040503050406030204" pitchFamily="18" charset="0"/>
                                </a:rPr>
                                <m:t>𝑖</m:t>
                              </m:r>
                            </m:sub>
                          </m:sSub>
                          <m:d>
                            <m:dPr>
                              <m:ctrlPr>
                                <a:rPr lang="en-CA" sz="2400" b="0" i="1" smtClean="0">
                                  <a:latin typeface="Cambria Math"/>
                                </a:rPr>
                              </m:ctrlPr>
                            </m:dPr>
                            <m:e>
                              <m:r>
                                <a:rPr lang="en-CA" sz="2400" b="1" i="1" smtClean="0">
                                  <a:latin typeface="Cambria Math" panose="02040503050406030204" pitchFamily="18" charset="0"/>
                                </a:rPr>
                                <m:t>𝑫</m:t>
                              </m:r>
                              <m:d>
                                <m:dPr>
                                  <m:ctrlPr>
                                    <a:rPr lang="en-CA" sz="2400" b="0" i="1" smtClean="0">
                                      <a:latin typeface="Cambria Math"/>
                                    </a:rPr>
                                  </m:ctrlPr>
                                </m:dPr>
                                <m:e>
                                  <m:r>
                                    <a:rPr lang="en-CA" sz="2400" b="0" i="1" smtClean="0">
                                      <a:latin typeface="Cambria Math" panose="02040503050406030204" pitchFamily="18" charset="0"/>
                                    </a:rPr>
                                    <m:t>𝑥</m:t>
                                  </m:r>
                                </m:e>
                              </m:d>
                            </m:e>
                          </m:d>
                        </m:e>
                      </m:nary>
                      <m:r>
                        <a:rPr lang="en-CA" sz="2400" b="0" i="1" smtClean="0">
                          <a:latin typeface="Cambria Math" panose="02040503050406030204" pitchFamily="18" charset="0"/>
                        </a:rPr>
                        <m:t>𝑌</m:t>
                      </m:r>
                      <m:d>
                        <m:dPr>
                          <m:ctrlPr>
                            <a:rPr lang="en-CA" sz="2400" b="0" i="1" smtClean="0">
                              <a:latin typeface="Cambria Math"/>
                            </a:rPr>
                          </m:ctrlPr>
                        </m:dPr>
                        <m:e>
                          <m:sSub>
                            <m:sSubPr>
                              <m:ctrlPr>
                                <a:rPr lang="en-CA" sz="2400" b="0" i="1" smtClean="0">
                                  <a:latin typeface="Cambria Math"/>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𝑖</m:t>
                              </m:r>
                            </m:sub>
                          </m:sSub>
                        </m:e>
                      </m:d>
                    </m:oMath>
                    <m:oMath xmlns:m="http://schemas.openxmlformats.org/officeDocument/2006/math">
                      <m:r>
                        <a:rPr lang="en-CA" sz="2400" b="1" i="1" smtClean="0">
                          <a:latin typeface="Cambria Math" panose="02040503050406030204" pitchFamily="18" charset="0"/>
                        </a:rPr>
                        <m:t>𝑫</m:t>
                      </m:r>
                      <m:d>
                        <m:dPr>
                          <m:ctrlPr>
                            <a:rPr lang="en-CA" sz="2400" b="0" i="1" smtClean="0">
                              <a:latin typeface="Cambria Math"/>
                            </a:rPr>
                          </m:ctrlPr>
                        </m:dPr>
                        <m:e>
                          <m:r>
                            <a:rPr lang="en-CA" sz="2400" b="0" i="1" smtClean="0">
                              <a:latin typeface="Cambria Math" panose="02040503050406030204" pitchFamily="18" charset="0"/>
                            </a:rPr>
                            <m:t>𝑥</m:t>
                          </m:r>
                        </m:e>
                      </m:d>
                      <m:r>
                        <a:rPr lang="en-CA" sz="2400" b="0" i="1" smtClean="0">
                          <a:latin typeface="Cambria Math" panose="02040503050406030204" pitchFamily="18" charset="0"/>
                        </a:rPr>
                        <m:t>=(</m:t>
                      </m:r>
                      <m:r>
                        <a:rPr lang="en-CA" sz="2400" b="0" i="1" smtClean="0">
                          <a:latin typeface="Cambria Math" panose="02040503050406030204" pitchFamily="18" charset="0"/>
                        </a:rPr>
                        <m:t>𝐷</m:t>
                      </m:r>
                      <m:d>
                        <m:dPr>
                          <m:ctrlPr>
                            <a:rPr lang="en-CA" sz="2400" b="0" i="1" smtClean="0">
                              <a:latin typeface="Cambria Math"/>
                            </a:rPr>
                          </m:ctrlPr>
                        </m:dPr>
                        <m:e>
                          <m:r>
                            <a:rPr lang="en-CA" sz="2400" b="0" i="1" smtClean="0">
                              <a:latin typeface="Cambria Math" panose="02040503050406030204" pitchFamily="18" charset="0"/>
                            </a:rPr>
                            <m:t>𝑥</m:t>
                          </m:r>
                          <m:r>
                            <a:rPr lang="en-CA" sz="2400" b="0" i="1" smtClean="0">
                              <a:latin typeface="Cambria Math" panose="02040503050406030204" pitchFamily="18" charset="0"/>
                            </a:rPr>
                            <m:t>, </m:t>
                          </m:r>
                          <m:sSub>
                            <m:sSubPr>
                              <m:ctrlPr>
                                <a:rPr lang="en-CA" sz="2400" b="0" i="1" smtClean="0">
                                  <a:latin typeface="Cambria Math"/>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1</m:t>
                              </m:r>
                            </m:sub>
                          </m:sSub>
                        </m:e>
                      </m:d>
                      <m:r>
                        <a:rPr lang="en-CA" sz="2400" b="0" i="1" smtClean="0">
                          <a:latin typeface="Cambria Math" panose="02040503050406030204" pitchFamily="18" charset="0"/>
                        </a:rPr>
                        <m:t>, …, </m:t>
                      </m:r>
                      <m:r>
                        <a:rPr lang="en-CA" sz="2400" b="0" i="1" smtClean="0">
                          <a:latin typeface="Cambria Math" panose="02040503050406030204" pitchFamily="18" charset="0"/>
                        </a:rPr>
                        <m:t>𝐷</m:t>
                      </m:r>
                      <m:d>
                        <m:dPr>
                          <m:ctrlPr>
                            <a:rPr lang="en-CA" sz="2400" b="0" i="1" smtClean="0">
                              <a:latin typeface="Cambria Math"/>
                            </a:rPr>
                          </m:ctrlPr>
                        </m:dPr>
                        <m:e>
                          <m:r>
                            <a:rPr lang="en-CA" sz="2400" b="0" i="1" smtClean="0">
                              <a:latin typeface="Cambria Math" panose="02040503050406030204" pitchFamily="18" charset="0"/>
                            </a:rPr>
                            <m:t>𝑥</m:t>
                          </m:r>
                          <m:r>
                            <a:rPr lang="en-CA" sz="2400" b="0" i="1" smtClean="0">
                              <a:latin typeface="Cambria Math" panose="02040503050406030204" pitchFamily="18" charset="0"/>
                            </a:rPr>
                            <m:t>, </m:t>
                          </m:r>
                          <m:sSub>
                            <m:sSubPr>
                              <m:ctrlPr>
                                <a:rPr lang="en-CA" sz="2400" b="0" i="1" smtClean="0">
                                  <a:latin typeface="Cambria Math"/>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𝑛</m:t>
                              </m:r>
                            </m:sub>
                          </m:sSub>
                        </m:e>
                      </m:d>
                      <m:r>
                        <a:rPr lang="en-CA" sz="2400" b="0" i="1" smtClean="0">
                          <a:latin typeface="Cambria Math" panose="02040503050406030204" pitchFamily="18" charset="0"/>
                        </a:rPr>
                        <m:t>)</m:t>
                      </m:r>
                    </m:oMath>
                  </m:oMathPara>
                </a14:m>
                <a:endParaRPr lang="en-CA" sz="2400" dirty="0"/>
              </a:p>
            </p:txBody>
          </p:sp>
        </mc:Choice>
        <mc:Fallback xmlns="">
          <p:sp>
            <p:nvSpPr>
              <p:cNvPr id="87" name="TextBox 86"/>
              <p:cNvSpPr txBox="1">
                <a:spLocks noRot="1" noChangeAspect="1" noMove="1" noResize="1" noEditPoints="1" noAdjustHandles="1" noChangeArrowheads="1" noChangeShapeType="1" noTextEdit="1"/>
              </p:cNvSpPr>
              <p:nvPr/>
            </p:nvSpPr>
            <p:spPr>
              <a:xfrm>
                <a:off x="4426722" y="3923710"/>
                <a:ext cx="3997184" cy="1265539"/>
              </a:xfrm>
              <a:prstGeom prst="rect">
                <a:avLst/>
              </a:prstGeom>
              <a:blipFill rotWithShape="0">
                <a:blip r:embed="rId5"/>
                <a:stretch>
                  <a:fillRect/>
                </a:stretch>
              </a:blipFill>
              <a:ln w="28575">
                <a:solidFill>
                  <a:srgbClr val="FF0000"/>
                </a:solidFill>
              </a:ln>
              <a:effectLst>
                <a:outerShdw blurRad="50800" dist="38100" dir="2700000" algn="tl" rotWithShape="0">
                  <a:prstClr val="black">
                    <a:alpha val="40000"/>
                  </a:prstClr>
                </a:outerShdw>
              </a:effectLst>
            </p:spPr>
            <p:txBody>
              <a:bodyPr/>
              <a:lstStyle/>
              <a:p>
                <a:r>
                  <a:rPr lang="en-CA">
                    <a:noFill/>
                  </a:rPr>
                  <a:t> </a:t>
                </a:r>
              </a:p>
            </p:txBody>
          </p:sp>
        </mc:Fallback>
      </mc:AlternateContent>
    </p:spTree>
    <p:extLst>
      <p:ext uri="{BB962C8B-B14F-4D97-AF65-F5344CB8AC3E}">
        <p14:creationId xmlns:p14="http://schemas.microsoft.com/office/powerpoint/2010/main" val="164534836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3883" y="275208"/>
            <a:ext cx="11176987" cy="830997"/>
          </a:xfrm>
          <a:prstGeom prst="rect">
            <a:avLst/>
          </a:prstGeom>
          <a:noFill/>
        </p:spPr>
        <p:txBody>
          <a:bodyPr wrap="square" rtlCol="0">
            <a:spAutoFit/>
          </a:bodyPr>
          <a:lstStyle/>
          <a:p>
            <a:r>
              <a:rPr lang="en-CA" sz="4800" b="1" dirty="0" smtClean="0">
                <a:solidFill>
                  <a:schemeClr val="tx1">
                    <a:lumMod val="95000"/>
                    <a:lumOff val="5000"/>
                  </a:schemeClr>
                </a:solidFill>
                <a:latin typeface="+mj-lt"/>
              </a:rPr>
              <a:t>Spatial Interpolation Framework</a:t>
            </a:r>
            <a:endParaRPr lang="en-CA" sz="4800" b="1" dirty="0">
              <a:solidFill>
                <a:schemeClr val="tx1">
                  <a:lumMod val="95000"/>
                  <a:lumOff val="5000"/>
                </a:schemeClr>
              </a:solidFill>
              <a:latin typeface="+mj-lt"/>
            </a:endParaRPr>
          </a:p>
        </p:txBody>
      </p:sp>
      <p:cxnSp>
        <p:nvCxnSpPr>
          <p:cNvPr id="4" name="Straight Connector 3"/>
          <p:cNvCxnSpPr/>
          <p:nvPr/>
        </p:nvCxnSpPr>
        <p:spPr>
          <a:xfrm flipV="1">
            <a:off x="443883" y="1083076"/>
            <a:ext cx="11461072" cy="8877"/>
          </a:xfrm>
          <a:prstGeom prst="line">
            <a:avLst/>
          </a:prstGeom>
          <a:ln>
            <a:solidFill>
              <a:schemeClr val="tx1">
                <a:lumMod val="95000"/>
                <a:lumOff val="5000"/>
              </a:schemeClr>
            </a:solidFill>
          </a:ln>
        </p:spPr>
        <p:style>
          <a:lnRef idx="2">
            <a:schemeClr val="dk1"/>
          </a:lnRef>
          <a:fillRef idx="0">
            <a:schemeClr val="dk1"/>
          </a:fillRef>
          <a:effectRef idx="1">
            <a:schemeClr val="dk1"/>
          </a:effectRef>
          <a:fontRef idx="minor">
            <a:schemeClr val="tx1"/>
          </a:fontRef>
        </p:style>
      </p:cxnSp>
      <p:sp>
        <p:nvSpPr>
          <p:cNvPr id="7" name="Date Placeholder 6"/>
          <p:cNvSpPr>
            <a:spLocks noGrp="1"/>
          </p:cNvSpPr>
          <p:nvPr>
            <p:ph type="dt" sz="half" idx="10"/>
          </p:nvPr>
        </p:nvSpPr>
        <p:spPr>
          <a:xfrm>
            <a:off x="1097280" y="6459785"/>
            <a:ext cx="2472271" cy="365125"/>
          </a:xfrm>
        </p:spPr>
        <p:txBody>
          <a:bodyPr/>
          <a:lstStyle/>
          <a:p>
            <a:r>
              <a:rPr lang="en-US" smtClean="0"/>
              <a:t>5/27/2016</a:t>
            </a:r>
            <a:endParaRPr lang="en-US" dirty="0"/>
          </a:p>
        </p:txBody>
      </p:sp>
      <p:sp>
        <p:nvSpPr>
          <p:cNvPr id="8" name="Footer Placeholder 7"/>
          <p:cNvSpPr>
            <a:spLocks noGrp="1"/>
          </p:cNvSpPr>
          <p:nvPr>
            <p:ph type="ftr" sz="quarter" idx="11"/>
          </p:nvPr>
        </p:nvSpPr>
        <p:spPr>
          <a:xfrm>
            <a:off x="3686185" y="6459785"/>
            <a:ext cx="4822804" cy="365125"/>
          </a:xfrm>
        </p:spPr>
        <p:txBody>
          <a:bodyPr/>
          <a:lstStyle/>
          <a:p>
            <a:r>
              <a:rPr lang="en-CA" smtClean="0"/>
              <a:t>Southern Ontario Numerical Analysis Day (SONAD) - University of Waterloo</a:t>
            </a:r>
            <a:endParaRPr lang="en-US" dirty="0"/>
          </a:p>
        </p:txBody>
      </p:sp>
      <p:sp>
        <p:nvSpPr>
          <p:cNvPr id="9" name="Slide Number Placeholder 8"/>
          <p:cNvSpPr>
            <a:spLocks noGrp="1"/>
          </p:cNvSpPr>
          <p:nvPr>
            <p:ph type="sldNum" sz="quarter" idx="12"/>
          </p:nvPr>
        </p:nvSpPr>
        <p:spPr>
          <a:xfrm>
            <a:off x="9900458" y="6459785"/>
            <a:ext cx="1312025" cy="365125"/>
          </a:xfrm>
        </p:spPr>
        <p:txBody>
          <a:bodyPr/>
          <a:lstStyle/>
          <a:p>
            <a:fld id="{4FAB73BC-B049-4115-A692-8D63A059BFB8}" type="slidenum">
              <a:rPr lang="en-US" smtClean="0"/>
              <a:pPr/>
              <a:t>9</a:t>
            </a:fld>
            <a:endParaRPr lang="en-US" dirty="0"/>
          </a:p>
        </p:txBody>
      </p:sp>
      <p:sp>
        <p:nvSpPr>
          <p:cNvPr id="5" name="Rectangle 4"/>
          <p:cNvSpPr/>
          <p:nvPr/>
        </p:nvSpPr>
        <p:spPr>
          <a:xfrm>
            <a:off x="457203" y="1341120"/>
            <a:ext cx="6096000" cy="2816156"/>
          </a:xfrm>
          <a:prstGeom prst="rect">
            <a:avLst/>
          </a:prstGeom>
        </p:spPr>
        <p:txBody>
          <a:bodyPr>
            <a:spAutoFit/>
          </a:bodyPr>
          <a:lstStyle/>
          <a:p>
            <a:pPr>
              <a:lnSpc>
                <a:spcPct val="150000"/>
              </a:lnSpc>
            </a:pPr>
            <a:r>
              <a:rPr lang="en-CA" sz="2800" dirty="0"/>
              <a:t>Main Factors </a:t>
            </a:r>
          </a:p>
          <a:p>
            <a:pPr marL="285750" indent="-285750">
              <a:lnSpc>
                <a:spcPct val="150000"/>
              </a:lnSpc>
              <a:buFont typeface="Courier New" panose="02070309020205020404" pitchFamily="49" charset="0"/>
              <a:buChar char="o"/>
            </a:pPr>
            <a:r>
              <a:rPr lang="en-CA" dirty="0"/>
              <a:t>Sampling </a:t>
            </a:r>
            <a:r>
              <a:rPr lang="en-CA" dirty="0" smtClean="0"/>
              <a:t>method (e.g. K-means, LHS</a:t>
            </a:r>
            <a:r>
              <a:rPr lang="en-CA" dirty="0"/>
              <a:t>)</a:t>
            </a:r>
            <a:r>
              <a:rPr lang="en-CA" dirty="0" smtClean="0"/>
              <a:t> </a:t>
            </a:r>
            <a:endParaRPr lang="en-CA" dirty="0"/>
          </a:p>
          <a:p>
            <a:pPr marL="285750" indent="-285750">
              <a:lnSpc>
                <a:spcPct val="150000"/>
              </a:lnSpc>
              <a:buFont typeface="Courier New" panose="02070309020205020404" pitchFamily="49" charset="0"/>
              <a:buChar char="o"/>
            </a:pPr>
            <a:r>
              <a:rPr lang="en-CA" dirty="0"/>
              <a:t>Distance </a:t>
            </a:r>
            <a:r>
              <a:rPr lang="en-CA" dirty="0" smtClean="0"/>
              <a:t>function (e.g. K-prototype)</a:t>
            </a:r>
            <a:endParaRPr lang="en-CA" dirty="0"/>
          </a:p>
          <a:p>
            <a:pPr marL="285750" indent="-285750">
              <a:lnSpc>
                <a:spcPct val="150000"/>
              </a:lnSpc>
              <a:buFont typeface="Courier New" panose="02070309020205020404" pitchFamily="49" charset="0"/>
              <a:buChar char="o"/>
            </a:pPr>
            <a:r>
              <a:rPr lang="en-CA" dirty="0"/>
              <a:t>Interpolation </a:t>
            </a:r>
            <a:r>
              <a:rPr lang="en-CA" dirty="0" smtClean="0"/>
              <a:t>method</a:t>
            </a:r>
          </a:p>
          <a:p>
            <a:pPr marL="742950" lvl="1" indent="-285750">
              <a:lnSpc>
                <a:spcPct val="150000"/>
              </a:lnSpc>
              <a:buFont typeface="Arial" panose="020B0604020202020204" pitchFamily="34" charset="0"/>
              <a:buChar char="•"/>
            </a:pPr>
            <a:r>
              <a:rPr lang="en-CA" dirty="0" smtClean="0"/>
              <a:t>Stochastic Interpolation (</a:t>
            </a:r>
            <a:r>
              <a:rPr lang="en-CA" dirty="0" err="1" smtClean="0"/>
              <a:t>Kriging</a:t>
            </a:r>
            <a:r>
              <a:rPr lang="en-CA" dirty="0" smtClean="0"/>
              <a:t>)</a:t>
            </a:r>
          </a:p>
          <a:p>
            <a:pPr marL="742950" lvl="1" indent="-285750">
              <a:lnSpc>
                <a:spcPct val="150000"/>
              </a:lnSpc>
              <a:buFont typeface="Arial" panose="020B0604020202020204" pitchFamily="34" charset="0"/>
              <a:buChar char="•"/>
            </a:pPr>
            <a:r>
              <a:rPr lang="en-CA" dirty="0" smtClean="0"/>
              <a:t>Deterministic Interpolation (IDW, RBF)</a:t>
            </a:r>
            <a:endParaRPr lang="en-CA" dirty="0"/>
          </a:p>
        </p:txBody>
      </p: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32506" y="1660085"/>
            <a:ext cx="5772024" cy="3690010"/>
          </a:xfrm>
          <a:prstGeom prst="rect">
            <a:avLst/>
          </a:prstGeom>
        </p:spPr>
      </p:pic>
      <p:sp>
        <p:nvSpPr>
          <p:cNvPr id="13" name="Oval 12"/>
          <p:cNvSpPr/>
          <p:nvPr/>
        </p:nvSpPr>
        <p:spPr>
          <a:xfrm>
            <a:off x="6594591" y="2534540"/>
            <a:ext cx="1589517" cy="1748347"/>
          </a:xfrm>
          <a:prstGeom prst="ellipse">
            <a:avLst/>
          </a:prstGeom>
          <a:noFill/>
          <a:ln>
            <a:solidFill>
              <a:srgbClr val="FF00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CA"/>
          </a:p>
        </p:txBody>
      </p:sp>
      <p:sp>
        <p:nvSpPr>
          <p:cNvPr id="15" name="Oval 14"/>
          <p:cNvSpPr/>
          <p:nvPr/>
        </p:nvSpPr>
        <p:spPr>
          <a:xfrm>
            <a:off x="8775107" y="1899821"/>
            <a:ext cx="1975502" cy="1475768"/>
          </a:xfrm>
          <a:prstGeom prst="ellipse">
            <a:avLst/>
          </a:prstGeom>
          <a:noFill/>
          <a:ln>
            <a:solidFill>
              <a:srgbClr val="FF00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CA"/>
          </a:p>
        </p:txBody>
      </p:sp>
    </p:spTree>
    <p:extLst>
      <p:ext uri="{BB962C8B-B14F-4D97-AF65-F5344CB8AC3E}">
        <p14:creationId xmlns:p14="http://schemas.microsoft.com/office/powerpoint/2010/main" val="400565391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par>
                          <p:cTn id="7" fill="hold">
                            <p:stCondLst>
                              <p:cond delay="0"/>
                            </p:stCondLst>
                            <p:childTnLst>
                              <p:par>
                                <p:cTn id="8" presetID="1" presetClass="exit" presetSubtype="0" fill="hold" grpId="1" nodeType="afterEffect">
                                  <p:stCondLst>
                                    <p:cond delay="1000"/>
                                  </p:stCondLst>
                                  <p:childTnLst>
                                    <p:set>
                                      <p:cBhvr>
                                        <p:cTn id="9" dur="1" fill="hold">
                                          <p:stCondLst>
                                            <p:cond delay="0"/>
                                          </p:stCondLst>
                                        </p:cTn>
                                        <p:tgtEl>
                                          <p:spTgt spid="15"/>
                                        </p:tgtEl>
                                        <p:attrNameLst>
                                          <p:attrName>style.visibility</p:attrName>
                                        </p:attrNameLst>
                                      </p:cBhvr>
                                      <p:to>
                                        <p:strVal val="hidden"/>
                                      </p:to>
                                    </p:set>
                                  </p:childTnLst>
                                </p:cTn>
                              </p:par>
                            </p:childTnLst>
                          </p:cTn>
                        </p:par>
                        <p:par>
                          <p:cTn id="10" fill="hold">
                            <p:stCondLst>
                              <p:cond delay="1000"/>
                            </p:stCondLst>
                            <p:childTnLst>
                              <p:par>
                                <p:cTn id="11" presetID="1" presetClass="entr" presetSubtype="0" fill="hold" grpId="0" nodeType="after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15" grpId="1" animBg="1"/>
    </p:bldLst>
  </p:timing>
</p:sld>
</file>

<file path=ppt/theme/theme1.xml><?xml version="1.0" encoding="utf-8"?>
<a:theme xmlns:a="http://schemas.openxmlformats.org/drawingml/2006/main" name="Retrospect">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4967</TotalTime>
  <Words>1293</Words>
  <Application>Microsoft Office PowerPoint</Application>
  <PresentationFormat>Custom</PresentationFormat>
  <Paragraphs>321</Paragraphs>
  <Slides>20</Slides>
  <Notes>18</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Retrospect</vt:lpstr>
      <vt:lpstr>A Neural Network Approach to Efficient Valuation of Large VA Portfolios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Efficient Valuation for Large Portfolios of VA</dc:title>
  <dc:creator>Seyed Amir Hejazi</dc:creator>
  <cp:lastModifiedBy>Seyed Amir Hejazi,sys,BA5165,,,grad,</cp:lastModifiedBy>
  <cp:revision>253</cp:revision>
  <cp:lastPrinted>2014-11-24T01:08:33Z</cp:lastPrinted>
  <dcterms:created xsi:type="dcterms:W3CDTF">2014-11-16T16:08:21Z</dcterms:created>
  <dcterms:modified xsi:type="dcterms:W3CDTF">2016-05-31T15:33:04Z</dcterms:modified>
</cp:coreProperties>
</file>