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59" r:id="rId4"/>
    <p:sldId id="258" r:id="rId5"/>
    <p:sldId id="279" r:id="rId6"/>
    <p:sldId id="261" r:id="rId7"/>
    <p:sldId id="260" r:id="rId8"/>
    <p:sldId id="280" r:id="rId9"/>
    <p:sldId id="263" r:id="rId10"/>
    <p:sldId id="262" r:id="rId11"/>
    <p:sldId id="264" r:id="rId12"/>
    <p:sldId id="276" r:id="rId13"/>
    <p:sldId id="281" r:id="rId14"/>
    <p:sldId id="265" r:id="rId15"/>
    <p:sldId id="267" r:id="rId16"/>
    <p:sldId id="268" r:id="rId17"/>
    <p:sldId id="277" r:id="rId18"/>
    <p:sldId id="282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8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12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C842D-6D90-034C-84BD-3FEEB5761514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34E88A-0C72-5D4C-BB33-CD4111D2F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163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E9912-98B2-4C78-BE63-BC25A6DF15A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3E9912-98B2-4C78-BE63-BC25A6DF15A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24388" y="228600"/>
            <a:ext cx="2057400" cy="203911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TextBox 7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59305" y="6423585"/>
            <a:ext cx="331694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990110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Rectangle 8"/>
          <p:cNvSpPr/>
          <p:nvPr/>
        </p:nvSpPr>
        <p:spPr>
          <a:xfrm>
            <a:off x="6802438" y="2377440"/>
            <a:ext cx="2057400" cy="20391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327212" y="4632792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4" y="228600"/>
            <a:ext cx="6387167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212262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46481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235607"/>
            <a:ext cx="13483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81095" y="6235607"/>
            <a:ext cx="259070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4624388" y="4534726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91399" y="6423585"/>
            <a:ext cx="1537447" cy="365125"/>
          </a:xfrm>
        </p:spPr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91000" y="6423585"/>
            <a:ext cx="30051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4750361" y="3370730"/>
            <a:ext cx="22056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2400" b="1" baseline="0">
                <a:solidFill>
                  <a:schemeClr val="accent1">
                    <a:lumMod val="60000"/>
                    <a:lumOff val="40000"/>
                  </a:schemeClr>
                </a:solidFill>
              </a:rPr>
              <a:t>+ 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3"/>
            <a:ext cx="685800" cy="3022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 rot="16200000">
            <a:off x="8593111" y="561668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800600" y="6425640"/>
            <a:ext cx="1232647" cy="365125"/>
          </a:xfrm>
        </p:spPr>
        <p:txBody>
          <a:bodyPr/>
          <a:lstStyle>
            <a:lvl1pPr algn="l">
              <a:defRPr/>
            </a:lvl1pPr>
          </a:lstStyle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11153" y="6425640"/>
            <a:ext cx="2617694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82575" y="228600"/>
            <a:ext cx="4235450" cy="4187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6802438" y="228600"/>
            <a:ext cx="2057400" cy="20391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4624388" y="2377440"/>
            <a:ext cx="2057400" cy="20391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tIns="45720" rIns="45720" anchor="t">
            <a:noAutofit/>
          </a:bodyPr>
          <a:lstStyle>
            <a:lvl1pPr marL="0" indent="0" algn="ctr">
              <a:spcBef>
                <a:spcPts val="600"/>
              </a:spcBef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4891" y="174812"/>
            <a:ext cx="413309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54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58907" y="228600"/>
            <a:ext cx="820093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 anchorCtr="0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 anchor="t" anchorCtr="0"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906" y="6248774"/>
            <a:ext cx="1474694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248774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05800" y="624877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03612" y="3110754"/>
            <a:ext cx="260909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40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9" name="Rectangle 8"/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210550" y="282574"/>
            <a:ext cx="642097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Rectangle 11"/>
          <p:cNvSpPr/>
          <p:nvPr/>
        </p:nvSpPr>
        <p:spPr>
          <a:xfrm>
            <a:off x="8068235" y="282574"/>
            <a:ext cx="91440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TextBox 11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Rectangle 13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5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05800" y="242234"/>
            <a:ext cx="554038" cy="365125"/>
          </a:xfrm>
        </p:spPr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66847" y="282574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TextBox 9"/>
          <p:cNvSpPr txBox="1"/>
          <p:nvPr/>
        </p:nvSpPr>
        <p:spPr>
          <a:xfrm>
            <a:off x="223185" y="228600"/>
            <a:ext cx="260909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sz="3600" b="1">
                <a:solidFill>
                  <a:schemeClr val="accent1">
                    <a:lumMod val="60000"/>
                    <a:lumOff val="40000"/>
                  </a:schemeClr>
                </a:solidFill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8474" y="1981200"/>
            <a:ext cx="7556313" cy="4144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95247" y="642358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728701E-CAF4-4159-9B3E-41C86DFFA30D}" type="datetimeFigureOut">
              <a:rPr lang="en-US" smtClean="0"/>
              <a:t>12/16/13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1706" y="6423585"/>
            <a:ext cx="61228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234"/>
            <a:ext cx="554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6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2000"/>
        </a:spcBef>
        <a:buClr>
          <a:schemeClr val="accent1"/>
        </a:buClr>
        <a:buSzPct val="75000"/>
        <a:buFont typeface="Wingdings" pitchFamily="2" charset="2"/>
        <a:buChar char="n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75000"/>
        <a:buFont typeface="Wingdings" pitchFamily="2" charset="2"/>
        <a:buChar char="n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75000"/>
        <a:buFont typeface="Wingdings" pitchFamily="2" charset="2"/>
        <a:buChar char=""/>
        <a:defRPr lang="en-US" sz="1800" kern="1200" baseline="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"/>
        <a:defRPr lang="en-US" sz="1800" kern="1200" baseline="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413" y="4624668"/>
            <a:ext cx="8569787" cy="9334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Differential Privacy in the Streaming World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413" y="5562599"/>
            <a:ext cx="8569787" cy="748553"/>
          </a:xfrm>
        </p:spPr>
        <p:txBody>
          <a:bodyPr/>
          <a:lstStyle/>
          <a:p>
            <a:pPr algn="ctr"/>
            <a:r>
              <a:rPr lang="en-US" dirty="0" smtClean="0"/>
              <a:t>Aleksandar (</a:t>
            </a:r>
            <a:r>
              <a:rPr lang="en-US" dirty="0" err="1" smtClean="0"/>
              <a:t>Sasho</a:t>
            </a:r>
            <a:r>
              <a:rPr lang="en-US" smtClean="0"/>
              <a:t>) </a:t>
            </a:r>
            <a:r>
              <a:rPr lang="en-US" dirty="0" smtClean="0"/>
              <a:t>Nikolov</a:t>
            </a:r>
          </a:p>
          <a:p>
            <a:pPr algn="ctr"/>
            <a:r>
              <a:rPr lang="en-US" dirty="0" smtClean="0"/>
              <a:t>Rutgers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163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Streaming &amp; DP?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unstructured database of transactions</a:t>
            </a:r>
          </a:p>
          <a:p>
            <a:r>
              <a:rPr lang="en-US" dirty="0" smtClean="0"/>
              <a:t>Estimate how many distinct users initiated transactions?</a:t>
            </a:r>
          </a:p>
          <a:p>
            <a:pPr lvl="1"/>
            <a:r>
              <a:rPr lang="en-US" dirty="0" smtClean="0"/>
              <a:t>i.e.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0</a:t>
            </a:r>
            <a:r>
              <a:rPr lang="en-US" dirty="0" smtClean="0"/>
              <a:t> estimation</a:t>
            </a:r>
          </a:p>
          <a:p>
            <a:pPr marL="228600" lvl="1" indent="0">
              <a:buNone/>
            </a:pPr>
            <a:endParaRPr lang="en-US" dirty="0" smtClean="0"/>
          </a:p>
          <a:p>
            <a:r>
              <a:rPr lang="en-US" dirty="0" smtClean="0"/>
              <a:t>Can we satisfy </a:t>
            </a:r>
            <a:r>
              <a:rPr lang="en-US" u="sng" dirty="0" smtClean="0"/>
              <a:t>both</a:t>
            </a:r>
            <a:r>
              <a:rPr lang="en-US" dirty="0"/>
              <a:t> </a:t>
            </a:r>
            <a:r>
              <a:rPr lang="en-US" dirty="0" smtClean="0"/>
              <a:t>the streaming and privacy constraints?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0</a:t>
            </a:r>
            <a:r>
              <a:rPr lang="en-US" baseline="-25000" dirty="0" smtClean="0"/>
              <a:t> </a:t>
            </a:r>
            <a:r>
              <a:rPr lang="en-US" dirty="0"/>
              <a:t> </a:t>
            </a:r>
            <a:r>
              <a:rPr lang="en-US" dirty="0" smtClean="0"/>
              <a:t>has sensitivity 1 (under user privacy)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omputing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0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exactly takes </a:t>
            </a:r>
            <a:r>
              <a:rPr lang="en-US" dirty="0" err="1" smtClean="0">
                <a:solidFill>
                  <a:srgbClr val="000000"/>
                </a:solidFill>
              </a:rPr>
              <a:t>Ω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i="1" dirty="0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smtClean="0"/>
              <a:t>space</a:t>
            </a:r>
          </a:p>
          <a:p>
            <a:pPr lvl="1"/>
            <a:r>
              <a:rPr lang="en-US" dirty="0" smtClean="0"/>
              <a:t>Classic sketches from streaming may have large sensitivity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6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Oblivious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/>
              <a:t>Flajolet</a:t>
            </a:r>
            <a:r>
              <a:rPr lang="en-US" dirty="0" smtClean="0"/>
              <a:t> and Martin [FM 85] show a sketch </a:t>
            </a:r>
            <a:r>
              <a:rPr lang="en-US" dirty="0" smtClean="0">
                <a:solidFill>
                  <a:srgbClr val="000000"/>
                </a:solidFill>
              </a:rPr>
              <a:t>f(</a:t>
            </a:r>
            <a:r>
              <a:rPr lang="en-US" i="1" dirty="0" smtClean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O(log </a:t>
            </a:r>
            <a:r>
              <a:rPr lang="en-US" i="1" dirty="0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smtClean="0"/>
              <a:t>bits of storage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0</a:t>
            </a:r>
            <a:r>
              <a:rPr lang="en-US" dirty="0" smtClean="0">
                <a:solidFill>
                  <a:srgbClr val="000000"/>
                </a:solidFill>
              </a:rPr>
              <a:t>/2 ≤ f(</a:t>
            </a:r>
            <a:r>
              <a:rPr lang="en-US" i="1" dirty="0" smtClean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) ≤ 2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0</a:t>
            </a:r>
            <a:r>
              <a:rPr lang="en-US" baseline="-25000" dirty="0" smtClean="0"/>
              <a:t> </a:t>
            </a:r>
            <a:r>
              <a:rPr lang="en-US" dirty="0" smtClean="0"/>
              <a:t> with constant probability</a:t>
            </a:r>
          </a:p>
          <a:p>
            <a:r>
              <a:rPr lang="en-US" u="sng" dirty="0" smtClean="0"/>
              <a:t>Obliviousness</a:t>
            </a:r>
            <a:r>
              <a:rPr lang="en-US" dirty="0" smtClean="0"/>
              <a:t>: distribution of </a:t>
            </a:r>
            <a:r>
              <a:rPr lang="en-US" dirty="0" smtClean="0">
                <a:solidFill>
                  <a:srgbClr val="000000"/>
                </a:solidFill>
              </a:rPr>
              <a:t>f(</a:t>
            </a:r>
            <a:r>
              <a:rPr lang="en-US" i="1" dirty="0" smtClean="0">
                <a:solidFill>
                  <a:srgbClr val="000000"/>
                </a:solidFill>
              </a:rPr>
              <a:t>S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smtClean="0"/>
              <a:t>is </a:t>
            </a:r>
            <a:r>
              <a:rPr lang="en-US" i="1" dirty="0" smtClean="0"/>
              <a:t>entirely</a:t>
            </a:r>
            <a:r>
              <a:rPr lang="en-US" dirty="0" smtClean="0"/>
              <a:t> determined by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0</a:t>
            </a:r>
          </a:p>
          <a:p>
            <a:pPr lvl="1"/>
            <a:r>
              <a:rPr lang="en-US" dirty="0" smtClean="0"/>
              <a:t>similar to </a:t>
            </a:r>
            <a:r>
              <a:rPr lang="en-US" u="sng" dirty="0" smtClean="0"/>
              <a:t>functional privacy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Feigenbaum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Ishai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Malkin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Nissim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Strauss Wright 01]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dirty="0" smtClean="0"/>
              <a:t>Why it helps: </a:t>
            </a:r>
          </a:p>
          <a:p>
            <a:pPr lvl="1"/>
            <a:r>
              <a:rPr lang="en-US" dirty="0" smtClean="0"/>
              <a:t>Pick noise </a:t>
            </a:r>
            <a:r>
              <a:rPr lang="en-US" dirty="0" err="1" smtClean="0">
                <a:solidFill>
                  <a:srgbClr val="000000"/>
                </a:solidFill>
              </a:rPr>
              <a:t>η</a:t>
            </a:r>
            <a:r>
              <a:rPr lang="en-US" dirty="0" err="1" smtClean="0"/>
              <a:t>from</a:t>
            </a:r>
            <a:r>
              <a:rPr lang="en-US" dirty="0" smtClean="0"/>
              <a:t> discretized </a:t>
            </a:r>
            <a:r>
              <a:rPr lang="en-US" dirty="0" smtClean="0">
                <a:solidFill>
                  <a:srgbClr val="000000"/>
                </a:solidFill>
              </a:rPr>
              <a:t>Lap(1/</a:t>
            </a:r>
            <a:r>
              <a:rPr lang="en-US" dirty="0" err="1" smtClean="0">
                <a:solidFill>
                  <a:srgbClr val="000000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dirty="0" smtClean="0"/>
              <a:t>Create new stream </a:t>
            </a:r>
            <a:r>
              <a:rPr lang="en-US" i="1" dirty="0" smtClean="0">
                <a:solidFill>
                  <a:srgbClr val="000000"/>
                </a:solidFill>
              </a:rPr>
              <a:t>S’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to feed to </a:t>
            </a:r>
            <a:r>
              <a:rPr lang="en-US" dirty="0" smtClean="0">
                <a:solidFill>
                  <a:srgbClr val="000000"/>
                </a:solidFill>
              </a:rPr>
              <a:t>f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>
                <a:solidFill>
                  <a:srgbClr val="000000"/>
                </a:solidFill>
              </a:rPr>
              <a:t>η</a:t>
            </a:r>
            <a:r>
              <a:rPr lang="en-US" dirty="0" smtClean="0">
                <a:solidFill>
                  <a:srgbClr val="000000"/>
                </a:solidFill>
              </a:rPr>
              <a:t>&lt; 0</a:t>
            </a:r>
            <a:r>
              <a:rPr lang="en-US" dirty="0" smtClean="0"/>
              <a:t>, ignore first </a:t>
            </a:r>
            <a:r>
              <a:rPr lang="en-US" dirty="0" err="1">
                <a:solidFill>
                  <a:srgbClr val="000000"/>
                </a:solidFill>
              </a:rPr>
              <a:t>η</a:t>
            </a:r>
            <a:r>
              <a:rPr lang="en-US" dirty="0" smtClean="0"/>
              <a:t> distinct elements</a:t>
            </a:r>
          </a:p>
          <a:p>
            <a:pPr lvl="2"/>
            <a:r>
              <a:rPr lang="en-US" dirty="0" smtClean="0"/>
              <a:t>If </a:t>
            </a:r>
            <a:r>
              <a:rPr lang="en-US" dirty="0" err="1" smtClean="0">
                <a:solidFill>
                  <a:srgbClr val="000000"/>
                </a:solidFill>
              </a:rPr>
              <a:t>η</a:t>
            </a:r>
            <a:r>
              <a:rPr lang="en-US" dirty="0" smtClean="0">
                <a:solidFill>
                  <a:srgbClr val="000000"/>
                </a:solidFill>
              </a:rPr>
              <a:t>&gt; 0</a:t>
            </a:r>
            <a:r>
              <a:rPr lang="en-US" dirty="0" smtClean="0"/>
              <a:t>, insert elements </a:t>
            </a:r>
            <a:r>
              <a:rPr lang="en-US" dirty="0" smtClean="0">
                <a:solidFill>
                  <a:srgbClr val="000000"/>
                </a:solidFill>
              </a:rPr>
              <a:t>n+1, …, </a:t>
            </a:r>
            <a:r>
              <a:rPr lang="en-US" dirty="0" err="1" smtClean="0">
                <a:solidFill>
                  <a:srgbClr val="000000"/>
                </a:solidFill>
              </a:rPr>
              <a:t>n+η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/>
              <a:t>Distribution of </a:t>
            </a:r>
            <a:r>
              <a:rPr lang="en-US" dirty="0" smtClean="0">
                <a:solidFill>
                  <a:srgbClr val="000000"/>
                </a:solidFill>
              </a:rPr>
              <a:t>f(</a:t>
            </a:r>
            <a:r>
              <a:rPr lang="en-US" i="1" dirty="0" smtClean="0">
                <a:solidFill>
                  <a:srgbClr val="000000"/>
                </a:solidFill>
              </a:rPr>
              <a:t>S’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r>
              <a:rPr lang="en-US" dirty="0" smtClean="0"/>
              <a:t> is a function of </a:t>
            </a:r>
            <a:r>
              <a:rPr lang="en-US" dirty="0" smtClean="0">
                <a:solidFill>
                  <a:srgbClr val="000000"/>
                </a:solidFill>
              </a:rPr>
              <a:t>max{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0 </a:t>
            </a:r>
            <a:r>
              <a:rPr lang="en-US" dirty="0" smtClean="0">
                <a:solidFill>
                  <a:srgbClr val="000000"/>
                </a:solidFill>
              </a:rPr>
              <a:t>+</a:t>
            </a:r>
            <a:r>
              <a:rPr lang="en-US" dirty="0" err="1" smtClean="0">
                <a:solidFill>
                  <a:srgbClr val="000000"/>
                </a:solidFill>
              </a:rPr>
              <a:t>η</a:t>
            </a:r>
            <a:r>
              <a:rPr lang="en-US" dirty="0" smtClean="0">
                <a:solidFill>
                  <a:srgbClr val="000000"/>
                </a:solidFill>
              </a:rPr>
              <a:t>, 0 }</a:t>
            </a:r>
            <a:r>
              <a:rPr lang="en-US" dirty="0" smtClean="0"/>
              <a:t>: </a:t>
            </a:r>
            <a:r>
              <a:rPr lang="en-US" dirty="0" err="1" smtClean="0"/>
              <a:t>ε</a:t>
            </a:r>
            <a:r>
              <a:rPr lang="en-US" dirty="0" smtClean="0"/>
              <a:t>-DP (user)</a:t>
            </a:r>
          </a:p>
          <a:p>
            <a:r>
              <a:rPr lang="en-US" dirty="0" smtClean="0"/>
              <a:t>Error</a:t>
            </a:r>
            <a:r>
              <a:rPr lang="en-US" dirty="0" smtClean="0">
                <a:solidFill>
                  <a:srgbClr val="000000"/>
                </a:solidFill>
              </a:rPr>
              <a:t>:  </a:t>
            </a:r>
            <a:r>
              <a:rPr lang="en-US" i="1" dirty="0">
                <a:solidFill>
                  <a:srgbClr val="000000"/>
                </a:solidFill>
              </a:rPr>
              <a:t>F</a:t>
            </a:r>
            <a:r>
              <a:rPr lang="en-US" baseline="-25000" dirty="0">
                <a:solidFill>
                  <a:srgbClr val="000000"/>
                </a:solidFill>
              </a:rPr>
              <a:t>0</a:t>
            </a:r>
            <a:r>
              <a:rPr lang="en-US" dirty="0">
                <a:solidFill>
                  <a:srgbClr val="000000"/>
                </a:solidFill>
              </a:rPr>
              <a:t>/</a:t>
            </a:r>
            <a:r>
              <a:rPr lang="en-US" dirty="0" smtClean="0">
                <a:solidFill>
                  <a:srgbClr val="000000"/>
                </a:solidFill>
              </a:rPr>
              <a:t>2 – O(1</a:t>
            </a:r>
            <a:r>
              <a:rPr lang="en-US" dirty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)≤ </a:t>
            </a:r>
            <a:r>
              <a:rPr lang="en-US" dirty="0">
                <a:solidFill>
                  <a:srgbClr val="000000"/>
                </a:solidFill>
              </a:rPr>
              <a:t>f(</a:t>
            </a:r>
            <a:r>
              <a:rPr lang="en-US" i="1" dirty="0">
                <a:solidFill>
                  <a:srgbClr val="000000"/>
                </a:solidFill>
              </a:rPr>
              <a:t>S</a:t>
            </a:r>
            <a:r>
              <a:rPr lang="en-US" dirty="0">
                <a:solidFill>
                  <a:srgbClr val="000000"/>
                </a:solidFill>
              </a:rPr>
              <a:t>) ≤ 2</a:t>
            </a:r>
            <a:r>
              <a:rPr lang="en-US" i="1" dirty="0">
                <a:solidFill>
                  <a:srgbClr val="000000"/>
                </a:solidFill>
              </a:rPr>
              <a:t>F</a:t>
            </a:r>
            <a:r>
              <a:rPr lang="en-US" baseline="-25000" dirty="0">
                <a:solidFill>
                  <a:srgbClr val="000000"/>
                </a:solidFill>
              </a:rPr>
              <a:t>0 </a:t>
            </a:r>
            <a:r>
              <a:rPr lang="en-US" dirty="0" smtClean="0">
                <a:solidFill>
                  <a:srgbClr val="000000"/>
                </a:solidFill>
              </a:rPr>
              <a:t>+ O(1</a:t>
            </a:r>
            <a:r>
              <a:rPr lang="en-US" dirty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dirty="0" smtClean="0"/>
              <a:t>Space: </a:t>
            </a:r>
            <a:r>
              <a:rPr lang="en-US" dirty="0" smtClean="0">
                <a:solidFill>
                  <a:srgbClr val="000000"/>
                </a:solidFill>
              </a:rPr>
              <a:t>O(</a:t>
            </a:r>
            <a:r>
              <a:rPr lang="en-US" dirty="0">
                <a:solidFill>
                  <a:srgbClr val="000000"/>
                </a:solidFill>
              </a:rPr>
              <a:t>1/</a:t>
            </a:r>
            <a:r>
              <a:rPr lang="en-US" dirty="0" err="1" smtClean="0">
                <a:solidFill>
                  <a:srgbClr val="000000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 + log </a:t>
            </a:r>
            <a:r>
              <a:rPr lang="en-US" i="1" dirty="0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595959"/>
                </a:solidFill>
              </a:rPr>
              <a:t>can make </a:t>
            </a:r>
            <a:r>
              <a:rPr lang="en-US" dirty="0" smtClean="0">
                <a:solidFill>
                  <a:schemeClr val="tx1"/>
                </a:solidFill>
              </a:rPr>
              <a:t>log </a:t>
            </a:r>
            <a:r>
              <a:rPr lang="en-US" i="1" dirty="0" smtClean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rgbClr val="595959"/>
                </a:solidFill>
              </a:rPr>
              <a:t>w.h.p</a:t>
            </a:r>
            <a:r>
              <a:rPr lang="en-US" dirty="0" smtClean="0">
                <a:solidFill>
                  <a:srgbClr val="595959"/>
                </a:solidFill>
              </a:rPr>
              <a:t>. by </a:t>
            </a:r>
            <a:r>
              <a:rPr lang="en-US" dirty="0" smtClean="0">
                <a:solidFill>
                  <a:srgbClr val="595959"/>
                </a:solidFill>
              </a:rPr>
              <a:t>first inserting  </a:t>
            </a:r>
            <a:r>
              <a:rPr lang="en-US" dirty="0">
                <a:solidFill>
                  <a:srgbClr val="000000"/>
                </a:solidFill>
              </a:rPr>
              <a:t> O(1/</a:t>
            </a:r>
            <a:r>
              <a:rPr lang="en-US" dirty="0" err="1">
                <a:solidFill>
                  <a:srgbClr val="000000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r>
              <a:rPr lang="en-US" dirty="0">
                <a:solidFill>
                  <a:srgbClr val="595959"/>
                </a:solidFill>
              </a:rPr>
              <a:t> </a:t>
            </a:r>
            <a:r>
              <a:rPr lang="en-US" dirty="0" smtClean="0">
                <a:solidFill>
                  <a:srgbClr val="595959"/>
                </a:solidFill>
              </a:rPr>
              <a:t>elements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654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can a streaming estimate of a low-sensitivity function be computed privately, in small space?</a:t>
            </a:r>
          </a:p>
          <a:p>
            <a:pPr lvl="1"/>
            <a:r>
              <a:rPr lang="en-US" dirty="0" smtClean="0"/>
              <a:t>does privacy &amp; small space ever require more error than either?</a:t>
            </a:r>
          </a:p>
          <a:p>
            <a:r>
              <a:rPr lang="en-US" dirty="0" smtClean="0"/>
              <a:t>Can we go beyond low-sensitivity, and local sensitivity?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has high sensitivity and high local sensitivity</a:t>
            </a:r>
          </a:p>
          <a:p>
            <a:pPr lvl="1"/>
            <a:r>
              <a:rPr lang="en-US" dirty="0" err="1" smtClean="0"/>
              <a:t>Lipschitz</a:t>
            </a:r>
            <a:r>
              <a:rPr lang="en-US" dirty="0" smtClean="0"/>
              <a:t> </a:t>
            </a:r>
            <a:r>
              <a:rPr lang="en-US" dirty="0" smtClean="0"/>
              <a:t>extensions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Kasiviswanathan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Nissim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Raskhodnikova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Smith 13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]</a:t>
            </a:r>
            <a:r>
              <a:rPr lang="en-US" dirty="0" smtClean="0"/>
              <a:t> relevant?</a:t>
            </a:r>
          </a:p>
          <a:p>
            <a:r>
              <a:rPr lang="en-US" dirty="0" smtClean="0"/>
              <a:t>What can we say about graph problems, clustering problems?</a:t>
            </a:r>
          </a:p>
          <a:p>
            <a:pPr lvl="1"/>
            <a:r>
              <a:rPr lang="en-US" dirty="0" smtClean="0"/>
              <a:t>Private </a:t>
            </a:r>
            <a:r>
              <a:rPr lang="en-US" dirty="0" err="1" smtClean="0"/>
              <a:t>coresets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64905"/>
                </a:solidFill>
              </a:rPr>
              <a:t>[</a:t>
            </a:r>
            <a:r>
              <a:rPr lang="en-US" dirty="0" smtClean="0">
                <a:solidFill>
                  <a:srgbClr val="864905"/>
                </a:solidFill>
              </a:rPr>
              <a:t>Feldman Fiat Kaplan </a:t>
            </a:r>
            <a:r>
              <a:rPr lang="en-US" dirty="0" err="1" smtClean="0">
                <a:solidFill>
                  <a:srgbClr val="864905"/>
                </a:solidFill>
              </a:rPr>
              <a:t>Nissim</a:t>
            </a:r>
            <a:r>
              <a:rPr lang="en-US" dirty="0" smtClean="0">
                <a:solidFill>
                  <a:srgbClr val="864905"/>
                </a:solidFill>
              </a:rPr>
              <a:t> 09</a:t>
            </a:r>
            <a:r>
              <a:rPr lang="en-US" dirty="0" smtClean="0">
                <a:solidFill>
                  <a:srgbClr val="864905"/>
                </a:solidFill>
              </a:rPr>
              <a:t>]</a:t>
            </a:r>
            <a:endParaRPr lang="en-US" dirty="0">
              <a:solidFill>
                <a:srgbClr val="86490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7505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Introduction to small space streaming</a:t>
            </a:r>
          </a:p>
          <a:p>
            <a:endParaRPr lang="en-US" dirty="0" smtClean="0"/>
          </a:p>
          <a:p>
            <a:r>
              <a:rPr lang="en-US" dirty="0" smtClean="0"/>
              <a:t>Small space &amp; differential privacy</a:t>
            </a:r>
          </a:p>
          <a:p>
            <a:endParaRPr lang="en-US" dirty="0" smtClean="0"/>
          </a:p>
          <a:p>
            <a:r>
              <a:rPr lang="en-US" dirty="0" smtClean="0"/>
              <a:t>Privacy under continual observation</a:t>
            </a:r>
          </a:p>
          <a:p>
            <a:endParaRPr lang="en-US" dirty="0" smtClean="0"/>
          </a:p>
          <a:p>
            <a:r>
              <a:rPr lang="en-US" dirty="0" smtClean="0"/>
              <a:t>Pan-privacy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19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Continual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 an online stream, often need to </a:t>
            </a:r>
            <a:r>
              <a:rPr lang="en-US" i="1" dirty="0" smtClean="0"/>
              <a:t>track</a:t>
            </a:r>
            <a:r>
              <a:rPr lang="en-US" dirty="0" smtClean="0"/>
              <a:t> the value of a statistic. </a:t>
            </a:r>
          </a:p>
          <a:p>
            <a:pPr lvl="1"/>
            <a:r>
              <a:rPr lang="en-US" dirty="0" smtClean="0"/>
              <a:t>number of reported instances of a viral infection</a:t>
            </a:r>
          </a:p>
          <a:p>
            <a:pPr lvl="1"/>
            <a:r>
              <a:rPr lang="en-US" dirty="0" smtClean="0"/>
              <a:t>sales over time</a:t>
            </a:r>
          </a:p>
          <a:p>
            <a:pPr lvl="1"/>
            <a:r>
              <a:rPr lang="en-US" dirty="0" smtClean="0"/>
              <a:t>number of likes on Facebook</a:t>
            </a:r>
          </a:p>
          <a:p>
            <a:r>
              <a:rPr lang="en-US" u="sng" dirty="0" smtClean="0"/>
              <a:t>Privacy under continual observation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64905"/>
                </a:solidFill>
              </a:rPr>
              <a:t>[</a:t>
            </a:r>
            <a:r>
              <a:rPr lang="en-US" dirty="0" err="1" smtClean="0">
                <a:solidFill>
                  <a:srgbClr val="864905"/>
                </a:solidFill>
              </a:rPr>
              <a:t>Dwork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Naor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Pitassi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Rothblum</a:t>
            </a:r>
            <a:r>
              <a:rPr lang="en-US" dirty="0" smtClean="0">
                <a:solidFill>
                  <a:srgbClr val="864905"/>
                </a:solidFill>
              </a:rPr>
              <a:t> 10</a:t>
            </a:r>
            <a:r>
              <a:rPr lang="en-US" dirty="0" smtClean="0">
                <a:solidFill>
                  <a:srgbClr val="864905"/>
                </a:solidFill>
              </a:rPr>
              <a:t>]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At each time step the algorithm outputs the value of the statistic</a:t>
            </a:r>
          </a:p>
          <a:p>
            <a:pPr lvl="1"/>
            <a:r>
              <a:rPr lang="en-US" dirty="0" smtClean="0"/>
              <a:t>The </a:t>
            </a:r>
            <a:r>
              <a:rPr lang="en-US" i="1" dirty="0" smtClean="0"/>
              <a:t>entire sequence </a:t>
            </a:r>
            <a:r>
              <a:rPr lang="en-US" dirty="0" smtClean="0"/>
              <a:t>of outputs is </a:t>
            </a:r>
            <a:r>
              <a:rPr lang="en-US" dirty="0" err="1" smtClean="0"/>
              <a:t>ε</a:t>
            </a:r>
            <a:r>
              <a:rPr lang="en-US" dirty="0" smtClean="0"/>
              <a:t>-DP (usually event level)</a:t>
            </a:r>
          </a:p>
          <a:p>
            <a:r>
              <a:rPr lang="en-US" dirty="0" smtClean="0"/>
              <a:t>Results:</a:t>
            </a:r>
          </a:p>
          <a:p>
            <a:pPr lvl="1"/>
            <a:r>
              <a:rPr lang="en-US" dirty="0" smtClean="0"/>
              <a:t>A single counter (number of 1’s in a bit stream</a:t>
            </a:r>
            <a:r>
              <a:rPr lang="en-US" dirty="0"/>
              <a:t>) </a:t>
            </a:r>
            <a:r>
              <a:rPr lang="en-US" dirty="0">
                <a:solidFill>
                  <a:srgbClr val="864905"/>
                </a:solidFill>
              </a:rPr>
              <a:t>[</a:t>
            </a:r>
            <a:r>
              <a:rPr lang="en-US" dirty="0" smtClean="0">
                <a:solidFill>
                  <a:srgbClr val="864905"/>
                </a:solidFill>
              </a:rPr>
              <a:t>DNPR10</a:t>
            </a:r>
            <a:r>
              <a:rPr lang="en-US" dirty="0">
                <a:solidFill>
                  <a:srgbClr val="864905"/>
                </a:solidFill>
              </a:rPr>
              <a:t>]</a:t>
            </a:r>
            <a:endParaRPr lang="en-US" dirty="0" smtClean="0">
              <a:solidFill>
                <a:srgbClr val="864905"/>
              </a:solidFill>
            </a:endParaRPr>
          </a:p>
          <a:p>
            <a:pPr lvl="1"/>
            <a:r>
              <a:rPr lang="en-US" dirty="0" smtClean="0"/>
              <a:t>Time-decayed counters </a:t>
            </a:r>
            <a:r>
              <a:rPr lang="en-US" dirty="0" smtClean="0">
                <a:solidFill>
                  <a:srgbClr val="864905"/>
                </a:solidFill>
              </a:rPr>
              <a:t>[</a:t>
            </a:r>
            <a:r>
              <a:rPr lang="en-US" dirty="0" err="1" smtClean="0">
                <a:solidFill>
                  <a:srgbClr val="864905"/>
                </a:solidFill>
              </a:rPr>
              <a:t>Bolot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Fawaz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Muthukrishnan</a:t>
            </a:r>
            <a:r>
              <a:rPr lang="en-US" dirty="0" smtClean="0">
                <a:solidFill>
                  <a:srgbClr val="864905"/>
                </a:solidFill>
              </a:rPr>
              <a:t> Nikolov Taft 13</a:t>
            </a:r>
            <a:r>
              <a:rPr lang="en-US" dirty="0" smtClean="0">
                <a:solidFill>
                  <a:srgbClr val="864905"/>
                </a:solidFill>
              </a:rPr>
              <a:t>]</a:t>
            </a:r>
          </a:p>
          <a:p>
            <a:pPr lvl="1"/>
            <a:r>
              <a:rPr lang="en-US" dirty="0"/>
              <a:t>Online learning </a:t>
            </a:r>
            <a:r>
              <a:rPr lang="en-US" dirty="0">
                <a:solidFill>
                  <a:srgbClr val="864905"/>
                </a:solidFill>
              </a:rPr>
              <a:t>[</a:t>
            </a:r>
            <a:r>
              <a:rPr lang="en-US" dirty="0" smtClean="0">
                <a:solidFill>
                  <a:srgbClr val="864905"/>
                </a:solidFill>
              </a:rPr>
              <a:t>DNPR10</a:t>
            </a:r>
            <a:r>
              <a:rPr lang="en-US" dirty="0" smtClean="0">
                <a:solidFill>
                  <a:srgbClr val="864905"/>
                </a:solidFill>
              </a:rPr>
              <a:t>] </a:t>
            </a:r>
            <a:r>
              <a:rPr lang="en-US" dirty="0" smtClean="0">
                <a:solidFill>
                  <a:srgbClr val="864905"/>
                </a:solidFill>
              </a:rPr>
              <a:t>[Jain Kothari </a:t>
            </a:r>
            <a:r>
              <a:rPr lang="en-US" dirty="0" err="1" smtClean="0">
                <a:solidFill>
                  <a:srgbClr val="864905"/>
                </a:solidFill>
              </a:rPr>
              <a:t>Thakurta</a:t>
            </a:r>
            <a:r>
              <a:rPr lang="en-US" dirty="0" smtClean="0">
                <a:solidFill>
                  <a:srgbClr val="864905"/>
                </a:solidFill>
              </a:rPr>
              <a:t> 12] [Smith </a:t>
            </a:r>
            <a:r>
              <a:rPr lang="en-US" dirty="0" err="1" smtClean="0">
                <a:solidFill>
                  <a:srgbClr val="864905"/>
                </a:solidFill>
              </a:rPr>
              <a:t>Thakurka</a:t>
            </a:r>
            <a:r>
              <a:rPr lang="en-US" dirty="0" smtClean="0">
                <a:solidFill>
                  <a:srgbClr val="864905"/>
                </a:solidFill>
              </a:rPr>
              <a:t> 13</a:t>
            </a:r>
            <a:r>
              <a:rPr lang="en-US" dirty="0">
                <a:solidFill>
                  <a:srgbClr val="864905"/>
                </a:solidFill>
              </a:rPr>
              <a:t>]</a:t>
            </a:r>
            <a:endParaRPr lang="en-US" dirty="0" smtClean="0">
              <a:solidFill>
                <a:srgbClr val="864905"/>
              </a:solidFill>
            </a:endParaRPr>
          </a:p>
          <a:p>
            <a:pPr lvl="1"/>
            <a:r>
              <a:rPr lang="en-US" dirty="0" smtClean="0"/>
              <a:t>Generic transformation for monotone </a:t>
            </a:r>
            <a:r>
              <a:rPr lang="en-US" dirty="0"/>
              <a:t>algorithms </a:t>
            </a:r>
            <a:r>
              <a:rPr lang="en-US" dirty="0">
                <a:solidFill>
                  <a:srgbClr val="864905"/>
                </a:solidFill>
              </a:rPr>
              <a:t>[</a:t>
            </a:r>
            <a:r>
              <a:rPr lang="en-US" dirty="0" smtClean="0">
                <a:solidFill>
                  <a:srgbClr val="864905"/>
                </a:solidFill>
              </a:rPr>
              <a:t>DNPR10</a:t>
            </a:r>
            <a:r>
              <a:rPr lang="en-US" dirty="0" smtClean="0">
                <a:solidFill>
                  <a:srgbClr val="864905"/>
                </a:solidFill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3075751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Tree Technique </a:t>
            </a:r>
            <a:r>
              <a:rPr lang="en-US" dirty="0" smtClean="0">
                <a:solidFill>
                  <a:srgbClr val="864905"/>
                </a:solidFill>
              </a:rPr>
              <a:t>[</a:t>
            </a:r>
            <a:r>
              <a:rPr lang="en-US" dirty="0" smtClean="0">
                <a:solidFill>
                  <a:srgbClr val="864905"/>
                </a:solidFill>
              </a:rPr>
              <a:t>DPNR10]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864905"/>
                </a:solidFill>
              </a:rPr>
              <a:t>[Chan Shi Song 10</a:t>
            </a:r>
            <a:r>
              <a:rPr lang="en-US" dirty="0" smtClean="0">
                <a:solidFill>
                  <a:srgbClr val="864905"/>
                </a:solidFill>
              </a:rPr>
              <a:t>]</a:t>
            </a:r>
            <a:endParaRPr lang="en-US" dirty="0">
              <a:solidFill>
                <a:srgbClr val="864905"/>
              </a:solidFill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1127834" y="1524000"/>
            <a:ext cx="6101499" cy="4775776"/>
            <a:chOff x="1127834" y="1524000"/>
            <a:chExt cx="6101499" cy="4775776"/>
          </a:xfrm>
        </p:grpSpPr>
        <p:sp>
          <p:nvSpPr>
            <p:cNvPr id="6" name="Oval 5"/>
            <p:cNvSpPr/>
            <p:nvPr/>
          </p:nvSpPr>
          <p:spPr>
            <a:xfrm>
              <a:off x="4051561" y="166608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stCxn id="6" idx="4"/>
              <a:endCxn id="9" idx="7"/>
            </p:cNvCxnSpPr>
            <p:nvPr/>
          </p:nvCxnSpPr>
          <p:spPr>
            <a:xfrm rot="5400000">
              <a:off x="3211216" y="1913223"/>
              <a:ext cx="879836" cy="12053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4321239" y="2075990"/>
              <a:ext cx="1327671" cy="8798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" name="Oval 8"/>
            <p:cNvSpPr/>
            <p:nvPr/>
          </p:nvSpPr>
          <p:spPr>
            <a:xfrm>
              <a:off x="2703172" y="289579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5534789" y="289579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11" name="Straight Connector 10"/>
            <p:cNvCxnSpPr>
              <a:stCxn id="9" idx="4"/>
            </p:cNvCxnSpPr>
            <p:nvPr/>
          </p:nvCxnSpPr>
          <p:spPr>
            <a:xfrm flipH="1">
              <a:off x="2028978" y="3305700"/>
              <a:ext cx="876453" cy="10930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9" idx="4"/>
            </p:cNvCxnSpPr>
            <p:nvPr/>
          </p:nvCxnSpPr>
          <p:spPr>
            <a:xfrm>
              <a:off x="2905431" y="3305700"/>
              <a:ext cx="809033" cy="10930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3" name="Oval 12"/>
            <p:cNvSpPr/>
            <p:nvPr/>
          </p:nvSpPr>
          <p:spPr>
            <a:xfrm>
              <a:off x="1894139" y="412550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3377366" y="412550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5400000">
              <a:off x="4771546" y="3414011"/>
              <a:ext cx="1093075" cy="8764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10" idx="4"/>
            </p:cNvCxnSpPr>
            <p:nvPr/>
          </p:nvCxnSpPr>
          <p:spPr>
            <a:xfrm>
              <a:off x="5737048" y="3305700"/>
              <a:ext cx="828296" cy="10930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Oval 16"/>
            <p:cNvSpPr/>
            <p:nvPr/>
          </p:nvSpPr>
          <p:spPr>
            <a:xfrm>
              <a:off x="4745019" y="412550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6301083" y="412550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19" name="Straight Connector 18"/>
            <p:cNvCxnSpPr/>
            <p:nvPr/>
          </p:nvCxnSpPr>
          <p:spPr>
            <a:xfrm rot="5400000">
              <a:off x="1382208" y="4777662"/>
              <a:ext cx="956441" cy="4719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1825700" y="4777213"/>
              <a:ext cx="888124" cy="4045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Oval 20"/>
            <p:cNvSpPr/>
            <p:nvPr/>
          </p:nvSpPr>
          <p:spPr>
            <a:xfrm>
              <a:off x="1489622" y="5218582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2298655" y="5218582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23" name="Straight Connector 22"/>
            <p:cNvCxnSpPr/>
            <p:nvPr/>
          </p:nvCxnSpPr>
          <p:spPr>
            <a:xfrm rot="5400000">
              <a:off x="2865436" y="4777662"/>
              <a:ext cx="956441" cy="4719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3308928" y="4777213"/>
              <a:ext cx="888124" cy="4045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Oval 24"/>
            <p:cNvSpPr/>
            <p:nvPr/>
          </p:nvSpPr>
          <p:spPr>
            <a:xfrm>
              <a:off x="2972850" y="5218582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3781883" y="5218582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5400000">
              <a:off x="4252352" y="4777662"/>
              <a:ext cx="956441" cy="4719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4695844" y="4777213"/>
              <a:ext cx="888124" cy="4045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Oval 28"/>
            <p:cNvSpPr/>
            <p:nvPr/>
          </p:nvSpPr>
          <p:spPr>
            <a:xfrm>
              <a:off x="4359765" y="5218582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5168798" y="5218582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 rot="5400000">
              <a:off x="5793365" y="4777664"/>
              <a:ext cx="956441" cy="4719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6236857" y="4777215"/>
              <a:ext cx="888124" cy="4045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5900779" y="5218584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6709812" y="5218584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1426655" y="5715000"/>
              <a:ext cx="5802678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 smtClean="0"/>
                <a:t>1      0    1      1    1      0     0      1</a:t>
              </a:r>
              <a:endParaRPr lang="en-US" sz="3200" i="1" baseline="-25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127834" y="3980416"/>
              <a:ext cx="7235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1+0</a:t>
              </a:r>
              <a:endParaRPr lang="en-US" sz="24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732300" y="2844034"/>
              <a:ext cx="8774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 + 2</a:t>
              </a:r>
              <a:endParaRPr lang="en-US" sz="24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051967" y="2844033"/>
              <a:ext cx="7235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1+1</a:t>
              </a:r>
              <a:endParaRPr lang="en-US" sz="24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32768" y="1524000"/>
              <a:ext cx="7235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3+2</a:t>
              </a:r>
              <a:endParaRPr lang="en-US" sz="2400" dirty="0"/>
            </a:p>
          </p:txBody>
        </p:sp>
      </p:grpSp>
      <p:sp>
        <p:nvSpPr>
          <p:cNvPr id="41" name="TextBox 40"/>
          <p:cNvSpPr txBox="1"/>
          <p:nvPr/>
        </p:nvSpPr>
        <p:spPr>
          <a:xfrm>
            <a:off x="2509821" y="3980416"/>
            <a:ext cx="877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+ 1</a:t>
            </a:r>
            <a:endParaRPr lang="en-US" sz="2400" dirty="0"/>
          </a:p>
        </p:txBody>
      </p:sp>
      <p:sp>
        <p:nvSpPr>
          <p:cNvPr id="42" name="TextBox 41"/>
          <p:cNvSpPr txBox="1"/>
          <p:nvPr/>
        </p:nvSpPr>
        <p:spPr>
          <a:xfrm>
            <a:off x="3959451" y="3980416"/>
            <a:ext cx="72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1+0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5538991" y="3980416"/>
            <a:ext cx="72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0+1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5232547" y="1908697"/>
            <a:ext cx="359744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Sensitivity of tree: log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</a:p>
          <a:p>
            <a:endParaRPr lang="en-US" i="1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Add </a:t>
            </a:r>
            <a:r>
              <a:rPr lang="en-US" dirty="0" smtClean="0">
                <a:solidFill>
                  <a:srgbClr val="000000"/>
                </a:solidFill>
              </a:rPr>
              <a:t>Lap(log </a:t>
            </a:r>
            <a:r>
              <a:rPr lang="en-US" i="1" dirty="0" smtClean="0">
                <a:solidFill>
                  <a:srgbClr val="000000"/>
                </a:solidFill>
              </a:rPr>
              <a:t>m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each node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363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663" y="484094"/>
            <a:ext cx="7556313" cy="1116106"/>
          </a:xfrm>
        </p:spPr>
        <p:txBody>
          <a:bodyPr/>
          <a:lstStyle/>
          <a:p>
            <a:r>
              <a:rPr lang="en-US" dirty="0" smtClean="0"/>
              <a:t>Binary Tree Technique</a:t>
            </a:r>
            <a:endParaRPr lang="en-US" dirty="0"/>
          </a:p>
        </p:txBody>
      </p:sp>
      <p:grpSp>
        <p:nvGrpSpPr>
          <p:cNvPr id="40" name="Group 39"/>
          <p:cNvGrpSpPr/>
          <p:nvPr/>
        </p:nvGrpSpPr>
        <p:grpSpPr>
          <a:xfrm>
            <a:off x="1127834" y="1524000"/>
            <a:ext cx="6101499" cy="4775776"/>
            <a:chOff x="1127834" y="1524000"/>
            <a:chExt cx="6101499" cy="4775776"/>
          </a:xfrm>
        </p:grpSpPr>
        <p:sp>
          <p:nvSpPr>
            <p:cNvPr id="41" name="Oval 40"/>
            <p:cNvSpPr/>
            <p:nvPr/>
          </p:nvSpPr>
          <p:spPr>
            <a:xfrm>
              <a:off x="4051561" y="166608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42" name="Straight Connector 41"/>
            <p:cNvCxnSpPr>
              <a:stCxn id="41" idx="4"/>
              <a:endCxn id="44" idx="7"/>
            </p:cNvCxnSpPr>
            <p:nvPr/>
          </p:nvCxnSpPr>
          <p:spPr>
            <a:xfrm rot="5400000">
              <a:off x="3211216" y="1913223"/>
              <a:ext cx="879836" cy="120537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4321239" y="2075990"/>
              <a:ext cx="1327671" cy="8798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4" name="Oval 43"/>
            <p:cNvSpPr/>
            <p:nvPr/>
          </p:nvSpPr>
          <p:spPr>
            <a:xfrm>
              <a:off x="2703172" y="2895797"/>
              <a:ext cx="404517" cy="409903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>
                <a:solidFill>
                  <a:srgbClr val="7A7901"/>
                </a:solidFill>
              </a:endParaRPr>
            </a:p>
          </p:txBody>
        </p:sp>
        <p:sp>
          <p:nvSpPr>
            <p:cNvPr id="45" name="Oval 44"/>
            <p:cNvSpPr/>
            <p:nvPr/>
          </p:nvSpPr>
          <p:spPr>
            <a:xfrm>
              <a:off x="5534789" y="289579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>
              <a:stCxn id="44" idx="4"/>
            </p:cNvCxnSpPr>
            <p:nvPr/>
          </p:nvCxnSpPr>
          <p:spPr>
            <a:xfrm flipH="1">
              <a:off x="2028978" y="3305700"/>
              <a:ext cx="876453" cy="10930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4" idx="4"/>
            </p:cNvCxnSpPr>
            <p:nvPr/>
          </p:nvCxnSpPr>
          <p:spPr>
            <a:xfrm>
              <a:off x="2905431" y="3305700"/>
              <a:ext cx="809033" cy="10930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8" name="Oval 47"/>
            <p:cNvSpPr/>
            <p:nvPr/>
          </p:nvSpPr>
          <p:spPr>
            <a:xfrm>
              <a:off x="1894139" y="412550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3377366" y="412550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50" name="Straight Connector 49"/>
            <p:cNvCxnSpPr/>
            <p:nvPr/>
          </p:nvCxnSpPr>
          <p:spPr>
            <a:xfrm rot="5400000">
              <a:off x="4771546" y="3414011"/>
              <a:ext cx="1093075" cy="876453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>
              <a:stCxn id="45" idx="4"/>
            </p:cNvCxnSpPr>
            <p:nvPr/>
          </p:nvCxnSpPr>
          <p:spPr>
            <a:xfrm>
              <a:off x="5737048" y="3305700"/>
              <a:ext cx="828296" cy="109307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2" name="Oval 51"/>
            <p:cNvSpPr/>
            <p:nvPr/>
          </p:nvSpPr>
          <p:spPr>
            <a:xfrm>
              <a:off x="4745019" y="412550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6301083" y="4125507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5400000">
              <a:off x="1382208" y="4777662"/>
              <a:ext cx="956441" cy="4719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1825700" y="4777213"/>
              <a:ext cx="888124" cy="4045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Oval 55"/>
            <p:cNvSpPr/>
            <p:nvPr/>
          </p:nvSpPr>
          <p:spPr>
            <a:xfrm>
              <a:off x="1489622" y="5218582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2298655" y="5218582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58" name="Straight Connector 57"/>
            <p:cNvCxnSpPr/>
            <p:nvPr/>
          </p:nvCxnSpPr>
          <p:spPr>
            <a:xfrm rot="5400000">
              <a:off x="2865436" y="4777662"/>
              <a:ext cx="956441" cy="4719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308928" y="4777213"/>
              <a:ext cx="888124" cy="4045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0" name="Oval 59"/>
            <p:cNvSpPr/>
            <p:nvPr/>
          </p:nvSpPr>
          <p:spPr>
            <a:xfrm>
              <a:off x="2972850" y="5218582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3781883" y="5218582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/>
            <p:nvPr/>
          </p:nvCxnSpPr>
          <p:spPr>
            <a:xfrm rot="5400000">
              <a:off x="4252352" y="4777662"/>
              <a:ext cx="956441" cy="4719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4695844" y="4777213"/>
              <a:ext cx="888124" cy="4045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4" name="Oval 63"/>
            <p:cNvSpPr/>
            <p:nvPr/>
          </p:nvSpPr>
          <p:spPr>
            <a:xfrm>
              <a:off x="4359765" y="5218582"/>
              <a:ext cx="404517" cy="409903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5" name="Oval 64"/>
            <p:cNvSpPr/>
            <p:nvPr/>
          </p:nvSpPr>
          <p:spPr>
            <a:xfrm>
              <a:off x="5168798" y="5218582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cxnSp>
          <p:nvCxnSpPr>
            <p:cNvPr id="66" name="Straight Connector 65"/>
            <p:cNvCxnSpPr/>
            <p:nvPr/>
          </p:nvCxnSpPr>
          <p:spPr>
            <a:xfrm rot="5400000">
              <a:off x="5793365" y="4777664"/>
              <a:ext cx="956441" cy="47193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16200000" flipH="1">
              <a:off x="6236857" y="4777215"/>
              <a:ext cx="888124" cy="404517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68" name="Oval 67"/>
            <p:cNvSpPr/>
            <p:nvPr/>
          </p:nvSpPr>
          <p:spPr>
            <a:xfrm>
              <a:off x="5900779" y="5218584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69" name="Oval 68"/>
            <p:cNvSpPr/>
            <p:nvPr/>
          </p:nvSpPr>
          <p:spPr>
            <a:xfrm>
              <a:off x="6709812" y="5218584"/>
              <a:ext cx="404517" cy="40990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426655" y="5715000"/>
              <a:ext cx="5802678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i="1" dirty="0" smtClean="0">
                  <a:solidFill>
                    <a:schemeClr val="accent6">
                      <a:lumMod val="75000"/>
                    </a:schemeClr>
                  </a:solidFill>
                </a:rPr>
                <a:t>1      0    1      1    1      </a:t>
              </a:r>
              <a:r>
                <a:rPr lang="en-US" sz="3200" i="1" dirty="0" smtClean="0"/>
                <a:t>0     0      1</a:t>
              </a:r>
              <a:endParaRPr lang="en-US" sz="3200" i="1" baseline="-25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1127834" y="3980416"/>
              <a:ext cx="7235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1+0</a:t>
              </a:r>
              <a:endParaRPr lang="en-US" sz="24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732300" y="2844034"/>
              <a:ext cx="8774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 + 2</a:t>
              </a:r>
              <a:endParaRPr lang="en-US" sz="240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051967" y="2844033"/>
              <a:ext cx="7235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1+1</a:t>
              </a:r>
              <a:endParaRPr lang="en-US" sz="240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4532768" y="1524000"/>
              <a:ext cx="72357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3+2</a:t>
              </a:r>
              <a:endParaRPr lang="en-US" sz="2400" dirty="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2509821" y="3980416"/>
            <a:ext cx="8774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 + 1</a:t>
            </a:r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3959451" y="3980416"/>
            <a:ext cx="72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1+0</a:t>
            </a:r>
            <a:endParaRPr lang="en-US" sz="2400" dirty="0"/>
          </a:p>
        </p:txBody>
      </p:sp>
      <p:sp>
        <p:nvSpPr>
          <p:cNvPr id="77" name="TextBox 76"/>
          <p:cNvSpPr txBox="1"/>
          <p:nvPr/>
        </p:nvSpPr>
        <p:spPr>
          <a:xfrm>
            <a:off x="5538991" y="3980416"/>
            <a:ext cx="7235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0+1</a:t>
            </a:r>
            <a:endParaRPr lang="en-US" sz="2400" dirty="0"/>
          </a:p>
        </p:txBody>
      </p:sp>
      <p:sp>
        <p:nvSpPr>
          <p:cNvPr id="78" name="TextBox 77"/>
          <p:cNvSpPr txBox="1"/>
          <p:nvPr/>
        </p:nvSpPr>
        <p:spPr>
          <a:xfrm>
            <a:off x="5232547" y="1908697"/>
            <a:ext cx="36195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Each prefix: sum of log </a:t>
            </a:r>
            <a:r>
              <a:rPr lang="en-US" i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nodes</a:t>
            </a:r>
          </a:p>
          <a:p>
            <a:endParaRPr lang="en-US" dirty="0" smtClean="0">
              <a:solidFill>
                <a:schemeClr val="tx1">
                  <a:lumMod val="65000"/>
                  <a:lumOff val="35000"/>
                </a:schemeClr>
              </a:solidFill>
              <a:sym typeface="Wingdings"/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sym typeface="Wingdings"/>
              </a:rPr>
              <a:t>          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polylog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error per query</a:t>
            </a:r>
          </a:p>
        </p:txBody>
      </p:sp>
    </p:spTree>
    <p:extLst>
      <p:ext uri="{BB962C8B-B14F-4D97-AF65-F5344CB8AC3E}">
        <p14:creationId xmlns:p14="http://schemas.microsoft.com/office/powerpoint/2010/main" val="7236818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is the optimal error possible for the counter problem?</a:t>
            </a:r>
          </a:p>
          <a:p>
            <a:r>
              <a:rPr lang="en-US" dirty="0" smtClean="0"/>
              <a:t>Privacy under continual observation for statistics that are not easily decomposable?</a:t>
            </a:r>
          </a:p>
          <a:p>
            <a:r>
              <a:rPr lang="en-US" u="sng" dirty="0" smtClean="0"/>
              <a:t>User level?</a:t>
            </a:r>
          </a:p>
          <a:p>
            <a:r>
              <a:rPr lang="en-US" dirty="0" smtClean="0"/>
              <a:t>Expect privacy under continual observation to be ever more relevant</a:t>
            </a:r>
          </a:p>
          <a:p>
            <a:pPr lvl="1"/>
            <a:r>
              <a:rPr lang="en-US" dirty="0" smtClean="0"/>
              <a:t>We usually want to </a:t>
            </a:r>
            <a:r>
              <a:rPr lang="en-US" i="1" dirty="0" smtClean="0"/>
              <a:t>track</a:t>
            </a:r>
            <a:r>
              <a:rPr lang="en-US" dirty="0" smtClean="0"/>
              <a:t> our statistics over time</a:t>
            </a:r>
          </a:p>
          <a:p>
            <a:pPr lvl="1"/>
            <a:r>
              <a:rPr lang="en-US" dirty="0" smtClean="0"/>
              <a:t>Work on it!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22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Introduction to small space streaming</a:t>
            </a:r>
          </a:p>
          <a:p>
            <a:endParaRPr lang="en-US" dirty="0" smtClean="0"/>
          </a:p>
          <a:p>
            <a:r>
              <a:rPr lang="en-US" dirty="0" smtClean="0"/>
              <a:t>Small space &amp; differential privacy</a:t>
            </a:r>
          </a:p>
          <a:p>
            <a:endParaRPr lang="en-US" dirty="0" smtClean="0"/>
          </a:p>
          <a:p>
            <a:r>
              <a:rPr lang="en-US" dirty="0" smtClean="0"/>
              <a:t>Privacy under continual observation</a:t>
            </a:r>
          </a:p>
          <a:p>
            <a:endParaRPr lang="en-US" dirty="0" smtClean="0"/>
          </a:p>
          <a:p>
            <a:r>
              <a:rPr lang="en-US" dirty="0" smtClean="0"/>
              <a:t>Pan-privacy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19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Differential privacy guarantees that the </a:t>
            </a:r>
            <a:r>
              <a:rPr lang="en-US" i="1" dirty="0" smtClean="0"/>
              <a:t>results </a:t>
            </a:r>
            <a:r>
              <a:rPr lang="en-US" dirty="0" smtClean="0"/>
              <a:t> of our computation are private</a:t>
            </a:r>
          </a:p>
          <a:p>
            <a:r>
              <a:rPr lang="en-US" dirty="0" smtClean="0"/>
              <a:t>What if data is requests by subpoena, leaked after a security breach, an unauthorized employee looks at it?</a:t>
            </a:r>
          </a:p>
          <a:p>
            <a:r>
              <a:rPr lang="en-US" dirty="0" smtClean="0"/>
              <a:t>Can we guarantee that </a:t>
            </a:r>
            <a:r>
              <a:rPr lang="en-US" i="1" dirty="0" smtClean="0"/>
              <a:t>intermediate states</a:t>
            </a:r>
            <a:r>
              <a:rPr lang="en-US" dirty="0" smtClean="0"/>
              <a:t> are also private?</a:t>
            </a:r>
          </a:p>
          <a:p>
            <a:pPr lvl="1"/>
            <a:r>
              <a:rPr lang="en-US" dirty="0" smtClean="0"/>
              <a:t>Makes sense for online data: not stored</a:t>
            </a:r>
          </a:p>
          <a:p>
            <a:r>
              <a:rPr lang="en-US" u="sng" dirty="0" smtClean="0"/>
              <a:t>Pan-</a:t>
            </a:r>
            <a:r>
              <a:rPr lang="en-US" u="sng" dirty="0" smtClean="0"/>
              <a:t>privacy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864905"/>
                </a:solidFill>
              </a:rPr>
              <a:t>[</a:t>
            </a:r>
            <a:r>
              <a:rPr lang="en-US" dirty="0" err="1" smtClean="0">
                <a:solidFill>
                  <a:srgbClr val="864905"/>
                </a:solidFill>
              </a:rPr>
              <a:t>Dwork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Naor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Pitassi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Rothblum</a:t>
            </a:r>
            <a:r>
              <a:rPr lang="en-US" dirty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Yekhanin</a:t>
            </a:r>
            <a:r>
              <a:rPr lang="en-US" dirty="0" smtClean="0">
                <a:solidFill>
                  <a:srgbClr val="864905"/>
                </a:solidFill>
              </a:rPr>
              <a:t> 10]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For each </a:t>
            </a:r>
            <a:r>
              <a:rPr lang="en-US" i="1" dirty="0" smtClean="0">
                <a:solidFill>
                  <a:srgbClr val="000000"/>
                </a:solidFill>
              </a:rPr>
              <a:t>t</a:t>
            </a:r>
            <a:r>
              <a:rPr lang="en-US" dirty="0" smtClean="0"/>
              <a:t>: the </a:t>
            </a:r>
            <a:r>
              <a:rPr lang="en-US" i="1" dirty="0" smtClean="0"/>
              <a:t>state</a:t>
            </a:r>
            <a:r>
              <a:rPr lang="en-US" dirty="0" smtClean="0"/>
              <a:t> of the algorithm after processing the </a:t>
            </a:r>
            <a:r>
              <a:rPr lang="en-US" i="1" dirty="0" smtClean="0">
                <a:solidFill>
                  <a:srgbClr val="000000"/>
                </a:solidFill>
              </a:rPr>
              <a:t>t</a:t>
            </a:r>
            <a:r>
              <a:rPr lang="en-US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update and the final output are jointly </a:t>
            </a:r>
            <a:r>
              <a:rPr lang="en-US" dirty="0" err="1" smtClean="0"/>
              <a:t>ε</a:t>
            </a:r>
            <a:r>
              <a:rPr lang="en-US" dirty="0" smtClean="0"/>
              <a:t>-DP</a:t>
            </a:r>
          </a:p>
          <a:p>
            <a:pPr lvl="1"/>
            <a:r>
              <a:rPr lang="en-US" dirty="0" smtClean="0"/>
              <a:t>Can be event level or user level </a:t>
            </a:r>
          </a:p>
          <a:p>
            <a:r>
              <a:rPr lang="en-US" dirty="0" smtClean="0">
                <a:solidFill>
                  <a:srgbClr val="595959"/>
                </a:solidFill>
                <a:sym typeface="Wingdings"/>
              </a:rPr>
              <a:t>Strategy: keep private statistics on top of sketches</a:t>
            </a:r>
          </a:p>
        </p:txBody>
      </p:sp>
    </p:spTree>
    <p:extLst>
      <p:ext uri="{BB962C8B-B14F-4D97-AF65-F5344CB8AC3E}">
        <p14:creationId xmlns:p14="http://schemas.microsoft.com/office/powerpoint/2010/main" val="2965842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Streaming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525963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Underlying </a:t>
            </a:r>
            <a:r>
              <a:rPr lang="en-US" i="1" dirty="0" smtClean="0"/>
              <a:t>frequency vector</a:t>
            </a:r>
            <a:r>
              <a:rPr lang="en-US" dirty="0" smtClean="0"/>
              <a:t> </a:t>
            </a:r>
            <a:r>
              <a:rPr lang="en-US" dirty="0">
                <a:solidFill>
                  <a:srgbClr val="000000"/>
                </a:solidFill>
              </a:rPr>
              <a:t>A</a:t>
            </a:r>
            <a:r>
              <a:rPr lang="en-US" i="1" dirty="0" smtClean="0">
                <a:solidFill>
                  <a:srgbClr val="000000"/>
                </a:solidFill>
              </a:rPr>
              <a:t> = </a:t>
            </a:r>
            <a:r>
              <a:rPr lang="en-US" dirty="0" smtClean="0">
                <a:solidFill>
                  <a:srgbClr val="000000"/>
                </a:solidFill>
              </a:rPr>
              <a:t>A [1], …, A[</a:t>
            </a:r>
            <a:r>
              <a:rPr lang="en-US" i="1" dirty="0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] </a:t>
            </a:r>
            <a:endParaRPr lang="en-US" i="1" dirty="0" smtClean="0">
              <a:solidFill>
                <a:srgbClr val="000000"/>
              </a:solidFill>
            </a:endParaRPr>
          </a:p>
          <a:p>
            <a:pPr lvl="1"/>
            <a:r>
              <a:rPr lang="en-US" sz="2000" dirty="0" smtClean="0"/>
              <a:t>start with </a:t>
            </a:r>
            <a:r>
              <a:rPr lang="en-US" sz="2000" dirty="0" smtClean="0">
                <a:solidFill>
                  <a:srgbClr val="000000"/>
                </a:solidFill>
              </a:rPr>
              <a:t>A[</a:t>
            </a:r>
            <a:r>
              <a:rPr lang="en-US" sz="2000" i="1" dirty="0" err="1" smtClean="0">
                <a:solidFill>
                  <a:srgbClr val="000000"/>
                </a:solidFill>
              </a:rPr>
              <a:t>i</a:t>
            </a:r>
            <a:r>
              <a:rPr lang="en-US" sz="2000" dirty="0" smtClean="0">
                <a:solidFill>
                  <a:srgbClr val="000000"/>
                </a:solidFill>
              </a:rPr>
              <a:t>] = 0 </a:t>
            </a:r>
            <a:r>
              <a:rPr lang="en-US" sz="2000" dirty="0" smtClean="0"/>
              <a:t>for all </a:t>
            </a:r>
            <a:r>
              <a:rPr lang="en-US" sz="2000" i="1" dirty="0" err="1" smtClean="0">
                <a:solidFill>
                  <a:srgbClr val="000000"/>
                </a:solidFill>
              </a:rPr>
              <a:t>i</a:t>
            </a:r>
            <a:r>
              <a:rPr lang="en-US" sz="2000" dirty="0" smtClean="0"/>
              <a:t>. </a:t>
            </a:r>
            <a:endParaRPr lang="en-US" sz="2000" i="1" dirty="0" smtClean="0"/>
          </a:p>
          <a:p>
            <a:r>
              <a:rPr lang="en-US" dirty="0" smtClean="0"/>
              <a:t>We observe an </a:t>
            </a:r>
            <a:r>
              <a:rPr lang="en-US" u="sng" dirty="0" smtClean="0"/>
              <a:t>online sequence of updates:</a:t>
            </a:r>
          </a:p>
          <a:p>
            <a:pPr lvl="1"/>
            <a:r>
              <a:rPr lang="en-US" sz="2000" dirty="0" smtClean="0"/>
              <a:t>Increments only (cash register): </a:t>
            </a:r>
          </a:p>
          <a:p>
            <a:pPr lvl="2"/>
            <a:r>
              <a:rPr lang="en-US" sz="2000" dirty="0" smtClean="0"/>
              <a:t>Update is </a:t>
            </a:r>
            <a:r>
              <a:rPr lang="en-US" sz="2000" i="1" dirty="0">
                <a:solidFill>
                  <a:srgbClr val="000000"/>
                </a:solidFill>
              </a:rPr>
              <a:t>i</a:t>
            </a:r>
            <a:r>
              <a:rPr lang="en-US" sz="2000" i="1" baseline="-25000" dirty="0" smtClean="0">
                <a:solidFill>
                  <a:srgbClr val="000000"/>
                </a:solidFill>
              </a:rPr>
              <a:t>t</a:t>
            </a:r>
            <a:r>
              <a:rPr lang="en-US" sz="2000" dirty="0" smtClean="0"/>
              <a:t>   </a:t>
            </a:r>
            <a:r>
              <a:rPr lang="en-US" sz="2000" dirty="0" smtClean="0">
                <a:sym typeface="Wingdings"/>
              </a:rPr>
              <a:t>  </a:t>
            </a:r>
            <a:r>
              <a:rPr lang="en-US" sz="2000" dirty="0" smtClean="0">
                <a:solidFill>
                  <a:srgbClr val="000000"/>
                </a:solidFill>
                <a:sym typeface="Wingdings"/>
              </a:rPr>
              <a:t>A[</a:t>
            </a:r>
            <a:r>
              <a:rPr lang="en-US" sz="2000" i="1" dirty="0" smtClean="0">
                <a:solidFill>
                  <a:srgbClr val="000000"/>
                </a:solidFill>
              </a:rPr>
              <a:t>i</a:t>
            </a:r>
            <a:r>
              <a:rPr lang="en-US" sz="2000" i="1" baseline="-25000" dirty="0" smtClean="0">
                <a:solidFill>
                  <a:srgbClr val="000000"/>
                </a:solidFill>
              </a:rPr>
              <a:t>t</a:t>
            </a:r>
            <a:r>
              <a:rPr lang="en-US" sz="2000" dirty="0" smtClean="0">
                <a:solidFill>
                  <a:srgbClr val="000000"/>
                </a:solidFill>
              </a:rPr>
              <a:t>] := 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A[</a:t>
            </a:r>
            <a:r>
              <a:rPr lang="en-US" sz="2000" i="1" dirty="0">
                <a:solidFill>
                  <a:srgbClr val="000000"/>
                </a:solidFill>
              </a:rPr>
              <a:t>i</a:t>
            </a:r>
            <a:r>
              <a:rPr lang="en-US" sz="2000" i="1" baseline="-25000" dirty="0">
                <a:solidFill>
                  <a:srgbClr val="000000"/>
                </a:solidFill>
              </a:rPr>
              <a:t>t</a:t>
            </a:r>
            <a:r>
              <a:rPr lang="en-US" sz="2000" dirty="0" smtClean="0">
                <a:solidFill>
                  <a:srgbClr val="000000"/>
                </a:solidFill>
              </a:rPr>
              <a:t>] + 1</a:t>
            </a:r>
          </a:p>
          <a:p>
            <a:pPr lvl="1"/>
            <a:r>
              <a:rPr lang="en-US" sz="2000" dirty="0" smtClean="0"/>
              <a:t>Fully dynamic (turnstile):</a:t>
            </a:r>
          </a:p>
          <a:p>
            <a:pPr lvl="2"/>
            <a:r>
              <a:rPr lang="en-US" sz="2000" dirty="0" smtClean="0"/>
              <a:t>Update is </a:t>
            </a: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i="1" dirty="0" smtClean="0">
                <a:solidFill>
                  <a:srgbClr val="000000"/>
                </a:solidFill>
              </a:rPr>
              <a:t>i</a:t>
            </a:r>
            <a:r>
              <a:rPr lang="en-US" sz="2000" i="1" baseline="-25000" dirty="0" smtClean="0">
                <a:solidFill>
                  <a:srgbClr val="000000"/>
                </a:solidFill>
              </a:rPr>
              <a:t>t</a:t>
            </a:r>
            <a:r>
              <a:rPr lang="en-US" sz="2000" dirty="0" smtClean="0">
                <a:solidFill>
                  <a:srgbClr val="000000"/>
                </a:solidFill>
              </a:rPr>
              <a:t> ,  ±1) </a:t>
            </a:r>
            <a:r>
              <a:rPr lang="en-US" sz="2000" dirty="0" smtClean="0">
                <a:sym typeface="Wingdings"/>
              </a:rPr>
              <a:t> 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A[</a:t>
            </a:r>
            <a:r>
              <a:rPr lang="en-US" sz="2000" i="1" dirty="0">
                <a:solidFill>
                  <a:srgbClr val="000000"/>
                </a:solidFill>
              </a:rPr>
              <a:t>i</a:t>
            </a:r>
            <a:r>
              <a:rPr lang="en-US" sz="2000" i="1" baseline="-25000" dirty="0">
                <a:solidFill>
                  <a:srgbClr val="000000"/>
                </a:solidFill>
              </a:rPr>
              <a:t>t</a:t>
            </a:r>
            <a:r>
              <a:rPr lang="en-US" sz="2000" dirty="0">
                <a:solidFill>
                  <a:srgbClr val="000000"/>
                </a:solidFill>
              </a:rPr>
              <a:t>] := </a:t>
            </a:r>
            <a:r>
              <a:rPr lang="en-US" sz="2000" dirty="0">
                <a:solidFill>
                  <a:srgbClr val="000000"/>
                </a:solidFill>
                <a:sym typeface="Wingdings"/>
              </a:rPr>
              <a:t>A[</a:t>
            </a:r>
            <a:r>
              <a:rPr lang="en-US" sz="2000" i="1" dirty="0">
                <a:solidFill>
                  <a:srgbClr val="000000"/>
                </a:solidFill>
              </a:rPr>
              <a:t>i</a:t>
            </a:r>
            <a:r>
              <a:rPr lang="en-US" sz="2000" i="1" baseline="-25000" dirty="0">
                <a:solidFill>
                  <a:srgbClr val="000000"/>
                </a:solidFill>
              </a:rPr>
              <a:t>t</a:t>
            </a:r>
            <a:r>
              <a:rPr lang="en-US" sz="2000" dirty="0">
                <a:solidFill>
                  <a:srgbClr val="000000"/>
                </a:solidFill>
              </a:rPr>
              <a:t>] ±</a:t>
            </a:r>
            <a:r>
              <a:rPr lang="en-US" sz="2000" dirty="0" smtClean="0">
                <a:solidFill>
                  <a:srgbClr val="000000"/>
                </a:solidFill>
              </a:rPr>
              <a:t> 1</a:t>
            </a:r>
          </a:p>
          <a:p>
            <a:r>
              <a:rPr lang="en-US" u="sng" dirty="0" smtClean="0"/>
              <a:t>Requirements</a:t>
            </a:r>
            <a:r>
              <a:rPr lang="en-US" dirty="0" smtClean="0"/>
              <a:t>: compute statistics on </a:t>
            </a:r>
            <a:r>
              <a:rPr lang="en-US" dirty="0" smtClean="0">
                <a:solidFill>
                  <a:srgbClr val="000000"/>
                </a:solidFill>
              </a:rPr>
              <a:t>A</a:t>
            </a:r>
            <a:r>
              <a:rPr lang="en-US" dirty="0" smtClean="0"/>
              <a:t> </a:t>
            </a:r>
          </a:p>
          <a:p>
            <a:pPr lvl="1"/>
            <a:r>
              <a:rPr lang="en-US" sz="2000" dirty="0" smtClean="0"/>
              <a:t>Online, O(1) passes over the updates</a:t>
            </a:r>
          </a:p>
          <a:p>
            <a:pPr lvl="1"/>
            <a:r>
              <a:rPr lang="en-US" sz="2000" dirty="0" err="1" smtClean="0"/>
              <a:t>Sublinear</a:t>
            </a:r>
            <a:r>
              <a:rPr lang="en-US" sz="2000" dirty="0" smtClean="0"/>
              <a:t> space, </a:t>
            </a:r>
            <a:r>
              <a:rPr lang="en-US" sz="2000" dirty="0" err="1" smtClean="0">
                <a:solidFill>
                  <a:srgbClr val="000000"/>
                </a:solidFill>
              </a:rPr>
              <a:t>polylog</a:t>
            </a:r>
            <a:r>
              <a:rPr lang="en-US" sz="2000" dirty="0" smtClean="0">
                <a:solidFill>
                  <a:srgbClr val="000000"/>
                </a:solidFill>
              </a:rPr>
              <a:t>(</a:t>
            </a:r>
            <a:r>
              <a:rPr lang="en-US" sz="2000" i="1" dirty="0" err="1" smtClean="0">
                <a:solidFill>
                  <a:srgbClr val="000000"/>
                </a:solidFill>
              </a:rPr>
              <a:t>n</a:t>
            </a:r>
            <a:r>
              <a:rPr lang="en-US" sz="2000" dirty="0" err="1" smtClean="0">
                <a:solidFill>
                  <a:srgbClr val="000000"/>
                </a:solidFill>
              </a:rPr>
              <a:t>,</a:t>
            </a:r>
            <a:r>
              <a:rPr lang="en-US" sz="2000" i="1" dirty="0" err="1">
                <a:solidFill>
                  <a:srgbClr val="000000"/>
                </a:solidFill>
              </a:rPr>
              <a:t>m</a:t>
            </a:r>
            <a:r>
              <a:rPr lang="en-US" sz="2000" dirty="0" smtClean="0">
                <a:solidFill>
                  <a:srgbClr val="000000"/>
                </a:solidFill>
              </a:rPr>
              <a:t>)</a:t>
            </a:r>
            <a:endParaRPr lang="en-US" sz="2000" dirty="0">
              <a:solidFill>
                <a:srgbClr val="000000"/>
              </a:solidFill>
            </a:endParaRPr>
          </a:p>
          <a:p>
            <a:pPr lvl="2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578666" y="1415534"/>
            <a:ext cx="33612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/>
              <a:t>1, 4, 5, 19, 145, 14 , 5, 5, 16, </a:t>
            </a:r>
            <a:r>
              <a:rPr lang="en-US" sz="2000" dirty="0" smtClean="0"/>
              <a:t>4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564289" y="1737140"/>
            <a:ext cx="35167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2000" dirty="0" smtClean="0"/>
              <a:t>+, -, +,   -,      +,   + </a:t>
            </a:r>
            <a:r>
              <a:rPr lang="en-US" sz="2000" dirty="0"/>
              <a:t>, </a:t>
            </a:r>
            <a:r>
              <a:rPr lang="en-US" sz="2000" dirty="0" smtClean="0"/>
              <a:t>-, +,   -,  +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03134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Warm-up: </a:t>
            </a:r>
            <a:r>
              <a:rPr lang="en-US" i="1" dirty="0" smtClean="0"/>
              <a:t>F</a:t>
            </a:r>
            <a:r>
              <a:rPr lang="en-US" baseline="-25000" dirty="0" smtClean="0"/>
              <a:t>0 </a:t>
            </a:r>
            <a:r>
              <a:rPr lang="en-US" dirty="0" smtClean="0">
                <a:solidFill>
                  <a:srgbClr val="864905"/>
                </a:solidFill>
              </a:rPr>
              <a:t>[DNPRY10]</a:t>
            </a:r>
            <a:endParaRPr lang="en-US" dirty="0">
              <a:solidFill>
                <a:srgbClr val="86490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Solution: </a:t>
            </a:r>
            <a:r>
              <a:rPr lang="en-US" u="sng" dirty="0" smtClean="0"/>
              <a:t>randomized response</a:t>
            </a:r>
          </a:p>
          <a:p>
            <a:r>
              <a:rPr lang="en-US" dirty="0" smtClean="0"/>
              <a:t>Two distributions: </a:t>
            </a:r>
            <a:r>
              <a:rPr lang="en-US" i="1" dirty="0" smtClean="0">
                <a:solidFill>
                  <a:srgbClr val="000000"/>
                </a:solidFill>
              </a:rPr>
              <a:t>D</a:t>
            </a:r>
            <a:r>
              <a:rPr lang="en-US" baseline="-25000" dirty="0" smtClean="0">
                <a:solidFill>
                  <a:srgbClr val="000000"/>
                </a:solidFill>
              </a:rPr>
              <a:t>0</a:t>
            </a:r>
            <a:r>
              <a:rPr lang="en-US" i="1" dirty="0" smtClean="0"/>
              <a:t> 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000000"/>
                </a:solidFill>
              </a:rPr>
              <a:t>D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i="1" dirty="0" smtClean="0"/>
              <a:t> </a:t>
            </a:r>
            <a:r>
              <a:rPr lang="en-US" dirty="0" smtClean="0"/>
              <a:t>on </a:t>
            </a:r>
            <a:r>
              <a:rPr lang="en-US" dirty="0" smtClean="0">
                <a:solidFill>
                  <a:srgbClr val="000000"/>
                </a:solidFill>
              </a:rPr>
              <a:t>{-1,1}</a:t>
            </a:r>
            <a:endParaRPr lang="en-US" i="1" dirty="0" smtClean="0">
              <a:solidFill>
                <a:srgbClr val="000000"/>
              </a:solidFill>
            </a:endParaRPr>
          </a:p>
          <a:p>
            <a:pPr lvl="1"/>
            <a:r>
              <a:rPr lang="en-US" i="1" dirty="0">
                <a:solidFill>
                  <a:srgbClr val="000000"/>
                </a:solidFill>
              </a:rPr>
              <a:t>D</a:t>
            </a:r>
            <a:r>
              <a:rPr lang="en-US" baseline="-25000" dirty="0">
                <a:solidFill>
                  <a:srgbClr val="000000"/>
                </a:solidFill>
              </a:rPr>
              <a:t>0</a:t>
            </a:r>
            <a:r>
              <a:rPr lang="en-US" i="1" dirty="0"/>
              <a:t> </a:t>
            </a:r>
            <a:r>
              <a:rPr lang="en-US" dirty="0" smtClean="0"/>
              <a:t>is </a:t>
            </a:r>
            <a:r>
              <a:rPr lang="en-US" dirty="0" smtClean="0">
                <a:solidFill>
                  <a:srgbClr val="000000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err="1" smtClean="0"/>
              <a:t>w.p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0000"/>
                </a:solidFill>
              </a:rPr>
              <a:t>1/2</a:t>
            </a:r>
            <a:r>
              <a:rPr lang="en-US" dirty="0" smtClean="0"/>
              <a:t>; 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D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000000"/>
                </a:solidFill>
              </a:rPr>
              <a:t>1</a:t>
            </a:r>
            <a:r>
              <a:rPr lang="en-US" i="1" dirty="0" smtClean="0"/>
              <a:t> </a:t>
            </a:r>
            <a:r>
              <a:rPr lang="en-US" dirty="0" err="1" smtClean="0"/>
              <a:t>w.p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000000"/>
                </a:solidFill>
              </a:rPr>
              <a:t>(1 + </a:t>
            </a:r>
            <a:r>
              <a:rPr lang="en-US" dirty="0" err="1" smtClean="0">
                <a:solidFill>
                  <a:srgbClr val="000000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)/2</a:t>
            </a:r>
          </a:p>
          <a:p>
            <a:r>
              <a:rPr lang="en-US" dirty="0" smtClean="0"/>
              <a:t>Store a big table </a:t>
            </a:r>
            <a:r>
              <a:rPr lang="en-US" dirty="0" smtClean="0">
                <a:solidFill>
                  <a:srgbClr val="000000"/>
                </a:solidFill>
              </a:rPr>
              <a:t>X[1], …, X[</a:t>
            </a:r>
            <a:r>
              <a:rPr lang="en-US" i="1" dirty="0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</a:p>
          <a:p>
            <a:pPr lvl="1"/>
            <a:r>
              <a:rPr lang="en-US" dirty="0" smtClean="0"/>
              <a:t>Initialize all </a:t>
            </a:r>
            <a:r>
              <a:rPr lang="en-US" dirty="0" smtClean="0">
                <a:solidFill>
                  <a:srgbClr val="000000"/>
                </a:solidFill>
              </a:rPr>
              <a:t>X[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/>
              <a:t> from </a:t>
            </a:r>
            <a:r>
              <a:rPr lang="en-US" i="1" dirty="0">
                <a:solidFill>
                  <a:srgbClr val="000000"/>
                </a:solidFill>
              </a:rPr>
              <a:t>D</a:t>
            </a:r>
            <a:r>
              <a:rPr lang="en-US" baseline="-25000" dirty="0">
                <a:solidFill>
                  <a:srgbClr val="000000"/>
                </a:solidFill>
              </a:rPr>
              <a:t>0</a:t>
            </a:r>
            <a:r>
              <a:rPr lang="en-US" i="1" dirty="0"/>
              <a:t> </a:t>
            </a:r>
            <a:endParaRPr lang="en-US" dirty="0" smtClean="0"/>
          </a:p>
          <a:p>
            <a:r>
              <a:rPr lang="en-US" dirty="0" smtClean="0"/>
              <a:t>When update </a:t>
            </a:r>
            <a:r>
              <a:rPr lang="en-US" i="1" dirty="0" smtClean="0">
                <a:solidFill>
                  <a:srgbClr val="000000"/>
                </a:solidFill>
              </a:rPr>
              <a:t>i</a:t>
            </a:r>
            <a:r>
              <a:rPr lang="en-US" i="1" baseline="-25000" dirty="0" smtClean="0">
                <a:solidFill>
                  <a:srgbClr val="000000"/>
                </a:solidFill>
              </a:rPr>
              <a:t>t</a:t>
            </a:r>
            <a:r>
              <a:rPr lang="en-US" i="1" dirty="0" smtClean="0"/>
              <a:t> </a:t>
            </a:r>
            <a:r>
              <a:rPr lang="en-US" dirty="0" smtClean="0"/>
              <a:t>arrives, pick </a:t>
            </a:r>
            <a:r>
              <a:rPr lang="en-US" dirty="0" smtClean="0">
                <a:solidFill>
                  <a:srgbClr val="000000"/>
                </a:solidFill>
              </a:rPr>
              <a:t>X[</a:t>
            </a:r>
            <a:r>
              <a:rPr lang="en-US" i="1" dirty="0" smtClean="0">
                <a:solidFill>
                  <a:srgbClr val="000000"/>
                </a:solidFill>
              </a:rPr>
              <a:t>i</a:t>
            </a:r>
            <a:r>
              <a:rPr lang="en-US" i="1" baseline="-25000" dirty="0" smtClean="0">
                <a:solidFill>
                  <a:srgbClr val="000000"/>
                </a:solidFill>
              </a:rPr>
              <a:t>t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/>
              <a:t> from </a:t>
            </a:r>
            <a:r>
              <a:rPr lang="en-US" i="1" dirty="0">
                <a:solidFill>
                  <a:srgbClr val="000000"/>
                </a:solidFill>
              </a:rPr>
              <a:t>D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r>
              <a:rPr lang="en-US" i="1" dirty="0"/>
              <a:t> </a:t>
            </a:r>
            <a:endParaRPr lang="en-US" i="1" dirty="0" smtClean="0"/>
          </a:p>
          <a:p>
            <a:r>
              <a:rPr lang="en-US" dirty="0" smtClean="0"/>
              <a:t>Can compute </a:t>
            </a:r>
            <a:r>
              <a:rPr lang="en-US" dirty="0" smtClean="0">
                <a:solidFill>
                  <a:srgbClr val="000000"/>
                </a:solidFill>
              </a:rPr>
              <a:t>O(</a:t>
            </a:r>
            <a:r>
              <a:rPr lang="en-US" i="1" dirty="0" smtClean="0">
                <a:solidFill>
                  <a:srgbClr val="000000"/>
                </a:solidFill>
              </a:rPr>
              <a:t>n</a:t>
            </a:r>
            <a:r>
              <a:rPr lang="en-US" baseline="30000" dirty="0" smtClean="0">
                <a:solidFill>
                  <a:srgbClr val="000000"/>
                </a:solidFill>
              </a:rPr>
              <a:t>1/2 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r>
              <a:rPr lang="en-US" dirty="0" smtClean="0"/>
              <a:t> additive approximation</a:t>
            </a:r>
          </a:p>
          <a:p>
            <a:pPr lvl="1"/>
            <a:r>
              <a:rPr lang="en-US" i="1" dirty="0" smtClean="0">
                <a:solidFill>
                  <a:srgbClr val="000000"/>
                </a:solidFill>
              </a:rPr>
              <a:t>X</a:t>
            </a:r>
            <a:r>
              <a:rPr lang="en-US" dirty="0" smtClean="0">
                <a:solidFill>
                  <a:srgbClr val="000000"/>
                </a:solidFill>
              </a:rPr>
              <a:t> = (X</a:t>
            </a:r>
            <a:r>
              <a:rPr lang="en-US" dirty="0">
                <a:solidFill>
                  <a:srgbClr val="000000"/>
                </a:solidFill>
              </a:rPr>
              <a:t>[1] + … + X[</a:t>
            </a:r>
            <a:r>
              <a:rPr lang="en-US" i="1" dirty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])/</a:t>
            </a:r>
            <a:r>
              <a:rPr lang="en-US" dirty="0" err="1">
                <a:solidFill>
                  <a:srgbClr val="000000"/>
                </a:solidFill>
              </a:rPr>
              <a:t>ε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E[</a:t>
            </a:r>
            <a:r>
              <a:rPr lang="en-US" i="1" dirty="0" smtClean="0">
                <a:solidFill>
                  <a:srgbClr val="000000"/>
                </a:solidFill>
              </a:rPr>
              <a:t>X</a:t>
            </a:r>
            <a:r>
              <a:rPr lang="en-US" dirty="0" smtClean="0">
                <a:solidFill>
                  <a:srgbClr val="000000"/>
                </a:solidFill>
              </a:rPr>
              <a:t>] =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0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smtClean="0"/>
              <a:t>and   </a:t>
            </a:r>
            <a:r>
              <a:rPr lang="en-US" dirty="0" smtClean="0">
                <a:solidFill>
                  <a:srgbClr val="000000"/>
                </a:solidFill>
              </a:rPr>
              <a:t>E[</a:t>
            </a:r>
            <a:r>
              <a:rPr lang="en-US" i="1" dirty="0" smtClean="0">
                <a:solidFill>
                  <a:srgbClr val="000000"/>
                </a:solidFill>
              </a:rPr>
              <a:t>X</a:t>
            </a:r>
            <a:r>
              <a:rPr lang="en-US" baseline="30000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000000"/>
                </a:solidFill>
              </a:rPr>
              <a:t>] </a:t>
            </a:r>
            <a:r>
              <a:rPr lang="en-US" dirty="0">
                <a:solidFill>
                  <a:srgbClr val="000000"/>
                </a:solidFill>
              </a:rPr>
              <a:t>=</a:t>
            </a:r>
            <a:r>
              <a:rPr lang="en-US" dirty="0" smtClean="0">
                <a:solidFill>
                  <a:srgbClr val="000000"/>
                </a:solidFill>
              </a:rPr>
              <a:t> n/ε</a:t>
            </a:r>
            <a:r>
              <a:rPr lang="en-US" baseline="30000" dirty="0" smtClean="0">
                <a:solidFill>
                  <a:srgbClr val="000000"/>
                </a:solidFill>
              </a:rPr>
              <a:t>2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571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Cropped </a:t>
            </a:r>
            <a:r>
              <a:rPr lang="en-US" i="1" dirty="0" smtClean="0"/>
              <a:t>F</a:t>
            </a:r>
            <a:r>
              <a:rPr lang="en-US" baseline="-25000" dirty="0" smtClean="0"/>
              <a:t>1 </a:t>
            </a:r>
            <a:r>
              <a:rPr lang="en-US" sz="3200" dirty="0" smtClean="0">
                <a:solidFill>
                  <a:srgbClr val="864905"/>
                </a:solidFill>
              </a:rPr>
              <a:t>[Mir </a:t>
            </a:r>
            <a:r>
              <a:rPr lang="en-US" sz="3200" dirty="0" err="1" smtClean="0">
                <a:solidFill>
                  <a:srgbClr val="864905"/>
                </a:solidFill>
              </a:rPr>
              <a:t>Muthukrishnan</a:t>
            </a:r>
            <a:r>
              <a:rPr lang="en-US" sz="3200" dirty="0" smtClean="0">
                <a:solidFill>
                  <a:srgbClr val="864905"/>
                </a:solidFill>
              </a:rPr>
              <a:t> Nikolov Wright 11</a:t>
            </a:r>
            <a:r>
              <a:rPr lang="en-US" sz="3200" dirty="0" smtClean="0">
                <a:solidFill>
                  <a:srgbClr val="864905"/>
                </a:solidFill>
              </a:rPr>
              <a:t>]</a:t>
            </a:r>
            <a:endParaRPr lang="en-US" sz="3200" dirty="0">
              <a:solidFill>
                <a:srgbClr val="864905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663366"/>
            </a:solidFill>
          </a:ln>
        </p:spPr>
        <p:txBody>
          <a:bodyPr>
            <a:normAutofit lnSpcReduction="10000"/>
          </a:bodyPr>
          <a:lstStyle/>
          <a:p>
            <a:r>
              <a:rPr lang="en-US" dirty="0" smtClean="0"/>
              <a:t>Cropped moments:</a:t>
            </a:r>
          </a:p>
          <a:p>
            <a:pPr lvl="1"/>
            <a:r>
              <a:rPr lang="en-US" i="1" dirty="0" err="1" smtClean="0">
                <a:solidFill>
                  <a:srgbClr val="000000"/>
                </a:solidFill>
              </a:rPr>
              <a:t>F</a:t>
            </a:r>
            <a:r>
              <a:rPr lang="en-US" baseline="-25000" dirty="0" err="1" smtClean="0">
                <a:solidFill>
                  <a:srgbClr val="000000"/>
                </a:solidFill>
              </a:rPr>
              <a:t>k</a:t>
            </a:r>
            <a:r>
              <a:rPr lang="en-US" baseline="-25000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τ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r>
              <a:rPr lang="en-US" baseline="-25000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= </a:t>
            </a:r>
            <a:r>
              <a:rPr lang="en-US" dirty="0" smtClean="0">
                <a:solidFill>
                  <a:srgbClr val="000000"/>
                </a:solidFill>
              </a:rPr>
              <a:t>|min{A[1], </a:t>
            </a:r>
            <a:r>
              <a:rPr lang="en-US" dirty="0" err="1" smtClean="0">
                <a:solidFill>
                  <a:srgbClr val="000000"/>
                </a:solidFill>
              </a:rPr>
              <a:t>τ</a:t>
            </a:r>
            <a:r>
              <a:rPr lang="en-US" dirty="0" smtClean="0">
                <a:solidFill>
                  <a:srgbClr val="000000"/>
                </a:solidFill>
              </a:rPr>
              <a:t>}|</a:t>
            </a:r>
            <a:r>
              <a:rPr lang="en-US" baseline="30000" dirty="0" smtClean="0">
                <a:solidFill>
                  <a:srgbClr val="000000"/>
                </a:solidFill>
              </a:rPr>
              <a:t>k</a:t>
            </a:r>
            <a:r>
              <a:rPr lang="en-US" dirty="0" smtClean="0">
                <a:solidFill>
                  <a:srgbClr val="000000"/>
                </a:solidFill>
              </a:rPr>
              <a:t> + |min{A[2], </a:t>
            </a:r>
            <a:r>
              <a:rPr lang="en-US" dirty="0" err="1" smtClean="0">
                <a:solidFill>
                  <a:srgbClr val="000000"/>
                </a:solidFill>
              </a:rPr>
              <a:t>τ</a:t>
            </a:r>
            <a:r>
              <a:rPr lang="en-US" dirty="0" smtClean="0">
                <a:solidFill>
                  <a:srgbClr val="000000"/>
                </a:solidFill>
              </a:rPr>
              <a:t>}|</a:t>
            </a:r>
            <a:r>
              <a:rPr lang="en-US" baseline="30000" dirty="0" smtClean="0">
                <a:solidFill>
                  <a:srgbClr val="000000"/>
                </a:solidFill>
              </a:rPr>
              <a:t>k</a:t>
            </a:r>
            <a:r>
              <a:rPr lang="en-US" dirty="0" smtClean="0">
                <a:solidFill>
                  <a:srgbClr val="000000"/>
                </a:solidFill>
              </a:rPr>
              <a:t> + … + |min{A[</a:t>
            </a:r>
            <a:r>
              <a:rPr lang="en-US" i="1" dirty="0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], </a:t>
            </a:r>
            <a:r>
              <a:rPr lang="en-US" dirty="0" err="1" smtClean="0">
                <a:solidFill>
                  <a:srgbClr val="000000"/>
                </a:solidFill>
              </a:rPr>
              <a:t>τ</a:t>
            </a:r>
            <a:r>
              <a:rPr lang="en-US" dirty="0" smtClean="0">
                <a:solidFill>
                  <a:srgbClr val="000000"/>
                </a:solidFill>
              </a:rPr>
              <a:t>}|</a:t>
            </a:r>
            <a:r>
              <a:rPr lang="en-US" baseline="30000" dirty="0" smtClean="0">
                <a:solidFill>
                  <a:srgbClr val="000000"/>
                </a:solidFill>
              </a:rPr>
              <a:t>k</a:t>
            </a:r>
          </a:p>
          <a:p>
            <a:pPr lvl="1"/>
            <a:r>
              <a:rPr lang="en-US" dirty="0" smtClean="0"/>
              <a:t>We’ll be interested in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τ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dirty="0" smtClean="0"/>
              <a:t>Can pan-privately compute </a:t>
            </a:r>
            <a:r>
              <a:rPr lang="en-US" i="1" dirty="0" smtClean="0">
                <a:solidFill>
                  <a:srgbClr val="000000"/>
                </a:solidFill>
              </a:rPr>
              <a:t>X</a:t>
            </a:r>
            <a:r>
              <a:rPr lang="en-US" i="1" dirty="0" smtClean="0"/>
              <a:t> </a:t>
            </a:r>
            <a:r>
              <a:rPr lang="en-US" dirty="0" err="1" smtClean="0"/>
              <a:t>s.t.</a:t>
            </a:r>
            <a:r>
              <a:rPr lang="en-US" dirty="0" smtClean="0"/>
              <a:t> </a:t>
            </a:r>
          </a:p>
          <a:p>
            <a:pPr marL="228600" lvl="1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  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τ</a:t>
            </a:r>
            <a:r>
              <a:rPr lang="en-US" dirty="0" smtClean="0">
                <a:solidFill>
                  <a:srgbClr val="000000"/>
                </a:solidFill>
              </a:rPr>
              <a:t>)/2 – O(τ</a:t>
            </a:r>
            <a:r>
              <a:rPr lang="en-US" i="1" dirty="0" smtClean="0">
                <a:solidFill>
                  <a:srgbClr val="000000"/>
                </a:solidFill>
              </a:rPr>
              <a:t>n</a:t>
            </a:r>
            <a:r>
              <a:rPr lang="en-US" i="1" baseline="30000" dirty="0" smtClean="0">
                <a:solidFill>
                  <a:srgbClr val="000000"/>
                </a:solidFill>
              </a:rPr>
              <a:t>1/2</a:t>
            </a:r>
            <a:r>
              <a:rPr lang="en-US" i="1" dirty="0" smtClean="0">
                <a:solidFill>
                  <a:srgbClr val="000000"/>
                </a:solidFill>
              </a:rPr>
              <a:t>/</a:t>
            </a:r>
            <a:r>
              <a:rPr lang="en-US" i="1" dirty="0" err="1" smtClean="0">
                <a:solidFill>
                  <a:srgbClr val="000000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) ≤ X ≤ </a:t>
            </a:r>
            <a:r>
              <a:rPr lang="en-US" i="1" dirty="0">
                <a:solidFill>
                  <a:srgbClr val="000000"/>
                </a:solidFill>
              </a:rPr>
              <a:t>F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(</a:t>
            </a:r>
            <a:r>
              <a:rPr lang="en-US" dirty="0" err="1">
                <a:solidFill>
                  <a:srgbClr val="000000"/>
                </a:solidFill>
              </a:rPr>
              <a:t>τ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+ </a:t>
            </a:r>
            <a:r>
              <a:rPr lang="en-US" dirty="0">
                <a:solidFill>
                  <a:srgbClr val="000000"/>
                </a:solidFill>
              </a:rPr>
              <a:t>O(τ</a:t>
            </a:r>
            <a:r>
              <a:rPr lang="en-US" i="1" dirty="0">
                <a:solidFill>
                  <a:srgbClr val="000000"/>
                </a:solidFill>
              </a:rPr>
              <a:t>n</a:t>
            </a:r>
            <a:r>
              <a:rPr lang="en-US" i="1" baseline="30000" dirty="0">
                <a:solidFill>
                  <a:srgbClr val="000000"/>
                </a:solidFill>
              </a:rPr>
              <a:t>1/2</a:t>
            </a:r>
            <a:r>
              <a:rPr lang="en-US" i="1" dirty="0">
                <a:solidFill>
                  <a:srgbClr val="000000"/>
                </a:solidFill>
              </a:rPr>
              <a:t>/</a:t>
            </a:r>
            <a:r>
              <a:rPr lang="en-US" i="1" dirty="0" err="1">
                <a:solidFill>
                  <a:srgbClr val="000000"/>
                </a:solidFill>
              </a:rPr>
              <a:t>ε</a:t>
            </a:r>
            <a:r>
              <a:rPr lang="en-US" dirty="0">
                <a:solidFill>
                  <a:srgbClr val="000000"/>
                </a:solidFill>
              </a:rPr>
              <a:t>) 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/>
              <a:t>Idea: keep each </a:t>
            </a:r>
            <a:r>
              <a:rPr lang="en-US" dirty="0" smtClean="0">
                <a:solidFill>
                  <a:srgbClr val="000000"/>
                </a:solidFill>
              </a:rPr>
              <a:t>A[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 mod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0000"/>
                </a:solidFill>
              </a:rPr>
              <a:t>τ</a:t>
            </a:r>
            <a:r>
              <a:rPr lang="en-US" dirty="0" smtClean="0"/>
              <a:t>, with initial noise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hat if </a:t>
            </a:r>
            <a:r>
              <a:rPr lang="en-US" dirty="0" smtClean="0">
                <a:solidFill>
                  <a:srgbClr val="000000"/>
                </a:solidFill>
              </a:rPr>
              <a:t>A[</a:t>
            </a:r>
            <a:r>
              <a:rPr lang="en-US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 = </a:t>
            </a:r>
            <a:r>
              <a:rPr lang="en-US" dirty="0" err="1" smtClean="0">
                <a:solidFill>
                  <a:srgbClr val="000000"/>
                </a:solidFill>
              </a:rPr>
              <a:t>τ</a:t>
            </a:r>
            <a:r>
              <a:rPr lang="en-US" dirty="0" smtClean="0">
                <a:solidFill>
                  <a:srgbClr val="000000"/>
                </a:solidFill>
              </a:rPr>
              <a:t> + 1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Multiply each </a:t>
            </a:r>
            <a:r>
              <a:rPr lang="en-US" dirty="0" smtClean="0">
                <a:solidFill>
                  <a:srgbClr val="000000"/>
                </a:solidFill>
              </a:rPr>
              <a:t>A[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/>
              <a:t> by a random </a:t>
            </a:r>
            <a:r>
              <a:rPr lang="en-US" i="1" dirty="0" smtClean="0">
                <a:solidFill>
                  <a:srgbClr val="000000"/>
                </a:solidFill>
              </a:rPr>
              <a:t>c</a:t>
            </a:r>
            <a:r>
              <a:rPr lang="en-US" i="1" baseline="-25000" dirty="0" smtClean="0">
                <a:solidFill>
                  <a:srgbClr val="000000"/>
                </a:solidFill>
              </a:rPr>
              <a:t>i</a:t>
            </a:r>
            <a:r>
              <a:rPr lang="en-US" i="1" dirty="0" smtClean="0"/>
              <a:t> </a:t>
            </a:r>
            <a:r>
              <a:rPr lang="en-US" u="sng" dirty="0" smtClean="0"/>
              <a:t>uniform</a:t>
            </a:r>
            <a:r>
              <a:rPr lang="en-US" i="1" dirty="0" smtClean="0"/>
              <a:t> </a:t>
            </a:r>
            <a:r>
              <a:rPr lang="en-US" dirty="0" smtClean="0"/>
              <a:t>in</a:t>
            </a:r>
            <a:r>
              <a:rPr lang="en-US" i="1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[1, 2]</a:t>
            </a:r>
          </a:p>
          <a:p>
            <a:pPr lvl="1"/>
            <a:r>
              <a:rPr lang="en-US" dirty="0" smtClean="0"/>
              <a:t>Small </a:t>
            </a:r>
            <a:r>
              <a:rPr lang="en-US" dirty="0" smtClean="0">
                <a:solidFill>
                  <a:srgbClr val="000000"/>
                </a:solidFill>
              </a:rPr>
              <a:t>A[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 </a:t>
            </a:r>
            <a:r>
              <a:rPr lang="en-US" dirty="0" smtClean="0"/>
              <a:t>(</a:t>
            </a:r>
            <a:r>
              <a:rPr lang="en-US" dirty="0" smtClean="0">
                <a:solidFill>
                  <a:srgbClr val="000000"/>
                </a:solidFill>
              </a:rPr>
              <a:t>≤</a:t>
            </a:r>
            <a:r>
              <a:rPr lang="en-US" dirty="0" err="1" smtClean="0">
                <a:solidFill>
                  <a:srgbClr val="000000"/>
                </a:solidFill>
              </a:rPr>
              <a:t>τ</a:t>
            </a:r>
            <a:r>
              <a:rPr lang="en-US" dirty="0" smtClean="0">
                <a:solidFill>
                  <a:srgbClr val="000000"/>
                </a:solidFill>
              </a:rPr>
              <a:t>/2</a:t>
            </a:r>
            <a:r>
              <a:rPr lang="en-US" dirty="0" smtClean="0"/>
              <a:t>) get distorted by at most factor </a:t>
            </a:r>
            <a:r>
              <a:rPr lang="en-US" dirty="0" smtClean="0">
                <a:solidFill>
                  <a:srgbClr val="000000"/>
                </a:solidFill>
              </a:rPr>
              <a:t>2</a:t>
            </a:r>
          </a:p>
          <a:p>
            <a:pPr lvl="1"/>
            <a:r>
              <a:rPr lang="en-US" dirty="0" smtClean="0"/>
              <a:t>For large </a:t>
            </a:r>
            <a:r>
              <a:rPr lang="en-US" dirty="0" smtClean="0">
                <a:solidFill>
                  <a:srgbClr val="000000"/>
                </a:solidFill>
              </a:rPr>
              <a:t>A[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000000"/>
                </a:solidFill>
              </a:rPr>
              <a:t>c</a:t>
            </a:r>
            <a:r>
              <a:rPr lang="en-US" i="1" baseline="-25000" dirty="0" smtClean="0">
                <a:solidFill>
                  <a:srgbClr val="000000"/>
                </a:solidFill>
              </a:rPr>
              <a:t>i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A[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 mod </a:t>
            </a:r>
            <a:r>
              <a:rPr lang="en-US" dirty="0" err="1" smtClean="0">
                <a:solidFill>
                  <a:srgbClr val="000000"/>
                </a:solidFill>
              </a:rPr>
              <a:t>τ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is large on average</a:t>
            </a:r>
          </a:p>
          <a:p>
            <a:r>
              <a:rPr lang="en-US" dirty="0" smtClean="0"/>
              <a:t>Range is </a:t>
            </a:r>
            <a:r>
              <a:rPr lang="en-US" dirty="0" err="1" smtClean="0">
                <a:solidFill>
                  <a:srgbClr val="000000"/>
                </a:solidFill>
              </a:rPr>
              <a:t>τ</a:t>
            </a:r>
            <a:r>
              <a:rPr lang="en-US" dirty="0" smtClean="0"/>
              <a:t>, so noise </a:t>
            </a:r>
            <a:r>
              <a:rPr lang="en-US" dirty="0" smtClean="0">
                <a:solidFill>
                  <a:srgbClr val="000000"/>
                </a:solidFill>
              </a:rPr>
              <a:t>O(</a:t>
            </a:r>
            <a:r>
              <a:rPr lang="en-US" dirty="0" err="1" smtClean="0">
                <a:solidFill>
                  <a:srgbClr val="000000"/>
                </a:solidFill>
              </a:rPr>
              <a:t>τ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i="1" dirty="0" err="1" smtClean="0">
                <a:solidFill>
                  <a:srgbClr val="000000"/>
                </a:solidFill>
              </a:rPr>
              <a:t>ε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r>
              <a:rPr lang="en-US" dirty="0" smtClean="0"/>
              <a:t> per modular counter suffices</a:t>
            </a:r>
          </a:p>
          <a:p>
            <a:pPr lvl="1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620536" y="4040715"/>
            <a:ext cx="586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A[</a:t>
            </a:r>
            <a:r>
              <a:rPr lang="en-US" i="1" dirty="0" err="1" smtClean="0"/>
              <a:t>i</a:t>
            </a:r>
            <a:r>
              <a:rPr lang="en-US" dirty="0" smtClean="0"/>
              <a:t>]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7913720" y="3707201"/>
            <a:ext cx="0" cy="3335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671175" y="3707201"/>
            <a:ext cx="1050053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7709423" y="3707201"/>
            <a:ext cx="1050053" cy="0"/>
          </a:xfrm>
          <a:prstGeom prst="line">
            <a:avLst/>
          </a:prstGeom>
          <a:ln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671175" y="3501957"/>
            <a:ext cx="37204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7913720" y="3501957"/>
            <a:ext cx="845756" cy="0"/>
          </a:xfrm>
          <a:prstGeom prst="straightConnector1">
            <a:avLst/>
          </a:prstGeom>
          <a:ln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027298" y="3117121"/>
            <a:ext cx="814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c</a:t>
            </a:r>
            <a:r>
              <a:rPr lang="en-US" i="1" baseline="-25000" dirty="0" err="1" smtClean="0"/>
              <a:t>i</a:t>
            </a:r>
            <a:r>
              <a:rPr lang="en-US" dirty="0" err="1" smtClean="0"/>
              <a:t>A</a:t>
            </a:r>
            <a:r>
              <a:rPr lang="en-US" dirty="0" smtClean="0"/>
              <a:t>[</a:t>
            </a:r>
            <a:r>
              <a:rPr lang="en-US" i="1" dirty="0" err="1" smtClean="0"/>
              <a:t>i</a:t>
            </a:r>
            <a:r>
              <a:rPr lang="en-US" dirty="0" smtClean="0"/>
              <a:t>]</a:t>
            </a:r>
            <a:endParaRPr lang="en-US" i="1" dirty="0"/>
          </a:p>
        </p:txBody>
      </p:sp>
      <p:sp>
        <p:nvSpPr>
          <p:cNvPr id="25" name="TextBox 24"/>
          <p:cNvSpPr txBox="1"/>
          <p:nvPr/>
        </p:nvSpPr>
        <p:spPr>
          <a:xfrm>
            <a:off x="6530056" y="3694359"/>
            <a:ext cx="3097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53272" y="3654339"/>
            <a:ext cx="54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2τ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513479" y="366364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τ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1360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4" grpId="0"/>
      <p:bldP spid="25" grpId="0"/>
      <p:bldP spid="26" grpId="0"/>
      <p:bldP spid="2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Heavy </a:t>
            </a:r>
            <a:r>
              <a:rPr lang="en-US" dirty="0"/>
              <a:t>Hitters </a:t>
            </a:r>
            <a:r>
              <a:rPr lang="en-US" sz="3200" dirty="0">
                <a:solidFill>
                  <a:srgbClr val="864905"/>
                </a:solidFill>
              </a:rPr>
              <a:t>[</a:t>
            </a:r>
            <a:r>
              <a:rPr lang="en-US" sz="3200" dirty="0" smtClean="0">
                <a:solidFill>
                  <a:srgbClr val="864905"/>
                </a:solidFill>
              </a:rPr>
              <a:t>DNPRY10</a:t>
            </a:r>
            <a:r>
              <a:rPr lang="en-US" sz="3200" dirty="0">
                <a:solidFill>
                  <a:srgbClr val="864905"/>
                </a:solidFill>
              </a:rPr>
              <a:t>]</a:t>
            </a:r>
            <a:r>
              <a:rPr lang="en-US" sz="3200" dirty="0" smtClean="0">
                <a:solidFill>
                  <a:srgbClr val="864905"/>
                </a:solidFill>
              </a:rPr>
              <a:t>[</a:t>
            </a:r>
            <a:r>
              <a:rPr lang="en-US" sz="3200" dirty="0">
                <a:solidFill>
                  <a:srgbClr val="864905"/>
                </a:solidFill>
              </a:rPr>
              <a:t>MMNW11]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Recall, the </a:t>
            </a:r>
            <a:r>
              <a:rPr lang="en-US" i="1" dirty="0" smtClean="0"/>
              <a:t>k</a:t>
            </a:r>
            <a:r>
              <a:rPr lang="en-US" dirty="0" smtClean="0"/>
              <a:t>-Heavy Hitters (</a:t>
            </a:r>
            <a:r>
              <a:rPr lang="en-US" i="1" dirty="0" smtClean="0"/>
              <a:t>k</a:t>
            </a:r>
            <a:r>
              <a:rPr lang="en-US" dirty="0" smtClean="0"/>
              <a:t>-HH) are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err="1" smtClean="0"/>
              <a:t>s.t.</a:t>
            </a:r>
            <a:r>
              <a:rPr lang="en-US" dirty="0" smtClean="0"/>
              <a:t>  </a:t>
            </a:r>
            <a:r>
              <a:rPr lang="en-US" dirty="0" smtClean="0">
                <a:solidFill>
                  <a:srgbClr val="000000"/>
                </a:solidFill>
              </a:rPr>
              <a:t>A[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 ≥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/k</a:t>
            </a:r>
          </a:p>
          <a:p>
            <a:pPr lvl="1"/>
            <a:r>
              <a:rPr lang="en-US" dirty="0" smtClean="0"/>
              <a:t>at most  </a:t>
            </a:r>
            <a:r>
              <a:rPr lang="en-US" i="1" dirty="0" smtClean="0">
                <a:solidFill>
                  <a:srgbClr val="000000"/>
                </a:solidFill>
              </a:rPr>
              <a:t>k</a:t>
            </a:r>
            <a:r>
              <a:rPr lang="en-US" dirty="0" smtClean="0"/>
              <a:t> of them</a:t>
            </a:r>
          </a:p>
          <a:p>
            <a:r>
              <a:rPr lang="en-US" dirty="0" smtClean="0"/>
              <a:t>Approximate the number of </a:t>
            </a:r>
            <a:r>
              <a:rPr lang="en-US" i="1" dirty="0" smtClean="0"/>
              <a:t>k</a:t>
            </a:r>
            <a:r>
              <a:rPr lang="en-US" dirty="0" smtClean="0"/>
              <a:t>-HH</a:t>
            </a:r>
          </a:p>
          <a:p>
            <a:pPr lvl="1"/>
            <a:r>
              <a:rPr lang="en-US" dirty="0" smtClean="0"/>
              <a:t>notation: </a:t>
            </a:r>
            <a:r>
              <a:rPr lang="en-US" i="1" dirty="0" err="1" smtClean="0">
                <a:solidFill>
                  <a:srgbClr val="000000"/>
                </a:solidFill>
              </a:rPr>
              <a:t>H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k</a:t>
            </a:r>
            <a:endParaRPr lang="en-US" i="1" dirty="0" smtClean="0">
              <a:solidFill>
                <a:srgbClr val="000000"/>
              </a:solidFill>
            </a:endParaRPr>
          </a:p>
          <a:p>
            <a:pPr lvl="1"/>
            <a:r>
              <a:rPr lang="en-US" dirty="0" smtClean="0"/>
              <a:t>a measure of how skewed the data is</a:t>
            </a:r>
          </a:p>
          <a:p>
            <a:r>
              <a:rPr lang="en-US" dirty="0" smtClean="0"/>
              <a:t>Will get pan-private estimator </a:t>
            </a:r>
            <a:r>
              <a:rPr lang="en-US" i="1" dirty="0" smtClean="0">
                <a:solidFill>
                  <a:srgbClr val="000000"/>
                </a:solidFill>
              </a:rPr>
              <a:t>X</a:t>
            </a:r>
            <a:r>
              <a:rPr lang="en-US" i="1" dirty="0" smtClean="0"/>
              <a:t> </a:t>
            </a:r>
            <a:r>
              <a:rPr lang="en-US" dirty="0" err="1" smtClean="0"/>
              <a:t>s.t.</a:t>
            </a:r>
            <a:r>
              <a:rPr lang="en-US" dirty="0" smtClean="0"/>
              <a:t>:</a:t>
            </a:r>
          </a:p>
          <a:p>
            <a:pPr marL="0" lvl="1" indent="0">
              <a:spcBef>
                <a:spcPts val="2000"/>
              </a:spcBef>
              <a:buClr>
                <a:schemeClr val="accent1"/>
              </a:buClr>
              <a:buNone/>
            </a:pPr>
            <a:r>
              <a:rPr lang="en-US" dirty="0"/>
              <a:t> </a:t>
            </a:r>
            <a:r>
              <a:rPr lang="en-US" dirty="0" smtClean="0"/>
              <a:t> 		</a:t>
            </a:r>
            <a:r>
              <a:rPr lang="en-US" i="1" dirty="0" err="1" smtClean="0">
                <a:solidFill>
                  <a:srgbClr val="000000"/>
                </a:solidFill>
              </a:rPr>
              <a:t>H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US" dirty="0" smtClean="0">
                <a:solidFill>
                  <a:srgbClr val="000000"/>
                </a:solidFill>
              </a:rPr>
              <a:t>/2 – O(</a:t>
            </a:r>
            <a:r>
              <a:rPr lang="en-US" i="1" dirty="0" smtClean="0">
                <a:solidFill>
                  <a:srgbClr val="000000"/>
                </a:solidFill>
              </a:rPr>
              <a:t>k</a:t>
            </a:r>
            <a:r>
              <a:rPr lang="en-US" baseline="30000" dirty="0" smtClean="0">
                <a:solidFill>
                  <a:srgbClr val="000000"/>
                </a:solidFill>
              </a:rPr>
              <a:t>1/2</a:t>
            </a:r>
            <a:r>
              <a:rPr lang="en-US" dirty="0" smtClean="0">
                <a:solidFill>
                  <a:srgbClr val="000000"/>
                </a:solidFill>
              </a:rPr>
              <a:t>) ≤ X ≤ </a:t>
            </a:r>
            <a:r>
              <a:rPr lang="en-US" i="1" dirty="0" err="1" smtClean="0">
                <a:solidFill>
                  <a:srgbClr val="000000"/>
                </a:solidFill>
              </a:rPr>
              <a:t>H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US" baseline="-25000" dirty="0">
                <a:solidFill>
                  <a:srgbClr val="000000"/>
                </a:solidFill>
              </a:rPr>
              <a:t> </a:t>
            </a:r>
            <a:r>
              <a:rPr lang="en-US" baseline="-25000" dirty="0" smtClean="0">
                <a:solidFill>
                  <a:srgbClr val="000000"/>
                </a:solidFill>
              </a:rPr>
              <a:t>log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baseline="-25000" dirty="0" smtClean="0">
                <a:solidFill>
                  <a:srgbClr val="000000"/>
                </a:solidFill>
              </a:rPr>
              <a:t>k</a:t>
            </a:r>
            <a:r>
              <a:rPr lang="en-US" dirty="0" smtClean="0">
                <a:solidFill>
                  <a:srgbClr val="000000"/>
                </a:solidFill>
              </a:rPr>
              <a:t> + </a:t>
            </a:r>
            <a:r>
              <a:rPr lang="en-US" dirty="0">
                <a:solidFill>
                  <a:srgbClr val="000000"/>
                </a:solidFill>
              </a:rPr>
              <a:t>O(</a:t>
            </a:r>
            <a:r>
              <a:rPr lang="en-US" i="1" dirty="0">
                <a:solidFill>
                  <a:srgbClr val="000000"/>
                </a:solidFill>
              </a:rPr>
              <a:t>k</a:t>
            </a:r>
            <a:r>
              <a:rPr lang="en-US" baseline="30000" dirty="0">
                <a:solidFill>
                  <a:srgbClr val="000000"/>
                </a:solidFill>
              </a:rPr>
              <a:t>1/2</a:t>
            </a:r>
            <a:r>
              <a:rPr lang="en-US" dirty="0">
                <a:solidFill>
                  <a:srgbClr val="000000"/>
                </a:solidFill>
              </a:rPr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35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k</a:t>
            </a:r>
            <a:r>
              <a:rPr lang="en-US" dirty="0" smtClean="0"/>
              <a:t>-HH and Cropped </a:t>
            </a:r>
            <a:r>
              <a:rPr lang="en-US" i="1" dirty="0" smtClean="0"/>
              <a:t>F</a:t>
            </a:r>
            <a:r>
              <a:rPr lang="en-US" baseline="-25000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Say we want to compute an estimate </a:t>
            </a:r>
            <a:r>
              <a:rPr lang="en-US" i="1" dirty="0" smtClean="0">
                <a:solidFill>
                  <a:srgbClr val="000000"/>
                </a:solidFill>
              </a:rPr>
              <a:t>X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in </a:t>
            </a:r>
            <a:r>
              <a:rPr lang="en-US" dirty="0" smtClean="0">
                <a:solidFill>
                  <a:srgbClr val="000000"/>
                </a:solidFill>
              </a:rPr>
              <a:t>[</a:t>
            </a:r>
            <a:r>
              <a:rPr lang="en-US" i="1" dirty="0" err="1" smtClean="0">
                <a:solidFill>
                  <a:srgbClr val="000000"/>
                </a:solidFill>
              </a:rPr>
              <a:t>H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US" i="1" dirty="0" smtClean="0">
                <a:solidFill>
                  <a:srgbClr val="000000"/>
                </a:solidFill>
              </a:rPr>
              <a:t>, </a:t>
            </a:r>
            <a:r>
              <a:rPr lang="en-US" i="1" dirty="0" err="1" smtClean="0">
                <a:solidFill>
                  <a:srgbClr val="000000"/>
                </a:solidFill>
              </a:rPr>
              <a:t>H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ck</a:t>
            </a:r>
            <a:r>
              <a:rPr lang="en-US" dirty="0" smtClean="0">
                <a:solidFill>
                  <a:srgbClr val="000000"/>
                </a:solidFill>
              </a:rPr>
              <a:t>] </a:t>
            </a:r>
          </a:p>
          <a:p>
            <a:r>
              <a:rPr lang="en-US" dirty="0" smtClean="0"/>
              <a:t>Consider:</a:t>
            </a:r>
          </a:p>
          <a:p>
            <a:pPr marL="0" indent="0">
              <a:buNone/>
            </a:pPr>
            <a:r>
              <a:rPr lang="en-US" dirty="0" smtClean="0"/>
              <a:t>	</a:t>
            </a:r>
            <a:r>
              <a:rPr lang="en-US" dirty="0"/>
              <a:t>	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i="1" dirty="0" smtClean="0">
                <a:solidFill>
                  <a:srgbClr val="000000"/>
                </a:solidFill>
              </a:rPr>
              <a:t>k</a:t>
            </a:r>
            <a:r>
              <a:rPr lang="en-US" dirty="0" smtClean="0">
                <a:solidFill>
                  <a:srgbClr val="000000"/>
                </a:solidFill>
              </a:rPr>
              <a:t>) - </a:t>
            </a:r>
            <a:r>
              <a:rPr lang="en-US" i="1" dirty="0">
                <a:solidFill>
                  <a:srgbClr val="000000"/>
                </a:solidFill>
              </a:rPr>
              <a:t>F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c</a:t>
            </a:r>
            <a:r>
              <a:rPr lang="en-US" i="1" dirty="0" err="1" smtClean="0">
                <a:solidFill>
                  <a:srgbClr val="000000"/>
                </a:solidFill>
              </a:rPr>
              <a:t>k</a:t>
            </a:r>
            <a:r>
              <a:rPr lang="en-US" dirty="0" smtClean="0">
                <a:solidFill>
                  <a:srgbClr val="000000"/>
                </a:solidFill>
              </a:rPr>
              <a:t>))/(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/k –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/</a:t>
            </a:r>
            <a:r>
              <a:rPr lang="en-US" dirty="0" err="1" smtClean="0">
                <a:solidFill>
                  <a:srgbClr val="000000"/>
                </a:solidFill>
              </a:rPr>
              <a:t>ck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</a:p>
          <a:p>
            <a:r>
              <a:rPr lang="en-US" i="1" dirty="0" smtClean="0"/>
              <a:t>k</a:t>
            </a:r>
            <a:r>
              <a:rPr lang="en-US" dirty="0" smtClean="0"/>
              <a:t>-Heavy Hitters contribute 1</a:t>
            </a:r>
          </a:p>
          <a:p>
            <a:r>
              <a:rPr lang="en-US" i="1" dirty="0" err="1" smtClean="0"/>
              <a:t>ck</a:t>
            </a:r>
            <a:r>
              <a:rPr lang="en-US" dirty="0" smtClean="0"/>
              <a:t>-Heavy Hitters contribute between 0 and 1</a:t>
            </a:r>
          </a:p>
          <a:p>
            <a:r>
              <a:rPr lang="en-US" dirty="0" smtClean="0"/>
              <a:t>Anything else contributes 0</a:t>
            </a:r>
          </a:p>
          <a:p>
            <a:pPr marL="228600" lvl="1">
              <a:spcBef>
                <a:spcPts val="2000"/>
              </a:spcBef>
              <a:buClr>
                <a:schemeClr val="accent1"/>
              </a:buClr>
            </a:pPr>
            <a:r>
              <a:rPr lang="en-US" u="sng" dirty="0" smtClean="0">
                <a:solidFill>
                  <a:srgbClr val="595959"/>
                </a:solidFill>
              </a:rPr>
              <a:t>Error of </a:t>
            </a:r>
            <a:r>
              <a:rPr lang="en-US" u="sng" dirty="0">
                <a:solidFill>
                  <a:srgbClr val="000000"/>
                </a:solidFill>
              </a:rPr>
              <a:t>O</a:t>
            </a:r>
            <a:r>
              <a:rPr lang="en-US" u="sng" dirty="0" smtClean="0">
                <a:solidFill>
                  <a:srgbClr val="000000"/>
                </a:solidFill>
              </a:rPr>
              <a:t>(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i="1" u="sng" dirty="0" smtClean="0">
                <a:solidFill>
                  <a:srgbClr val="000000"/>
                </a:solidFill>
              </a:rPr>
              <a:t>n</a:t>
            </a:r>
            <a:r>
              <a:rPr lang="en-US" i="1" u="sng" baseline="30000" dirty="0" smtClean="0">
                <a:solidFill>
                  <a:srgbClr val="000000"/>
                </a:solidFill>
              </a:rPr>
              <a:t>1/2</a:t>
            </a:r>
            <a:r>
              <a:rPr lang="en-US" i="1" u="sng" dirty="0" smtClean="0">
                <a:solidFill>
                  <a:srgbClr val="000000"/>
                </a:solidFill>
              </a:rPr>
              <a:t>/</a:t>
            </a:r>
            <a:r>
              <a:rPr lang="en-US" i="1" u="sng" dirty="0" err="1" smtClean="0">
                <a:solidFill>
                  <a:srgbClr val="000000"/>
                </a:solidFill>
              </a:rPr>
              <a:t>kε</a:t>
            </a:r>
            <a:r>
              <a:rPr lang="en-US" u="sng" dirty="0">
                <a:solidFill>
                  <a:srgbClr val="000000"/>
                </a:solidFill>
              </a:rPr>
              <a:t>)</a:t>
            </a:r>
            <a:r>
              <a:rPr lang="en-US" u="sng" dirty="0">
                <a:solidFill>
                  <a:srgbClr val="595959"/>
                </a:solidFill>
              </a:rPr>
              <a:t> </a:t>
            </a:r>
            <a:r>
              <a:rPr lang="en-US" u="sng" dirty="0" smtClean="0">
                <a:solidFill>
                  <a:srgbClr val="595959"/>
                </a:solidFill>
              </a:rPr>
              <a:t> for </a:t>
            </a:r>
            <a:r>
              <a:rPr lang="en-US" i="1" u="sng" dirty="0">
                <a:solidFill>
                  <a:srgbClr val="000000"/>
                </a:solidFill>
              </a:rPr>
              <a:t>F</a:t>
            </a:r>
            <a:r>
              <a:rPr lang="en-US" u="sng" baseline="-25000" dirty="0">
                <a:solidFill>
                  <a:srgbClr val="000000"/>
                </a:solidFill>
              </a:rPr>
              <a:t>1</a:t>
            </a:r>
            <a:r>
              <a:rPr lang="en-US" u="sng" dirty="0" smtClean="0">
                <a:solidFill>
                  <a:srgbClr val="000000"/>
                </a:solidFill>
              </a:rPr>
              <a:t>(</a:t>
            </a:r>
            <a:r>
              <a:rPr lang="en-US" i="1" dirty="0">
                <a:solidFill>
                  <a:srgbClr val="000000"/>
                </a:solidFill>
              </a:rPr>
              <a:t>F</a:t>
            </a:r>
            <a:r>
              <a:rPr lang="en-US" baseline="-25000" dirty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/</a:t>
            </a:r>
            <a:r>
              <a:rPr lang="en-US" i="1" dirty="0">
                <a:solidFill>
                  <a:srgbClr val="000000"/>
                </a:solidFill>
              </a:rPr>
              <a:t>k</a:t>
            </a:r>
            <a:r>
              <a:rPr lang="en-US" u="sng" dirty="0" smtClean="0">
                <a:solidFill>
                  <a:srgbClr val="000000"/>
                </a:solidFill>
              </a:rPr>
              <a:t>)</a:t>
            </a:r>
            <a:r>
              <a:rPr lang="en-US" u="sng" dirty="0" smtClean="0">
                <a:solidFill>
                  <a:srgbClr val="595959"/>
                </a:solidFill>
              </a:rPr>
              <a:t> is too much!</a:t>
            </a:r>
          </a:p>
          <a:p>
            <a:pPr marL="457200" lvl="2">
              <a:spcBef>
                <a:spcPts val="2000"/>
              </a:spcBef>
            </a:pPr>
            <a:r>
              <a:rPr lang="en-US" i="1" dirty="0" smtClean="0">
                <a:solidFill>
                  <a:srgbClr val="595959"/>
                </a:solidFill>
              </a:rPr>
              <a:t>Sketch</a:t>
            </a:r>
            <a:r>
              <a:rPr lang="en-US" dirty="0" smtClean="0">
                <a:solidFill>
                  <a:srgbClr val="595959"/>
                </a:solidFill>
              </a:rPr>
              <a:t> to </a:t>
            </a:r>
            <a:r>
              <a:rPr lang="en-US" dirty="0">
                <a:solidFill>
                  <a:srgbClr val="595959"/>
                </a:solidFill>
              </a:rPr>
              <a:t>r</a:t>
            </a:r>
            <a:r>
              <a:rPr lang="en-US" dirty="0" smtClean="0">
                <a:solidFill>
                  <a:srgbClr val="595959"/>
                </a:solidFill>
              </a:rPr>
              <a:t>educe the universe size </a:t>
            </a:r>
            <a:r>
              <a:rPr lang="en-US" i="1" dirty="0" smtClean="0">
                <a:solidFill>
                  <a:srgbClr val="000000"/>
                </a:solidFill>
              </a:rPr>
              <a:t>n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0636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Idea: Use a (CM-type) Sketch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Hash </a:t>
            </a:r>
            <a:r>
              <a:rPr lang="en-US" dirty="0" smtClean="0">
                <a:solidFill>
                  <a:srgbClr val="000000"/>
                </a:solidFill>
              </a:rPr>
              <a:t>[n]</a:t>
            </a:r>
            <a:r>
              <a:rPr lang="en-US" dirty="0" smtClean="0"/>
              <a:t> into </a:t>
            </a:r>
            <a:r>
              <a:rPr lang="en-US" dirty="0" smtClean="0">
                <a:solidFill>
                  <a:srgbClr val="000000"/>
                </a:solidFill>
              </a:rPr>
              <a:t>[O(k)]</a:t>
            </a:r>
            <a:r>
              <a:rPr lang="en-US" dirty="0" smtClean="0"/>
              <a:t> (with a pairwise-independent hash)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Compute the number of heavy buckets </a:t>
            </a:r>
            <a:r>
              <a:rPr lang="en-US" dirty="0"/>
              <a:t>(</a:t>
            </a:r>
            <a:r>
              <a:rPr lang="en-US" dirty="0" smtClean="0"/>
              <a:t>weight </a:t>
            </a:r>
            <a:r>
              <a:rPr lang="en-US" dirty="0" smtClean="0">
                <a:solidFill>
                  <a:srgbClr val="000000"/>
                </a:solidFill>
              </a:rPr>
              <a:t>≥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i="1" dirty="0" smtClean="0">
                <a:solidFill>
                  <a:srgbClr val="000000"/>
                </a:solidFill>
              </a:rPr>
              <a:t>/k</a:t>
            </a:r>
            <a:r>
              <a:rPr lang="en-US" dirty="0" smtClean="0"/>
              <a:t>)</a:t>
            </a:r>
            <a:endParaRPr lang="en-US" i="1" dirty="0" smtClean="0"/>
          </a:p>
          <a:p>
            <a:pPr lvl="1"/>
            <a:r>
              <a:rPr lang="en-US" dirty="0" smtClean="0"/>
              <a:t>at least </a:t>
            </a:r>
            <a:r>
              <a:rPr lang="en-US" i="1" dirty="0" err="1" smtClean="0">
                <a:solidFill>
                  <a:srgbClr val="000000"/>
                </a:solidFill>
              </a:rPr>
              <a:t>H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US" dirty="0" smtClean="0">
                <a:solidFill>
                  <a:srgbClr val="000000"/>
                </a:solidFill>
              </a:rPr>
              <a:t>/2  </a:t>
            </a:r>
            <a:r>
              <a:rPr lang="en-US" dirty="0" smtClean="0"/>
              <a:t>(balls and bins)</a:t>
            </a:r>
          </a:p>
          <a:p>
            <a:pPr lvl="1"/>
            <a:r>
              <a:rPr lang="en-US" dirty="0" smtClean="0"/>
              <a:t>no bucket containing items of weight </a:t>
            </a:r>
            <a:r>
              <a:rPr lang="en-US" dirty="0" smtClean="0">
                <a:solidFill>
                  <a:srgbClr val="000000"/>
                </a:solidFill>
              </a:rPr>
              <a:t>≤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 smtClean="0">
                <a:solidFill>
                  <a:srgbClr val="000000"/>
                </a:solidFill>
              </a:rPr>
              <a:t>1</a:t>
            </a:r>
            <a:r>
              <a:rPr lang="en-US" i="1" dirty="0" smtClean="0">
                <a:solidFill>
                  <a:srgbClr val="000000"/>
                </a:solidFill>
              </a:rPr>
              <a:t>/(k * </a:t>
            </a:r>
            <a:r>
              <a:rPr lang="en-US" dirty="0" smtClean="0">
                <a:solidFill>
                  <a:srgbClr val="000000"/>
                </a:solidFill>
              </a:rPr>
              <a:t>log </a:t>
            </a:r>
            <a:r>
              <a:rPr lang="en-US" i="1" dirty="0" smtClean="0">
                <a:solidFill>
                  <a:srgbClr val="000000"/>
                </a:solidFill>
              </a:rPr>
              <a:t>k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is heavy</a:t>
            </a:r>
          </a:p>
          <a:p>
            <a:r>
              <a:rPr lang="en-US" dirty="0" smtClean="0"/>
              <a:t>Essentially keeping private statistics on a CM sketch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647829"/>
              </p:ext>
            </p:extLst>
          </p:nvPr>
        </p:nvGraphicFramePr>
        <p:xfrm>
          <a:off x="872381" y="2461698"/>
          <a:ext cx="756922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56922"/>
                <a:gridCol w="756922"/>
                <a:gridCol w="756922"/>
                <a:gridCol w="756922"/>
                <a:gridCol w="756922"/>
                <a:gridCol w="756922"/>
                <a:gridCol w="756922"/>
                <a:gridCol w="756922"/>
                <a:gridCol w="756922"/>
                <a:gridCol w="75692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A[1]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A[2]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A[3]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A[4]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A[5]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A[6]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A[7]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A[8]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A[9]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A[10]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6260284"/>
              </p:ext>
            </p:extLst>
          </p:nvPr>
        </p:nvGraphicFramePr>
        <p:xfrm>
          <a:off x="2706954" y="3613809"/>
          <a:ext cx="2989203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5788"/>
                <a:gridCol w="785788"/>
                <a:gridCol w="785788"/>
                <a:gridCol w="63183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B[1]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B[2]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B[3]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B[4]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1282918" y="2832538"/>
            <a:ext cx="1770427" cy="7812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4577345" y="2832538"/>
            <a:ext cx="2671144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5324111" y="2832538"/>
            <a:ext cx="1141798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324111" y="2832538"/>
            <a:ext cx="487510" cy="78127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3053345" y="2832538"/>
            <a:ext cx="1937208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3815345" y="2832538"/>
            <a:ext cx="456774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706954" y="2832538"/>
            <a:ext cx="1870391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044918" y="2832538"/>
            <a:ext cx="1008427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510545" y="2832538"/>
            <a:ext cx="304800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577345" y="2832538"/>
            <a:ext cx="3477442" cy="762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520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Lower bounds and 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000000"/>
                </a:solidFill>
              </a:rPr>
              <a:t>O(</a:t>
            </a:r>
            <a:r>
              <a:rPr lang="en-US" i="1" dirty="0" smtClean="0">
                <a:solidFill>
                  <a:srgbClr val="000000"/>
                </a:solidFill>
              </a:rPr>
              <a:t>n</a:t>
            </a:r>
            <a:r>
              <a:rPr lang="en-US" baseline="30000" dirty="0" smtClean="0">
                <a:solidFill>
                  <a:srgbClr val="000000"/>
                </a:solidFill>
              </a:rPr>
              <a:t>1/2</a:t>
            </a:r>
            <a:r>
              <a:rPr lang="en-US" dirty="0" smtClean="0">
                <a:solidFill>
                  <a:srgbClr val="000000"/>
                </a:solidFill>
              </a:rPr>
              <a:t>) </a:t>
            </a:r>
            <a:r>
              <a:rPr lang="en-US" dirty="0" smtClean="0"/>
              <a:t>additive error for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baseline="-25000" dirty="0">
                <a:solidFill>
                  <a:srgbClr val="000000"/>
                </a:solidFill>
              </a:rPr>
              <a:t>0</a:t>
            </a:r>
            <a:r>
              <a:rPr lang="en-US" dirty="0" smtClean="0"/>
              <a:t> is optimal</a:t>
            </a:r>
          </a:p>
          <a:p>
            <a:pPr lvl="1"/>
            <a:r>
              <a:rPr lang="en-US" dirty="0" smtClean="0"/>
              <a:t>also </a:t>
            </a:r>
            <a:r>
              <a:rPr lang="en-US" dirty="0" smtClean="0">
                <a:solidFill>
                  <a:srgbClr val="000000"/>
                </a:solidFill>
              </a:rPr>
              <a:t>O(</a:t>
            </a:r>
            <a:r>
              <a:rPr lang="en-US" i="1" dirty="0" smtClean="0">
                <a:solidFill>
                  <a:srgbClr val="000000"/>
                </a:solidFill>
              </a:rPr>
              <a:t>k</a:t>
            </a:r>
            <a:r>
              <a:rPr lang="en-US" baseline="30000" dirty="0" smtClean="0">
                <a:solidFill>
                  <a:srgbClr val="000000"/>
                </a:solidFill>
              </a:rPr>
              <a:t>1/2</a:t>
            </a:r>
            <a:r>
              <a:rPr lang="en-US" dirty="0" smtClean="0">
                <a:solidFill>
                  <a:srgbClr val="000000"/>
                </a:solidFill>
              </a:rPr>
              <a:t>)</a:t>
            </a:r>
            <a:r>
              <a:rPr lang="en-US" dirty="0" smtClean="0"/>
              <a:t> for </a:t>
            </a:r>
            <a:r>
              <a:rPr lang="en-US" i="1" dirty="0" err="1" smtClean="0">
                <a:solidFill>
                  <a:srgbClr val="000000"/>
                </a:solidFill>
              </a:rPr>
              <a:t>H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US" dirty="0" smtClean="0"/>
              <a:t>, by reduction</a:t>
            </a:r>
          </a:p>
          <a:p>
            <a:r>
              <a:rPr lang="en-US" dirty="0" smtClean="0"/>
              <a:t>Idea: combine streaming-style LBs with reconstruction </a:t>
            </a:r>
            <a:r>
              <a:rPr lang="en-US" dirty="0"/>
              <a:t>attacks </a:t>
            </a:r>
            <a:r>
              <a:rPr lang="en-US" dirty="0">
                <a:solidFill>
                  <a:srgbClr val="864905"/>
                </a:solidFill>
              </a:rPr>
              <a:t>[MMNW11]</a:t>
            </a:r>
            <a:endParaRPr lang="en-US" dirty="0" smtClean="0">
              <a:solidFill>
                <a:srgbClr val="864905"/>
              </a:solidFill>
            </a:endParaRPr>
          </a:p>
          <a:p>
            <a:pPr lvl="1"/>
            <a:r>
              <a:rPr lang="en-US" dirty="0" smtClean="0"/>
              <a:t>stop the algorithm at some time step and grab the private state</a:t>
            </a:r>
          </a:p>
          <a:p>
            <a:pPr lvl="1"/>
            <a:r>
              <a:rPr lang="en-US" dirty="0" smtClean="0"/>
              <a:t>different continuations of the stream: answer </a:t>
            </a:r>
            <a:r>
              <a:rPr lang="en-US" i="1" dirty="0" smtClean="0"/>
              <a:t>many counting queries </a:t>
            </a:r>
            <a:r>
              <a:rPr lang="en-US" dirty="0" smtClean="0"/>
              <a:t>from the same state</a:t>
            </a:r>
            <a:endParaRPr lang="en-US" i="1" dirty="0" smtClean="0"/>
          </a:p>
          <a:p>
            <a:pPr lvl="1"/>
            <a:r>
              <a:rPr lang="en-US" dirty="0" smtClean="0"/>
              <a:t>invoke </a:t>
            </a:r>
            <a:r>
              <a:rPr lang="en-US" dirty="0" smtClean="0">
                <a:solidFill>
                  <a:srgbClr val="864905"/>
                </a:solidFill>
              </a:rPr>
              <a:t>[</a:t>
            </a:r>
            <a:r>
              <a:rPr lang="en-US" dirty="0" err="1" smtClean="0">
                <a:solidFill>
                  <a:srgbClr val="864905"/>
                </a:solidFill>
              </a:rPr>
              <a:t>Dinur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Nissim</a:t>
            </a:r>
            <a:r>
              <a:rPr lang="en-US" dirty="0" smtClean="0">
                <a:solidFill>
                  <a:srgbClr val="864905"/>
                </a:solidFill>
              </a:rPr>
              <a:t> 03</a:t>
            </a:r>
            <a:r>
              <a:rPr lang="en-US" dirty="0" smtClean="0">
                <a:solidFill>
                  <a:srgbClr val="864905"/>
                </a:solidFill>
              </a:rPr>
              <a:t>] </a:t>
            </a:r>
            <a:r>
              <a:rPr lang="en-US" dirty="0" smtClean="0"/>
              <a:t>type attacks</a:t>
            </a:r>
          </a:p>
          <a:p>
            <a:r>
              <a:rPr lang="en-US" dirty="0" smtClean="0"/>
              <a:t>Lower bounds against many passes via connections to randomness extraction </a:t>
            </a:r>
            <a:r>
              <a:rPr lang="en-US" dirty="0" smtClean="0">
                <a:solidFill>
                  <a:srgbClr val="864905"/>
                </a:solidFill>
              </a:rPr>
              <a:t>[</a:t>
            </a:r>
            <a:r>
              <a:rPr lang="en-US" dirty="0" smtClean="0">
                <a:solidFill>
                  <a:srgbClr val="864905"/>
                </a:solidFill>
              </a:rPr>
              <a:t>McGregor </a:t>
            </a:r>
            <a:r>
              <a:rPr lang="en-US" dirty="0" err="1" smtClean="0">
                <a:solidFill>
                  <a:srgbClr val="864905"/>
                </a:solidFill>
              </a:rPr>
              <a:t>Mironov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Pitassi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Reingold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Talwar</a:t>
            </a:r>
            <a:r>
              <a:rPr lang="en-US" dirty="0" smtClean="0">
                <a:solidFill>
                  <a:srgbClr val="864905"/>
                </a:solidFill>
              </a:rPr>
              <a:t> </a:t>
            </a:r>
            <a:r>
              <a:rPr lang="en-US" dirty="0" err="1" smtClean="0">
                <a:solidFill>
                  <a:srgbClr val="864905"/>
                </a:solidFill>
              </a:rPr>
              <a:t>Vadhan</a:t>
            </a:r>
            <a:r>
              <a:rPr lang="en-US" dirty="0" smtClean="0">
                <a:solidFill>
                  <a:srgbClr val="864905"/>
                </a:solidFill>
              </a:rPr>
              <a:t> 10</a:t>
            </a:r>
            <a:r>
              <a:rPr lang="en-US" dirty="0" smtClean="0">
                <a:solidFill>
                  <a:srgbClr val="864905"/>
                </a:solidFill>
              </a:rPr>
              <a:t>]</a:t>
            </a:r>
          </a:p>
          <a:p>
            <a:r>
              <a:rPr lang="en-US" dirty="0" smtClean="0"/>
              <a:t>Do all problems of low streaming complexity admit accurate pan-private algorithm</a:t>
            </a:r>
          </a:p>
          <a:p>
            <a:pPr lvl="1"/>
            <a:r>
              <a:rPr lang="en-US" dirty="0" smtClean="0"/>
              <a:t>intuitively: less state </a:t>
            </a:r>
            <a:r>
              <a:rPr lang="en-US" dirty="0" smtClean="0">
                <a:sym typeface="Wingdings"/>
              </a:rPr>
              <a:t> easier to make 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private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211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Private analysis of massive online data presents new challenges</a:t>
            </a:r>
          </a:p>
          <a:p>
            <a:pPr lvl="1"/>
            <a:r>
              <a:rPr lang="en-US" dirty="0" smtClean="0"/>
              <a:t>small space</a:t>
            </a:r>
          </a:p>
          <a:p>
            <a:pPr lvl="1"/>
            <a:r>
              <a:rPr lang="en-US" dirty="0" smtClean="0"/>
              <a:t>continuous monitoring</a:t>
            </a:r>
          </a:p>
          <a:p>
            <a:r>
              <a:rPr lang="en-US" dirty="0" smtClean="0"/>
              <a:t>Data is not stored: can ask for algorithms private inside and out</a:t>
            </a:r>
          </a:p>
          <a:p>
            <a:r>
              <a:rPr lang="en-US" dirty="0" smtClean="0"/>
              <a:t>Tools from small-space streaming algorithms can be useful</a:t>
            </a:r>
          </a:p>
          <a:p>
            <a:pPr lvl="1"/>
            <a:r>
              <a:rPr lang="en-US" dirty="0" smtClean="0"/>
              <a:t>but we need to view them from a new angle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360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Frequency moments:  </a:t>
            </a:r>
            <a:r>
              <a:rPr lang="en-US" i="1" dirty="0" err="1" smtClean="0">
                <a:solidFill>
                  <a:srgbClr val="000000"/>
                </a:solidFill>
              </a:rPr>
              <a:t>F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k</a:t>
            </a:r>
            <a:r>
              <a:rPr lang="en-US" i="1" dirty="0" smtClean="0">
                <a:solidFill>
                  <a:srgbClr val="000000"/>
                </a:solidFill>
              </a:rPr>
              <a:t> = |</a:t>
            </a:r>
            <a:r>
              <a:rPr lang="en-US" dirty="0" smtClean="0">
                <a:solidFill>
                  <a:srgbClr val="000000"/>
                </a:solidFill>
              </a:rPr>
              <a:t>A[1]|</a:t>
            </a:r>
            <a:r>
              <a:rPr lang="en-US" i="1" baseline="30000" dirty="0" smtClean="0">
                <a:solidFill>
                  <a:srgbClr val="000000"/>
                </a:solidFill>
              </a:rPr>
              <a:t>k</a:t>
            </a:r>
            <a:r>
              <a:rPr lang="en-US" i="1" dirty="0" smtClean="0">
                <a:solidFill>
                  <a:srgbClr val="000000"/>
                </a:solidFill>
              </a:rPr>
              <a:t> + … + |</a:t>
            </a:r>
            <a:r>
              <a:rPr lang="en-US" dirty="0" smtClean="0">
                <a:solidFill>
                  <a:srgbClr val="000000"/>
                </a:solidFill>
              </a:rPr>
              <a:t>A[</a:t>
            </a:r>
            <a:r>
              <a:rPr lang="en-US" i="1" dirty="0" smtClean="0">
                <a:solidFill>
                  <a:srgbClr val="000000"/>
                </a:solidFill>
              </a:rPr>
              <a:t>n</a:t>
            </a:r>
            <a:r>
              <a:rPr lang="en-US" dirty="0" smtClean="0">
                <a:solidFill>
                  <a:srgbClr val="000000"/>
                </a:solidFill>
              </a:rPr>
              <a:t>]|</a:t>
            </a:r>
            <a:r>
              <a:rPr lang="en-US" i="1" baseline="30000" dirty="0" smtClean="0">
                <a:solidFill>
                  <a:srgbClr val="000000"/>
                </a:solidFill>
              </a:rPr>
              <a:t>k</a:t>
            </a:r>
          </a:p>
          <a:p>
            <a:pPr lvl="1"/>
            <a:r>
              <a:rPr lang="en-US" dirty="0" smtClean="0"/>
              <a:t>related: </a:t>
            </a:r>
            <a:r>
              <a:rPr lang="en-US" i="1" dirty="0" err="1" smtClean="0">
                <a:solidFill>
                  <a:srgbClr val="000000"/>
                </a:solidFill>
              </a:rPr>
              <a:t>L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p</a:t>
            </a:r>
            <a:r>
              <a:rPr lang="en-US" i="1" baseline="-25000" dirty="0" smtClean="0"/>
              <a:t> </a:t>
            </a:r>
            <a:r>
              <a:rPr lang="en-US" dirty="0" smtClean="0"/>
              <a:t>norms</a:t>
            </a:r>
            <a:endParaRPr lang="en-US" i="1" dirty="0" smtClean="0"/>
          </a:p>
          <a:p>
            <a:r>
              <a:rPr lang="en-US" dirty="0" smtClean="0"/>
              <a:t>Distinct elements:  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i="1" baseline="-25000" dirty="0" smtClean="0">
                <a:solidFill>
                  <a:srgbClr val="000000"/>
                </a:solidFill>
              </a:rPr>
              <a:t>0</a:t>
            </a:r>
            <a:r>
              <a:rPr lang="en-US" i="1" dirty="0" smtClean="0">
                <a:solidFill>
                  <a:srgbClr val="000000"/>
                </a:solidFill>
              </a:rPr>
              <a:t> = </a:t>
            </a:r>
            <a:r>
              <a:rPr lang="en-US" dirty="0" smtClean="0">
                <a:solidFill>
                  <a:srgbClr val="000000"/>
                </a:solidFill>
              </a:rPr>
              <a:t>#{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i="1" dirty="0" smtClean="0">
                <a:solidFill>
                  <a:srgbClr val="000000"/>
                </a:solidFill>
              </a:rPr>
              <a:t>: </a:t>
            </a:r>
            <a:r>
              <a:rPr lang="en-US" dirty="0" smtClean="0">
                <a:solidFill>
                  <a:srgbClr val="000000"/>
                </a:solidFill>
              </a:rPr>
              <a:t>A[</a:t>
            </a:r>
            <a:r>
              <a:rPr lang="en-US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 ≠ 0}</a:t>
            </a:r>
          </a:p>
          <a:p>
            <a:r>
              <a:rPr lang="en-US" dirty="0" smtClean="0">
                <a:solidFill>
                  <a:srgbClr val="000000"/>
                </a:solidFill>
              </a:rPr>
              <a:t>k</a:t>
            </a:r>
            <a:r>
              <a:rPr lang="en-US" dirty="0" smtClean="0"/>
              <a:t>-Heavy Hitters: output all 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i="1" dirty="0" smtClean="0"/>
              <a:t> </a:t>
            </a:r>
            <a:r>
              <a:rPr lang="en-US" dirty="0" smtClean="0"/>
              <a:t>such that </a:t>
            </a:r>
            <a:r>
              <a:rPr lang="en-US" dirty="0" smtClean="0">
                <a:solidFill>
                  <a:srgbClr val="000000"/>
                </a:solidFill>
              </a:rPr>
              <a:t>A[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 ≥ </a:t>
            </a:r>
            <a:r>
              <a:rPr lang="en-US" i="1" dirty="0" smtClean="0">
                <a:solidFill>
                  <a:srgbClr val="000000"/>
                </a:solidFill>
              </a:rPr>
              <a:t>F</a:t>
            </a:r>
            <a:r>
              <a:rPr lang="en-US" i="1" baseline="-25000" dirty="0" smtClean="0">
                <a:solidFill>
                  <a:srgbClr val="000000"/>
                </a:solidFill>
              </a:rPr>
              <a:t>1</a:t>
            </a:r>
            <a:r>
              <a:rPr lang="en-US" i="1" dirty="0" smtClean="0">
                <a:solidFill>
                  <a:srgbClr val="000000"/>
                </a:solidFill>
              </a:rPr>
              <a:t>/k</a:t>
            </a:r>
          </a:p>
          <a:p>
            <a:r>
              <a:rPr lang="en-US" dirty="0" smtClean="0"/>
              <a:t>Median:  smallest </a:t>
            </a:r>
            <a:r>
              <a:rPr lang="en-US" i="1" dirty="0" err="1" smtClean="0">
                <a:solidFill>
                  <a:schemeClr val="tx1"/>
                </a:solidFill>
              </a:rPr>
              <a:t>i</a:t>
            </a:r>
            <a:r>
              <a:rPr lang="en-US" i="1" dirty="0" smtClean="0"/>
              <a:t> </a:t>
            </a:r>
            <a:r>
              <a:rPr lang="en-US" dirty="0" smtClean="0"/>
              <a:t>such that </a:t>
            </a:r>
            <a:r>
              <a:rPr lang="en-US" dirty="0" smtClean="0">
                <a:solidFill>
                  <a:srgbClr val="000000"/>
                </a:solidFill>
              </a:rPr>
              <a:t>A[1] + … + A[</a:t>
            </a:r>
            <a:r>
              <a:rPr lang="en-US" dirty="0" err="1" smtClean="0">
                <a:solidFill>
                  <a:srgbClr val="000000"/>
                </a:solidFill>
              </a:rPr>
              <a:t>i</a:t>
            </a:r>
            <a:r>
              <a:rPr lang="en-US" dirty="0" smtClean="0">
                <a:solidFill>
                  <a:srgbClr val="000000"/>
                </a:solidFill>
              </a:rPr>
              <a:t>] ≥ </a:t>
            </a:r>
            <a:r>
              <a:rPr lang="en-US" i="1" dirty="0">
                <a:solidFill>
                  <a:srgbClr val="000000"/>
                </a:solidFill>
              </a:rPr>
              <a:t>F</a:t>
            </a:r>
            <a:r>
              <a:rPr lang="en-US" i="1" baseline="-25000" dirty="0">
                <a:solidFill>
                  <a:srgbClr val="000000"/>
                </a:solidFill>
              </a:rPr>
              <a:t>1</a:t>
            </a:r>
            <a:r>
              <a:rPr lang="en-US" i="1" dirty="0" smtClean="0">
                <a:solidFill>
                  <a:srgbClr val="000000"/>
                </a:solidFill>
              </a:rPr>
              <a:t>/2</a:t>
            </a:r>
          </a:p>
          <a:p>
            <a:pPr lvl="1"/>
            <a:r>
              <a:rPr lang="en-US" i="1" dirty="0" smtClean="0"/>
              <a:t>Generalize to </a:t>
            </a:r>
            <a:r>
              <a:rPr lang="en-US" i="1" dirty="0" err="1"/>
              <a:t>Q</a:t>
            </a:r>
            <a:r>
              <a:rPr lang="en-US" i="1" dirty="0" err="1" smtClean="0"/>
              <a:t>uantiles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Different models:</a:t>
            </a:r>
          </a:p>
          <a:p>
            <a:pPr lvl="1"/>
            <a:r>
              <a:rPr lang="en-US" dirty="0" smtClean="0"/>
              <a:t>Graph problems: a stream of edges, increments or dynamic</a:t>
            </a:r>
          </a:p>
          <a:p>
            <a:pPr lvl="2"/>
            <a:r>
              <a:rPr lang="en-US" dirty="0" err="1" smtClean="0"/>
              <a:t>matchings</a:t>
            </a:r>
            <a:r>
              <a:rPr lang="en-US" dirty="0" smtClean="0"/>
              <a:t>, connectivity, triangle count</a:t>
            </a:r>
          </a:p>
          <a:p>
            <a:pPr lvl="1"/>
            <a:r>
              <a:rPr lang="en-US" dirty="0" smtClean="0"/>
              <a:t>Geometric problems: a stream of points</a:t>
            </a:r>
          </a:p>
          <a:p>
            <a:pPr lvl="2"/>
            <a:r>
              <a:rPr lang="en-US" dirty="0" smtClean="0"/>
              <a:t>various clustering problems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699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do we need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universe size </a:t>
            </a:r>
            <a:r>
              <a:rPr lang="en-US" i="1" dirty="0" smtClean="0"/>
              <a:t>n </a:t>
            </a:r>
            <a:r>
              <a:rPr lang="en-US" dirty="0" smtClean="0"/>
              <a:t>is </a:t>
            </a:r>
            <a:r>
              <a:rPr lang="en-US" i="1" dirty="0" smtClean="0"/>
              <a:t>huge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Fast arriving stream of updates:</a:t>
            </a:r>
          </a:p>
          <a:p>
            <a:pPr lvl="1"/>
            <a:r>
              <a:rPr lang="en-US" dirty="0" smtClean="0"/>
              <a:t>IP traffic monitoring</a:t>
            </a:r>
          </a:p>
          <a:p>
            <a:pPr lvl="1"/>
            <a:r>
              <a:rPr lang="en-US" dirty="0" smtClean="0"/>
              <a:t>Web searches, tweets </a:t>
            </a:r>
          </a:p>
          <a:p>
            <a:r>
              <a:rPr lang="en-US" dirty="0" smtClean="0"/>
              <a:t>Large unstructured data, external storage: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ultiple </a:t>
            </a:r>
            <a:r>
              <a:rPr lang="en-US" dirty="0" smtClean="0"/>
              <a:t>passes make sense</a:t>
            </a:r>
          </a:p>
          <a:p>
            <a:r>
              <a:rPr lang="en-US" dirty="0" smtClean="0"/>
              <a:t>Streaming algorithms can provide a </a:t>
            </a:r>
            <a:r>
              <a:rPr lang="en-US" i="1" dirty="0" smtClean="0"/>
              <a:t>first rough approximation</a:t>
            </a:r>
            <a:endParaRPr lang="en-US" dirty="0"/>
          </a:p>
          <a:p>
            <a:pPr lvl="1"/>
            <a:r>
              <a:rPr lang="en-US" dirty="0" smtClean="0"/>
              <a:t>decide whether and when to analyze more</a:t>
            </a:r>
          </a:p>
          <a:p>
            <a:pPr lvl="1"/>
            <a:r>
              <a:rPr lang="en-US" dirty="0" smtClean="0"/>
              <a:t>fine tune a more expensive solution</a:t>
            </a:r>
          </a:p>
          <a:p>
            <a:r>
              <a:rPr lang="en-US" dirty="0" smtClean="0"/>
              <a:t>Or they can be the </a:t>
            </a:r>
            <a:r>
              <a:rPr lang="en-US" i="1" dirty="0" smtClean="0"/>
              <a:t>only feasible solution</a:t>
            </a:r>
          </a:p>
        </p:txBody>
      </p:sp>
    </p:spTree>
    <p:extLst>
      <p:ext uri="{BB962C8B-B14F-4D97-AF65-F5344CB8AC3E}">
        <p14:creationId xmlns:p14="http://schemas.microsoft.com/office/powerpoint/2010/main" val="722304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Introduction to small space streaming</a:t>
            </a:r>
          </a:p>
          <a:p>
            <a:endParaRPr lang="en-US" dirty="0" smtClean="0"/>
          </a:p>
          <a:p>
            <a:r>
              <a:rPr lang="en-US" dirty="0" smtClean="0"/>
              <a:t>Small space &amp; differential privacy</a:t>
            </a:r>
          </a:p>
          <a:p>
            <a:endParaRPr lang="en-US" dirty="0" smtClean="0"/>
          </a:p>
          <a:p>
            <a:r>
              <a:rPr lang="en-US" dirty="0" smtClean="0"/>
              <a:t>Privacy under continual observation</a:t>
            </a:r>
          </a:p>
          <a:p>
            <a:endParaRPr lang="en-US" dirty="0" smtClean="0"/>
          </a:p>
          <a:p>
            <a:r>
              <a:rPr lang="en-US" dirty="0" smtClean="0"/>
              <a:t>Pan-privacy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171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taste: the AMS sketch for </a:t>
            </a:r>
            <a:r>
              <a:rPr lang="en-US" i="1" dirty="0" smtClean="0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en-US" i="1" baseline="-25000" dirty="0" smtClean="0">
                <a:solidFill>
                  <a:schemeClr val="accent1">
                    <a:lumMod val="75000"/>
                  </a:schemeClr>
                </a:solidFill>
              </a:rPr>
              <a:t>2 </a:t>
            </a:r>
            <a:r>
              <a:rPr lang="en-US" i="1" baseline="-25000" dirty="0" smtClean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[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</a:rPr>
              <a:t>Alon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</a:rPr>
              <a:t>Matias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accent5">
                    <a:lumMod val="50000"/>
                  </a:schemeClr>
                </a:solidFill>
              </a:rPr>
              <a:t>Szegedy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 96</a:t>
            </a:r>
            <a:r>
              <a:rPr lang="en-US" sz="3200" dirty="0" smtClean="0">
                <a:solidFill>
                  <a:schemeClr val="accent5">
                    <a:lumMod val="50000"/>
                  </a:schemeClr>
                </a:solidFill>
              </a:rPr>
              <a:t>]</a:t>
            </a:r>
            <a:endParaRPr lang="en-US" sz="32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2400" i="1" baseline="-25000" dirty="0" smtClean="0"/>
          </a:p>
          <a:p>
            <a:pPr marL="0" indent="0">
              <a:buNone/>
            </a:pPr>
            <a:endParaRPr lang="en-US" sz="2400" i="1" baseline="-25000" dirty="0" smtClean="0"/>
          </a:p>
          <a:p>
            <a:pPr marL="0" indent="0">
              <a:buNone/>
            </a:pPr>
            <a:r>
              <a:rPr lang="en-US" sz="2400" i="1" baseline="-25000" dirty="0" smtClean="0"/>
              <a:t>		</a:t>
            </a:r>
            <a:endParaRPr lang="en-US" sz="2400" i="1" baseline="-25000" dirty="0"/>
          </a:p>
          <a:p>
            <a:pPr marL="0" indent="0">
              <a:buNone/>
            </a:pPr>
            <a:endParaRPr lang="en-US" sz="2400" i="1" baseline="-25000" dirty="0" smtClean="0"/>
          </a:p>
          <a:p>
            <a:pPr marL="0" indent="0">
              <a:buNone/>
            </a:pPr>
            <a:r>
              <a:rPr lang="en-US" sz="2400" i="1" baseline="-25000" dirty="0" smtClean="0"/>
              <a:t>					</a:t>
            </a:r>
            <a:r>
              <a:rPr lang="en-US" sz="2400" i="1" dirty="0" smtClean="0"/>
              <a:t>  </a:t>
            </a:r>
            <a:endParaRPr lang="en-US" sz="2400" i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2400" i="1" dirty="0" smtClean="0">
                <a:solidFill>
                  <a:srgbClr val="000000"/>
                </a:solidFill>
              </a:rPr>
              <a:t>h:</a:t>
            </a:r>
            <a:r>
              <a:rPr lang="en-US" sz="2400" dirty="0" smtClean="0">
                <a:solidFill>
                  <a:srgbClr val="000000"/>
                </a:solidFill>
              </a:rPr>
              <a:t>[n] </a:t>
            </a:r>
            <a:r>
              <a:rPr lang="en-US" sz="2400" dirty="0" smtClean="0">
                <a:solidFill>
                  <a:srgbClr val="000000"/>
                </a:solidFill>
                <a:sym typeface="Wingdings"/>
              </a:rPr>
              <a:t> {</a:t>
            </a:r>
            <a:r>
              <a:rPr lang="en-US" sz="2400" i="1" dirty="0">
                <a:solidFill>
                  <a:srgbClr val="000000"/>
                </a:solidFill>
              </a:rPr>
              <a:t>± </a:t>
            </a:r>
            <a:r>
              <a:rPr lang="en-US" sz="2400" dirty="0" smtClean="0">
                <a:solidFill>
                  <a:srgbClr val="000000"/>
                </a:solidFill>
              </a:rPr>
              <a:t>1} </a:t>
            </a:r>
            <a:r>
              <a:rPr lang="en-US" sz="2400" dirty="0" smtClean="0"/>
              <a:t>is 4-wise independent</a:t>
            </a:r>
            <a:endParaRPr lang="en-US" sz="2400" i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50374" y="3720022"/>
            <a:ext cx="667117" cy="59008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50374" y="3720022"/>
            <a:ext cx="6671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 smtClean="0"/>
              <a:t>+</a:t>
            </a:r>
            <a:endParaRPr lang="en-US" sz="3000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616477" y="2680986"/>
            <a:ext cx="833897" cy="10390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2950712" y="2680986"/>
            <a:ext cx="705605" cy="10390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4" idx="0"/>
          </p:cNvCxnSpPr>
          <p:nvPr/>
        </p:nvCxnSpPr>
        <p:spPr>
          <a:xfrm>
            <a:off x="2783933" y="2680986"/>
            <a:ext cx="0" cy="10390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3059974" y="2680986"/>
            <a:ext cx="1289119" cy="10390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4" idx="3"/>
          </p:cNvCxnSpPr>
          <p:nvPr/>
        </p:nvCxnSpPr>
        <p:spPr>
          <a:xfrm>
            <a:off x="3117491" y="4015062"/>
            <a:ext cx="2039840" cy="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67117" y="2202448"/>
            <a:ext cx="16036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0000"/>
                </a:solidFill>
              </a:rPr>
              <a:t>h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i="1" dirty="0">
                <a:solidFill>
                  <a:srgbClr val="000000"/>
                </a:solidFill>
              </a:rPr>
              <a:t>i</a:t>
            </a:r>
            <a:r>
              <a:rPr lang="en-US" sz="2400" i="1" baseline="-25000" dirty="0">
                <a:solidFill>
                  <a:srgbClr val="000000"/>
                </a:solidFill>
              </a:rPr>
              <a:t>1</a:t>
            </a:r>
            <a:r>
              <a:rPr lang="en-US" sz="2400" dirty="0">
                <a:solidFill>
                  <a:srgbClr val="000000"/>
                </a:solidFill>
              </a:rPr>
              <a:t>)</a:t>
            </a:r>
            <a:r>
              <a:rPr lang="en-US" sz="2400" i="1" baseline="-25000" dirty="0">
                <a:solidFill>
                  <a:srgbClr val="000000"/>
                </a:solidFill>
              </a:rPr>
              <a:t> </a:t>
            </a:r>
            <a:r>
              <a:rPr lang="en-US" sz="2400" i="1" dirty="0">
                <a:solidFill>
                  <a:srgbClr val="000000"/>
                </a:solidFill>
              </a:rPr>
              <a:t>= ± </a:t>
            </a:r>
            <a:r>
              <a:rPr lang="en-US" sz="2400" dirty="0">
                <a:solidFill>
                  <a:srgbClr val="000000"/>
                </a:solidFill>
              </a:rPr>
              <a:t>1</a:t>
            </a:r>
            <a:r>
              <a:rPr lang="en-US" sz="2400" i="1" baseline="-25000" dirty="0">
                <a:solidFill>
                  <a:srgbClr val="000000"/>
                </a:solidFill>
              </a:rPr>
              <a:t> 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4062200" y="2236334"/>
            <a:ext cx="851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0000"/>
                </a:solidFill>
              </a:rPr>
              <a:t>h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</a:rPr>
              <a:t>i</a:t>
            </a:r>
            <a:r>
              <a:rPr lang="en-US" sz="2400" i="1" baseline="-25000" dirty="0" smtClean="0">
                <a:solidFill>
                  <a:srgbClr val="000000"/>
                </a:solidFill>
              </a:rPr>
              <a:t>4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r>
              <a:rPr lang="en-US" sz="2400" i="1" baseline="-25000" dirty="0" smtClean="0">
                <a:solidFill>
                  <a:srgbClr val="000000"/>
                </a:solidFill>
              </a:rPr>
              <a:t>  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3230628" y="2202448"/>
            <a:ext cx="851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0000"/>
                </a:solidFill>
              </a:rPr>
              <a:t>h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</a:rPr>
              <a:t>i</a:t>
            </a:r>
            <a:r>
              <a:rPr lang="en-US" sz="2400" i="1" baseline="-25000" dirty="0">
                <a:solidFill>
                  <a:srgbClr val="000000"/>
                </a:solidFill>
              </a:rPr>
              <a:t>3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r>
              <a:rPr lang="en-US" sz="2400" i="1" baseline="-25000" dirty="0" smtClean="0">
                <a:solidFill>
                  <a:srgbClr val="000000"/>
                </a:solidFill>
              </a:rPr>
              <a:t>  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358244" y="2236334"/>
            <a:ext cx="851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0000"/>
                </a:solidFill>
              </a:rPr>
              <a:t>h</a:t>
            </a:r>
            <a:r>
              <a:rPr lang="en-US" sz="2400" dirty="0">
                <a:solidFill>
                  <a:srgbClr val="000000"/>
                </a:solidFill>
              </a:rPr>
              <a:t>(</a:t>
            </a:r>
            <a:r>
              <a:rPr lang="en-US" sz="2400" i="1" dirty="0" smtClean="0">
                <a:solidFill>
                  <a:srgbClr val="000000"/>
                </a:solidFill>
              </a:rPr>
              <a:t>i</a:t>
            </a:r>
            <a:r>
              <a:rPr lang="en-US" sz="2400" i="1" baseline="-25000" dirty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r>
              <a:rPr lang="en-US" sz="2400" i="1" baseline="-25000" dirty="0" smtClean="0">
                <a:solidFill>
                  <a:srgbClr val="000000"/>
                </a:solidFill>
              </a:rPr>
              <a:t>  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5195819" y="3784232"/>
            <a:ext cx="8513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0000"/>
                </a:solidFill>
              </a:rPr>
              <a:t>X</a:t>
            </a:r>
            <a:r>
              <a:rPr lang="en-US" sz="2400" i="1" baseline="-25000" dirty="0" smtClean="0">
                <a:solidFill>
                  <a:srgbClr val="000000"/>
                </a:solidFill>
              </a:rPr>
              <a:t>  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1190788" y="5433665"/>
            <a:ext cx="1593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0000"/>
                </a:solidFill>
              </a:rPr>
              <a:t> E</a:t>
            </a:r>
            <a:r>
              <a:rPr lang="en-US" sz="2400" dirty="0">
                <a:solidFill>
                  <a:srgbClr val="000000"/>
                </a:solidFill>
              </a:rPr>
              <a:t>[</a:t>
            </a:r>
            <a:r>
              <a:rPr lang="en-US" sz="2400" i="1" dirty="0">
                <a:solidFill>
                  <a:srgbClr val="000000"/>
                </a:solidFill>
              </a:rPr>
              <a:t>X</a:t>
            </a:r>
            <a:r>
              <a:rPr lang="en-US" sz="2400" i="1" baseline="30000" dirty="0">
                <a:solidFill>
                  <a:srgbClr val="000000"/>
                </a:solidFill>
              </a:rPr>
              <a:t>2</a:t>
            </a:r>
            <a:r>
              <a:rPr lang="en-US" sz="2400" dirty="0">
                <a:solidFill>
                  <a:srgbClr val="000000"/>
                </a:solidFill>
              </a:rPr>
              <a:t>] = </a:t>
            </a:r>
            <a:r>
              <a:rPr lang="en-US" sz="2400" i="1" dirty="0">
                <a:solidFill>
                  <a:srgbClr val="000000"/>
                </a:solidFill>
              </a:rPr>
              <a:t>F</a:t>
            </a:r>
            <a:r>
              <a:rPr lang="en-US" sz="2400" i="1" baseline="-25000" dirty="0">
                <a:solidFill>
                  <a:srgbClr val="000000"/>
                </a:solidFill>
              </a:rPr>
              <a:t>2</a:t>
            </a:r>
            <a:r>
              <a:rPr lang="en-US" sz="2400" baseline="-25000" dirty="0">
                <a:solidFill>
                  <a:srgbClr val="000000"/>
                </a:solidFill>
              </a:rPr>
              <a:t> </a:t>
            </a:r>
            <a:endParaRPr lang="en-US" sz="2400" dirty="0"/>
          </a:p>
        </p:txBody>
      </p:sp>
      <p:sp>
        <p:nvSpPr>
          <p:cNvPr id="19" name="TextBox 18"/>
          <p:cNvSpPr txBox="1"/>
          <p:nvPr/>
        </p:nvSpPr>
        <p:spPr>
          <a:xfrm>
            <a:off x="3320432" y="5433665"/>
            <a:ext cx="2368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0000"/>
                </a:solidFill>
              </a:rPr>
              <a:t> E</a:t>
            </a:r>
            <a:r>
              <a:rPr lang="en-US" sz="2400" dirty="0">
                <a:solidFill>
                  <a:srgbClr val="000000"/>
                </a:solidFill>
              </a:rPr>
              <a:t>[</a:t>
            </a:r>
            <a:r>
              <a:rPr lang="en-US" sz="2400" i="1" dirty="0" smtClean="0">
                <a:solidFill>
                  <a:srgbClr val="000000"/>
                </a:solidFill>
              </a:rPr>
              <a:t>X</a:t>
            </a:r>
            <a:r>
              <a:rPr lang="en-US" sz="2400" i="1" baseline="30000" dirty="0" smtClean="0">
                <a:solidFill>
                  <a:srgbClr val="000000"/>
                </a:solidFill>
              </a:rPr>
              <a:t>4</a:t>
            </a:r>
            <a:r>
              <a:rPr lang="en-US" sz="2400" dirty="0" smtClean="0">
                <a:solidFill>
                  <a:srgbClr val="000000"/>
                </a:solidFill>
              </a:rPr>
              <a:t>]</a:t>
            </a:r>
            <a:r>
              <a:rPr lang="en-US" sz="2400" baseline="30000" dirty="0" smtClean="0">
                <a:solidFill>
                  <a:srgbClr val="000000"/>
                </a:solidFill>
              </a:rPr>
              <a:t>1/2</a:t>
            </a:r>
            <a:r>
              <a:rPr lang="en-US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</a:rPr>
              <a:t>≤ O(</a:t>
            </a:r>
            <a:r>
              <a:rPr lang="en-US" sz="2400" i="1" dirty="0">
                <a:solidFill>
                  <a:srgbClr val="000000"/>
                </a:solidFill>
              </a:rPr>
              <a:t>F</a:t>
            </a:r>
            <a:r>
              <a:rPr lang="en-US" sz="2400" i="1" baseline="-25000" dirty="0">
                <a:solidFill>
                  <a:srgbClr val="000000"/>
                </a:solidFill>
              </a:rPr>
              <a:t>2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i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1127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Median of Averages </a:t>
            </a:r>
            <a:r>
              <a:rPr lang="en-US" dirty="0"/>
              <a:t>T</a:t>
            </a:r>
            <a:r>
              <a:rPr lang="en-US" dirty="0" smtClean="0"/>
              <a:t>rick</a:t>
            </a:r>
            <a:endParaRPr lang="en-US" dirty="0"/>
          </a:p>
        </p:txBody>
      </p:sp>
      <p:graphicFrame>
        <p:nvGraphicFramePr>
          <p:cNvPr id="30" name="Content Placeholder 2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8238537"/>
              </p:ext>
            </p:extLst>
          </p:nvPr>
        </p:nvGraphicFramePr>
        <p:xfrm>
          <a:off x="1231604" y="2155046"/>
          <a:ext cx="3348416" cy="2594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37104"/>
                <a:gridCol w="837104"/>
                <a:gridCol w="837104"/>
                <a:gridCol w="837104"/>
              </a:tblGrid>
              <a:tr h="518989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11</a:t>
                      </a:r>
                      <a:endParaRPr lang="en-US" i="1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12</a:t>
                      </a:r>
                      <a:endParaRPr lang="en-US" i="1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13</a:t>
                      </a:r>
                      <a:endParaRPr lang="en-US" i="1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14</a:t>
                      </a:r>
                      <a:endParaRPr lang="en-US" i="1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21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22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23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24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31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32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33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34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41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42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43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44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51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52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53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54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2" name="Straight Arrow Connector 31"/>
          <p:cNvCxnSpPr/>
          <p:nvPr/>
        </p:nvCxnSpPr>
        <p:spPr>
          <a:xfrm flipV="1">
            <a:off x="4580020" y="2398773"/>
            <a:ext cx="1141798" cy="12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644169" y="2042268"/>
            <a:ext cx="106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Average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626521"/>
              </p:ext>
            </p:extLst>
          </p:nvPr>
        </p:nvGraphicFramePr>
        <p:xfrm>
          <a:off x="5837280" y="2155047"/>
          <a:ext cx="846726" cy="25949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6726"/>
              </a:tblGrid>
              <a:tr h="518989">
                <a:tc>
                  <a:txBody>
                    <a:bodyPr/>
                    <a:lstStyle/>
                    <a:p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i="1" dirty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9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X</a:t>
                      </a:r>
                      <a:r>
                        <a:rPr lang="en-US" i="1" baseline="-25000" dirty="0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i="1" dirty="0" smtClean="0">
                        <a:solidFill>
                          <a:srgbClr val="000000"/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35" name="Straight Arrow Connector 34"/>
          <p:cNvCxnSpPr/>
          <p:nvPr/>
        </p:nvCxnSpPr>
        <p:spPr>
          <a:xfrm flipV="1">
            <a:off x="4580020" y="2923176"/>
            <a:ext cx="1141798" cy="12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4580020" y="3436283"/>
            <a:ext cx="1141798" cy="12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4580020" y="3962217"/>
            <a:ext cx="1141798" cy="12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V="1">
            <a:off x="4580020" y="4475325"/>
            <a:ext cx="1141798" cy="12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ight Brace 38"/>
          <p:cNvSpPr/>
          <p:nvPr/>
        </p:nvSpPr>
        <p:spPr>
          <a:xfrm>
            <a:off x="6684006" y="2398773"/>
            <a:ext cx="423363" cy="2076552"/>
          </a:xfrm>
          <a:prstGeom prst="rightBrace">
            <a:avLst>
              <a:gd name="adj1" fmla="val 35603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>
            <a:stCxn id="39" idx="1"/>
          </p:cNvCxnSpPr>
          <p:nvPr/>
        </p:nvCxnSpPr>
        <p:spPr>
          <a:xfrm>
            <a:off x="7107369" y="3437049"/>
            <a:ext cx="962179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003135" y="3038627"/>
            <a:ext cx="98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Median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8210669" y="3243862"/>
            <a:ext cx="40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rgbClr val="000000"/>
                </a:solidFill>
              </a:rPr>
              <a:t>X</a:t>
            </a:r>
            <a:endParaRPr lang="en-US" i="1" dirty="0">
              <a:solidFill>
                <a:srgbClr val="000000"/>
              </a:solidFill>
            </a:endParaRPr>
          </a:p>
        </p:txBody>
      </p:sp>
      <p:sp>
        <p:nvSpPr>
          <p:cNvPr id="45" name="Left Brace 44"/>
          <p:cNvSpPr/>
          <p:nvPr/>
        </p:nvSpPr>
        <p:spPr>
          <a:xfrm>
            <a:off x="885211" y="2155047"/>
            <a:ext cx="346394" cy="2594944"/>
          </a:xfrm>
          <a:prstGeom prst="leftBrace">
            <a:avLst>
              <a:gd name="adj1" fmla="val 41662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2570127" y="1456651"/>
            <a:ext cx="725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1/α</a:t>
            </a:r>
            <a:r>
              <a:rPr lang="en-US" baseline="30000" dirty="0" smtClean="0">
                <a:solidFill>
                  <a:srgbClr val="000000"/>
                </a:solidFill>
              </a:rPr>
              <a:t>2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7" name="Left Brace 46"/>
          <p:cNvSpPr/>
          <p:nvPr/>
        </p:nvSpPr>
        <p:spPr>
          <a:xfrm rot="5400000">
            <a:off x="2739034" y="314063"/>
            <a:ext cx="333554" cy="3348416"/>
          </a:xfrm>
          <a:prstGeom prst="leftBrace">
            <a:avLst>
              <a:gd name="adj1" fmla="val 58332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30246" y="3238788"/>
            <a:ext cx="10647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rgbClr val="000000"/>
                </a:solidFill>
              </a:rPr>
              <a:t>ln</a:t>
            </a:r>
            <a:r>
              <a:rPr lang="en-US" dirty="0" smtClean="0">
                <a:solidFill>
                  <a:srgbClr val="000000"/>
                </a:solidFill>
              </a:rPr>
              <a:t> 1/</a:t>
            </a:r>
            <a:r>
              <a:rPr lang="en-US" dirty="0" err="1" smtClean="0">
                <a:solidFill>
                  <a:srgbClr val="000000"/>
                </a:solidFill>
              </a:rPr>
              <a:t>δ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8474" y="5464593"/>
            <a:ext cx="75454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595959"/>
                </a:solidFill>
              </a:rPr>
              <a:t>Average: reduces variance by </a:t>
            </a:r>
            <a:r>
              <a:rPr lang="en-US" dirty="0" smtClean="0">
                <a:solidFill>
                  <a:srgbClr val="000000"/>
                </a:solidFill>
              </a:rPr>
              <a:t>α</a:t>
            </a:r>
            <a:r>
              <a:rPr lang="en-US" baseline="30000" dirty="0" smtClean="0">
                <a:solidFill>
                  <a:srgbClr val="000000"/>
                </a:solidFill>
              </a:rPr>
              <a:t>2</a:t>
            </a:r>
            <a:r>
              <a:rPr lang="en-US" dirty="0" smtClean="0">
                <a:solidFill>
                  <a:srgbClr val="595959"/>
                </a:solidFill>
              </a:rPr>
              <a:t>.</a:t>
            </a:r>
          </a:p>
          <a:p>
            <a:endParaRPr lang="en-US" i="1" dirty="0">
              <a:solidFill>
                <a:srgbClr val="595959"/>
              </a:solidFill>
            </a:endParaRPr>
          </a:p>
          <a:p>
            <a:r>
              <a:rPr lang="en-US" dirty="0" smtClean="0">
                <a:solidFill>
                  <a:srgbClr val="595959"/>
                </a:solidFill>
              </a:rPr>
              <a:t>Median: reduces probability of large error to </a:t>
            </a:r>
            <a:r>
              <a:rPr lang="en-US" dirty="0" err="1" smtClean="0">
                <a:solidFill>
                  <a:srgbClr val="000000"/>
                </a:solidFill>
              </a:rPr>
              <a:t>δ</a:t>
            </a:r>
            <a:r>
              <a:rPr lang="en-US" dirty="0" smtClean="0">
                <a:solidFill>
                  <a:srgbClr val="595959"/>
                </a:solidFill>
              </a:rPr>
              <a:t>. </a:t>
            </a:r>
            <a:endParaRPr lang="en-US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118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Introduction to small space streaming</a:t>
            </a:r>
          </a:p>
          <a:p>
            <a:endParaRPr lang="en-US" dirty="0" smtClean="0"/>
          </a:p>
          <a:p>
            <a:r>
              <a:rPr lang="en-US" dirty="0" smtClean="0"/>
              <a:t>Small space &amp; differential privacy</a:t>
            </a:r>
          </a:p>
          <a:p>
            <a:endParaRPr lang="en-US" dirty="0" smtClean="0"/>
          </a:p>
          <a:p>
            <a:r>
              <a:rPr lang="en-US" dirty="0" smtClean="0"/>
              <a:t>Privacy under continual observation</a:t>
            </a:r>
          </a:p>
          <a:p>
            <a:endParaRPr lang="en-US" dirty="0" smtClean="0"/>
          </a:p>
          <a:p>
            <a:r>
              <a:rPr lang="en-US" dirty="0" smtClean="0"/>
              <a:t>Pan-privacy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919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Privacy for Streams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will use </a:t>
            </a:r>
            <a:r>
              <a:rPr lang="en-US" i="1" dirty="0" smtClean="0"/>
              <a:t>differential privacy.</a:t>
            </a:r>
          </a:p>
          <a:p>
            <a:r>
              <a:rPr lang="en-US" dirty="0" smtClean="0"/>
              <a:t>The database is represented by a stream</a:t>
            </a:r>
          </a:p>
          <a:p>
            <a:pPr lvl="1"/>
            <a:r>
              <a:rPr lang="en-US" dirty="0" smtClean="0"/>
              <a:t>online stream of transactions</a:t>
            </a:r>
          </a:p>
          <a:p>
            <a:pPr lvl="1"/>
            <a:r>
              <a:rPr lang="en-US" dirty="0" smtClean="0"/>
              <a:t>offline large unstructured database</a:t>
            </a:r>
          </a:p>
          <a:p>
            <a:r>
              <a:rPr lang="en-US" dirty="0" smtClean="0"/>
              <a:t>Need to define </a:t>
            </a:r>
            <a:r>
              <a:rPr lang="en-US" i="1" dirty="0" smtClean="0"/>
              <a:t>neighboring inputs:</a:t>
            </a:r>
          </a:p>
          <a:p>
            <a:pPr lvl="1"/>
            <a:r>
              <a:rPr lang="en-US" u="sng" dirty="0" smtClean="0"/>
              <a:t>Event level privacy</a:t>
            </a:r>
            <a:r>
              <a:rPr lang="en-US" dirty="0" smtClean="0"/>
              <a:t>: differ in a single update</a:t>
            </a:r>
          </a:p>
          <a:p>
            <a:pPr marL="228600" lvl="1" indent="0">
              <a:buNone/>
            </a:pPr>
            <a:r>
              <a:rPr lang="en-US" dirty="0" smtClean="0"/>
              <a:t>                               </a:t>
            </a:r>
            <a:r>
              <a:rPr lang="en-US" dirty="0" smtClean="0">
                <a:solidFill>
                  <a:srgbClr val="000000"/>
                </a:solidFill>
              </a:rPr>
              <a:t>1,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  <a:r>
              <a:rPr lang="en-US" dirty="0" smtClean="0">
                <a:solidFill>
                  <a:srgbClr val="000000"/>
                </a:solidFill>
              </a:rPr>
              <a:t>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0000"/>
                </a:solidFill>
              </a:rPr>
              <a:t>5, 19, 145, 14 , 5, 5, 16, 4</a:t>
            </a:r>
            <a:endParaRPr lang="en-US" dirty="0">
              <a:solidFill>
                <a:srgbClr val="000000"/>
              </a:solidFill>
            </a:endParaRPr>
          </a:p>
          <a:p>
            <a:pPr marL="228600" lvl="1" indent="0">
              <a:buNone/>
            </a:pPr>
            <a:r>
              <a:rPr lang="en-US" dirty="0" smtClean="0"/>
              <a:t>                               </a:t>
            </a:r>
            <a:r>
              <a:rPr lang="en-US" dirty="0" smtClean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, </a:t>
            </a:r>
            <a:r>
              <a:rPr lang="en-US" dirty="0" smtClean="0">
                <a:solidFill>
                  <a:srgbClr val="B870B8"/>
                </a:solidFill>
              </a:rPr>
              <a:t>1</a:t>
            </a:r>
            <a:r>
              <a:rPr lang="en-US" dirty="0" smtClean="0">
                <a:solidFill>
                  <a:srgbClr val="000000"/>
                </a:solidFill>
              </a:rPr>
              <a:t>,</a:t>
            </a:r>
            <a:r>
              <a:rPr lang="en-US" dirty="0" smtClean="0"/>
              <a:t> </a:t>
            </a:r>
            <a:r>
              <a:rPr lang="en-US" dirty="0">
                <a:solidFill>
                  <a:srgbClr val="000000"/>
                </a:solidFill>
              </a:rPr>
              <a:t>5, 19, 145, 14 , 5, 5, 16, </a:t>
            </a:r>
            <a:r>
              <a:rPr lang="en-US" dirty="0" smtClean="0">
                <a:solidFill>
                  <a:srgbClr val="000000"/>
                </a:solidFill>
              </a:rPr>
              <a:t>4</a:t>
            </a:r>
            <a:endParaRPr lang="en-US" u="sng" dirty="0" smtClean="0">
              <a:solidFill>
                <a:srgbClr val="000000"/>
              </a:solidFill>
            </a:endParaRPr>
          </a:p>
          <a:p>
            <a:pPr lvl="1"/>
            <a:r>
              <a:rPr lang="en-US" u="sng" dirty="0" smtClean="0"/>
              <a:t>User level privacy</a:t>
            </a:r>
            <a:r>
              <a:rPr lang="en-US" dirty="0" smtClean="0"/>
              <a:t>: replace some updates to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</a:rPr>
              <a:t>i</a:t>
            </a:r>
            <a:r>
              <a:rPr lang="en-US" i="1" dirty="0" smtClean="0">
                <a:solidFill>
                  <a:srgbClr val="000000"/>
                </a:solidFill>
              </a:rPr>
              <a:t> </a:t>
            </a:r>
            <a:r>
              <a:rPr lang="en-US" dirty="0" smtClean="0"/>
              <a:t>with updates to </a:t>
            </a:r>
            <a:r>
              <a:rPr lang="en-US" i="1" dirty="0" smtClean="0">
                <a:solidFill>
                  <a:srgbClr val="000000"/>
                </a:solidFill>
              </a:rPr>
              <a:t>j</a:t>
            </a:r>
            <a:r>
              <a:rPr lang="en-US" i="1" dirty="0" smtClean="0"/>
              <a:t> </a:t>
            </a:r>
          </a:p>
          <a:p>
            <a:pPr marL="22860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</a:t>
            </a:r>
            <a:r>
              <a:rPr lang="en-US" dirty="0" smtClean="0">
                <a:solidFill>
                  <a:srgbClr val="000000"/>
                </a:solidFill>
              </a:rPr>
              <a:t>1</a:t>
            </a:r>
            <a:r>
              <a:rPr lang="en-US" dirty="0">
                <a:solidFill>
                  <a:srgbClr val="000000"/>
                </a:solidFill>
              </a:rPr>
              <a:t>, 4, </a:t>
            </a:r>
            <a:r>
              <a:rPr lang="en-US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5</a:t>
            </a:r>
            <a:r>
              <a:rPr lang="en-US" dirty="0">
                <a:solidFill>
                  <a:srgbClr val="000000"/>
                </a:solidFill>
              </a:rPr>
              <a:t>, 19, 145, 14 , </a:t>
            </a:r>
            <a:r>
              <a:rPr lang="en-US" dirty="0">
                <a:solidFill>
                  <a:srgbClr val="B465BB"/>
                </a:solidFill>
              </a:rPr>
              <a:t>5</a:t>
            </a:r>
            <a:r>
              <a:rPr lang="en-US" dirty="0"/>
              <a:t>, </a:t>
            </a:r>
            <a:r>
              <a:rPr lang="en-US" dirty="0">
                <a:solidFill>
                  <a:srgbClr val="B465BB"/>
                </a:solidFill>
              </a:rPr>
              <a:t>5</a:t>
            </a:r>
            <a:r>
              <a:rPr lang="en-US" dirty="0">
                <a:solidFill>
                  <a:srgbClr val="000000"/>
                </a:solidFill>
              </a:rPr>
              <a:t>, 16, 4</a:t>
            </a:r>
          </a:p>
          <a:p>
            <a:pPr marL="228600" lvl="1" indent="0">
              <a:buNone/>
            </a:pPr>
            <a:r>
              <a:rPr lang="en-US" dirty="0"/>
              <a:t>                               </a:t>
            </a:r>
            <a:r>
              <a:rPr lang="en-US" dirty="0">
                <a:solidFill>
                  <a:srgbClr val="000000"/>
                </a:solidFill>
              </a:rPr>
              <a:t>1, </a:t>
            </a:r>
            <a:r>
              <a:rPr lang="en-US" dirty="0" smtClean="0">
                <a:solidFill>
                  <a:srgbClr val="000000"/>
                </a:solidFill>
              </a:rPr>
              <a:t>4, </a:t>
            </a:r>
            <a:r>
              <a:rPr lang="en-US" dirty="0" smtClean="0">
                <a:solidFill>
                  <a:srgbClr val="B465BB"/>
                </a:solidFill>
              </a:rPr>
              <a:t>3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000000"/>
                </a:solidFill>
              </a:rPr>
              <a:t>19, 145, 14 , </a:t>
            </a:r>
            <a:r>
              <a:rPr lang="en-US" dirty="0" smtClean="0">
                <a:solidFill>
                  <a:srgbClr val="B465BB"/>
                </a:solidFill>
              </a:rPr>
              <a:t>3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B465BB"/>
                </a:solidFill>
              </a:rPr>
              <a:t>5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dirty="0">
                <a:solidFill>
                  <a:srgbClr val="000000"/>
                </a:solidFill>
              </a:rPr>
              <a:t>16, </a:t>
            </a:r>
            <a:r>
              <a:rPr lang="en-US" dirty="0" smtClean="0">
                <a:solidFill>
                  <a:srgbClr val="000000"/>
                </a:solidFill>
              </a:rPr>
              <a:t>4</a:t>
            </a:r>
          </a:p>
          <a:p>
            <a:pPr lvl="1"/>
            <a:r>
              <a:rPr lang="en-US" dirty="0" smtClean="0"/>
              <a:t>We also allow the changed updates to be placed somewhere else</a:t>
            </a:r>
          </a:p>
        </p:txBody>
      </p:sp>
      <p:sp>
        <p:nvSpPr>
          <p:cNvPr id="19" name="Freeform 18"/>
          <p:cNvSpPr/>
          <p:nvPr/>
        </p:nvSpPr>
        <p:spPr>
          <a:xfrm>
            <a:off x="3617830" y="5526552"/>
            <a:ext cx="1205943" cy="900148"/>
          </a:xfrm>
          <a:custGeom>
            <a:avLst/>
            <a:gdLst>
              <a:gd name="connsiteX0" fmla="*/ 1205943 w 1205943"/>
              <a:gd name="connsiteY0" fmla="*/ 27835 h 900148"/>
              <a:gd name="connsiteX1" fmla="*/ 923701 w 1205943"/>
              <a:gd name="connsiteY1" fmla="*/ 900117 h 900148"/>
              <a:gd name="connsiteX2" fmla="*/ 0 w 1205943"/>
              <a:gd name="connsiteY2" fmla="*/ 2179 h 900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05943" h="900148">
                <a:moveTo>
                  <a:pt x="1205943" y="27835"/>
                </a:moveTo>
                <a:cubicBezTo>
                  <a:pt x="1165317" y="466114"/>
                  <a:pt x="1124691" y="904393"/>
                  <a:pt x="923701" y="900117"/>
                </a:cubicBezTo>
                <a:cubicBezTo>
                  <a:pt x="722711" y="895841"/>
                  <a:pt x="10691" y="-51269"/>
                  <a:pt x="0" y="2179"/>
                </a:cubicBezTo>
              </a:path>
            </a:pathLst>
          </a:cu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2922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dvantage">
    <a:dk1>
      <a:sysClr val="windowText" lastClr="000000"/>
    </a:dk1>
    <a:lt1>
      <a:sysClr val="window" lastClr="FFFFFF"/>
    </a:lt1>
    <a:dk2>
      <a:srgbClr val="2B142D"/>
    </a:dk2>
    <a:lt2>
      <a:srgbClr val="C3AFCC"/>
    </a:lt2>
    <a:accent1>
      <a:srgbClr val="663366"/>
    </a:accent1>
    <a:accent2>
      <a:srgbClr val="330F42"/>
    </a:accent2>
    <a:accent3>
      <a:srgbClr val="666699"/>
    </a:accent3>
    <a:accent4>
      <a:srgbClr val="999966"/>
    </a:accent4>
    <a:accent5>
      <a:srgbClr val="F7901E"/>
    </a:accent5>
    <a:accent6>
      <a:srgbClr val="A3A101"/>
    </a:accent6>
    <a:hlink>
      <a:srgbClr val="BC5FBC"/>
    </a:hlink>
    <a:folHlink>
      <a:srgbClr val="9775A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4154</TotalTime>
  <Words>2116</Words>
  <Application>Microsoft Macintosh PowerPoint</Application>
  <PresentationFormat>On-screen Show (4:3)</PresentationFormat>
  <Paragraphs>314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Advantage</vt:lpstr>
      <vt:lpstr>Differential Privacy in the Streaming World </vt:lpstr>
      <vt:lpstr>The Streaming Model</vt:lpstr>
      <vt:lpstr>Typical Problems</vt:lpstr>
      <vt:lpstr>When do we need this?</vt:lpstr>
      <vt:lpstr>Outline</vt:lpstr>
      <vt:lpstr>A taste: the AMS sketch for F2   [Alon Matias Szegedy 96]</vt:lpstr>
      <vt:lpstr>The Median of Averages Trick</vt:lpstr>
      <vt:lpstr>Outline</vt:lpstr>
      <vt:lpstr>Defining Privacy for Streams</vt:lpstr>
      <vt:lpstr>Streaming &amp; DP?</vt:lpstr>
      <vt:lpstr>Oblivious Sketch</vt:lpstr>
      <vt:lpstr>Open Problems</vt:lpstr>
      <vt:lpstr>Outline</vt:lpstr>
      <vt:lpstr>Continual Observation</vt:lpstr>
      <vt:lpstr>Binary Tree Technique [DPNR10], [Chan Shi Song 10]</vt:lpstr>
      <vt:lpstr>Binary Tree Technique</vt:lpstr>
      <vt:lpstr>Open Problems</vt:lpstr>
      <vt:lpstr>Outline</vt:lpstr>
      <vt:lpstr>Pan Privacy</vt:lpstr>
      <vt:lpstr>Warm-up: F0 [DNPRY10]</vt:lpstr>
      <vt:lpstr>Cropped F1 [Mir Muthukrishnan Nikolov Wright 11]</vt:lpstr>
      <vt:lpstr>Heavy Hitters [DNPRY10][MMNW11]</vt:lpstr>
      <vt:lpstr>k-HH and Cropped F1</vt:lpstr>
      <vt:lpstr>Idea: Use a (CM-type) Sketch</vt:lpstr>
      <vt:lpstr>Lower bounds and Open Problems</vt:lpstr>
      <vt:lpstr>Summary</vt:lpstr>
    </vt:vector>
  </TitlesOfParts>
  <Company>Rutgers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Differential Privacy in the Streaming World </dc:title>
  <dc:creator>Aleksandar Nikolov</dc:creator>
  <cp:lastModifiedBy>Aleksandar Nikolov</cp:lastModifiedBy>
  <cp:revision>68</cp:revision>
  <dcterms:created xsi:type="dcterms:W3CDTF">2013-12-10T21:26:07Z</dcterms:created>
  <dcterms:modified xsi:type="dcterms:W3CDTF">2013-12-16T19:40:15Z</dcterms:modified>
</cp:coreProperties>
</file>