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7" r:id="rId2"/>
    <p:sldId id="258" r:id="rId3"/>
    <p:sldId id="259" r:id="rId4"/>
    <p:sldId id="260" r:id="rId5"/>
    <p:sldId id="262" r:id="rId6"/>
    <p:sldId id="261" r:id="rId7"/>
    <p:sldId id="264" r:id="rId8"/>
    <p:sldId id="265" r:id="rId9"/>
    <p:sldId id="266" r:id="rId10"/>
    <p:sldId id="263" r:id="rId11"/>
    <p:sldId id="268" r:id="rId12"/>
    <p:sldId id="269" r:id="rId13"/>
    <p:sldId id="270" r:id="rId14"/>
    <p:sldId id="256" r:id="rId15"/>
    <p:sldId id="267" r:id="rId16"/>
    <p:sldId id="271" r:id="rId17"/>
    <p:sldId id="272" r:id="rId18"/>
    <p:sldId id="273" r:id="rId19"/>
  </p:sldIdLst>
  <p:sldSz cx="9144000" cy="5143500" type="screen16x9"/>
  <p:notesSz cx="6858000" cy="9144000"/>
  <p:defaultTextStyle>
    <a:defPPr>
      <a:defRPr lang="en-US"/>
    </a:defPPr>
    <a:lvl1pPr marL="0" algn="l" defTabSz="348844" rtl="0" eaLnBrk="1" latinLnBrk="0" hangingPunct="1">
      <a:defRPr sz="687" kern="1200">
        <a:solidFill>
          <a:schemeClr val="tx1"/>
        </a:solidFill>
        <a:latin typeface="+mn-lt"/>
        <a:ea typeface="+mn-ea"/>
        <a:cs typeface="+mn-cs"/>
      </a:defRPr>
    </a:lvl1pPr>
    <a:lvl2pPr marL="174422" algn="l" defTabSz="348844" rtl="0" eaLnBrk="1" latinLnBrk="0" hangingPunct="1">
      <a:defRPr sz="687" kern="1200">
        <a:solidFill>
          <a:schemeClr val="tx1"/>
        </a:solidFill>
        <a:latin typeface="+mn-lt"/>
        <a:ea typeface="+mn-ea"/>
        <a:cs typeface="+mn-cs"/>
      </a:defRPr>
    </a:lvl2pPr>
    <a:lvl3pPr marL="348844" algn="l" defTabSz="348844" rtl="0" eaLnBrk="1" latinLnBrk="0" hangingPunct="1">
      <a:defRPr sz="687" kern="1200">
        <a:solidFill>
          <a:schemeClr val="tx1"/>
        </a:solidFill>
        <a:latin typeface="+mn-lt"/>
        <a:ea typeface="+mn-ea"/>
        <a:cs typeface="+mn-cs"/>
      </a:defRPr>
    </a:lvl3pPr>
    <a:lvl4pPr marL="523265" algn="l" defTabSz="348844" rtl="0" eaLnBrk="1" latinLnBrk="0" hangingPunct="1">
      <a:defRPr sz="687" kern="1200">
        <a:solidFill>
          <a:schemeClr val="tx1"/>
        </a:solidFill>
        <a:latin typeface="+mn-lt"/>
        <a:ea typeface="+mn-ea"/>
        <a:cs typeface="+mn-cs"/>
      </a:defRPr>
    </a:lvl4pPr>
    <a:lvl5pPr marL="697687" algn="l" defTabSz="348844" rtl="0" eaLnBrk="1" latinLnBrk="0" hangingPunct="1">
      <a:defRPr sz="687" kern="1200">
        <a:solidFill>
          <a:schemeClr val="tx1"/>
        </a:solidFill>
        <a:latin typeface="+mn-lt"/>
        <a:ea typeface="+mn-ea"/>
        <a:cs typeface="+mn-cs"/>
      </a:defRPr>
    </a:lvl5pPr>
    <a:lvl6pPr marL="872109" algn="l" defTabSz="348844" rtl="0" eaLnBrk="1" latinLnBrk="0" hangingPunct="1">
      <a:defRPr sz="687" kern="1200">
        <a:solidFill>
          <a:schemeClr val="tx1"/>
        </a:solidFill>
        <a:latin typeface="+mn-lt"/>
        <a:ea typeface="+mn-ea"/>
        <a:cs typeface="+mn-cs"/>
      </a:defRPr>
    </a:lvl6pPr>
    <a:lvl7pPr marL="1046531" algn="l" defTabSz="348844" rtl="0" eaLnBrk="1" latinLnBrk="0" hangingPunct="1">
      <a:defRPr sz="687" kern="1200">
        <a:solidFill>
          <a:schemeClr val="tx1"/>
        </a:solidFill>
        <a:latin typeface="+mn-lt"/>
        <a:ea typeface="+mn-ea"/>
        <a:cs typeface="+mn-cs"/>
      </a:defRPr>
    </a:lvl7pPr>
    <a:lvl8pPr marL="1220953" algn="l" defTabSz="348844" rtl="0" eaLnBrk="1" latinLnBrk="0" hangingPunct="1">
      <a:defRPr sz="687" kern="1200">
        <a:solidFill>
          <a:schemeClr val="tx1"/>
        </a:solidFill>
        <a:latin typeface="+mn-lt"/>
        <a:ea typeface="+mn-ea"/>
        <a:cs typeface="+mn-cs"/>
      </a:defRPr>
    </a:lvl8pPr>
    <a:lvl9pPr marL="1395374" algn="l" defTabSz="348844" rtl="0" eaLnBrk="1" latinLnBrk="0" hangingPunct="1">
      <a:defRPr sz="687"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Craig" initials="MC" lastIdx="4" clrIdx="0">
    <p:extLst>
      <p:ext uri="{19B8F6BF-5375-455C-9EA6-DF929625EA0E}">
        <p15:presenceInfo xmlns:p15="http://schemas.microsoft.com/office/powerpoint/2012/main" userId="S::michelle.craig@utoronto.ca::16a05a61-e779-4921-b4a4-74275b997023" providerId="AD"/>
      </p:ext>
    </p:extLst>
  </p:cmAuthor>
  <p:cmAuthor id="2" name="Jennifer Campbell" initials="JC" lastIdx="6" clrIdx="1">
    <p:extLst>
      <p:ext uri="{19B8F6BF-5375-455C-9EA6-DF929625EA0E}">
        <p15:presenceInfo xmlns:p15="http://schemas.microsoft.com/office/powerpoint/2012/main" userId="S::jen.campbell@utoronto.ca::e6630f8b-5132-46cf-8647-ea271160b3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0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4590CE-C9AF-0241-B047-3BA143499B78}" v="2" dt="2021-05-12T16:33:27.597"/>
    <p1510:client id="{9CF8C1F9-AF96-7A4B-830D-D551F3E395CD}" v="1272" dt="2021-05-12T04:15:52.839"/>
    <p1510:client id="{E96253E0-9AC9-29B6-031D-741EC715D3DE}" v="78" dt="2021-05-11T20:53:03.4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30"/>
    <p:restoredTop sz="94672"/>
  </p:normalViewPr>
  <p:slideViewPr>
    <p:cSldViewPr snapToGrid="0">
      <p:cViewPr varScale="1">
        <p:scale>
          <a:sx n="150" d="100"/>
          <a:sy n="150" d="100"/>
        </p:scale>
        <p:origin x="848"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E97FD5-ACB0-3341-A92E-5C9C28C672F5}" type="datetimeFigureOut">
              <a:rPr lang="en-US" smtClean="0"/>
              <a:t>5/16/21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E26E6F-65A8-A94A-9635-2A02BAA5315B}" type="slidenum">
              <a:rPr lang="en-US" smtClean="0"/>
              <a:t>‹#›</a:t>
            </a:fld>
            <a:endParaRPr lang="en-US"/>
          </a:p>
        </p:txBody>
      </p:sp>
    </p:spTree>
    <p:extLst>
      <p:ext uri="{BB962C8B-B14F-4D97-AF65-F5344CB8AC3E}">
        <p14:creationId xmlns:p14="http://schemas.microsoft.com/office/powerpoint/2010/main" val="737790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cs.toronto.edu/~calver/igg.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formation factors?</a:t>
            </a:r>
          </a:p>
          <a:p>
            <a:r>
              <a:rPr lang="en-US" dirty="0"/>
              <a:t>Who is choosing to be in a group?</a:t>
            </a:r>
          </a:p>
        </p:txBody>
      </p:sp>
      <p:sp>
        <p:nvSpPr>
          <p:cNvPr id="4" name="Slide Number Placeholder 3"/>
          <p:cNvSpPr>
            <a:spLocks noGrp="1"/>
          </p:cNvSpPr>
          <p:nvPr>
            <p:ph type="sldNum" sz="quarter" idx="5"/>
          </p:nvPr>
        </p:nvSpPr>
        <p:spPr/>
        <p:txBody>
          <a:bodyPr/>
          <a:lstStyle/>
          <a:p>
            <a:fld id="{09E26E6F-65A8-A94A-9635-2A02BAA5315B}" type="slidenum">
              <a:rPr lang="en-US" smtClean="0"/>
              <a:t>2</a:t>
            </a:fld>
            <a:endParaRPr lang="en-US"/>
          </a:p>
        </p:txBody>
      </p:sp>
    </p:spTree>
    <p:extLst>
      <p:ext uri="{BB962C8B-B14F-4D97-AF65-F5344CB8AC3E}">
        <p14:creationId xmlns:p14="http://schemas.microsoft.com/office/powerpoint/2010/main" val="849344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Surveys through time – did anything change over the course of the term?</a:t>
            </a:r>
          </a:p>
          <a:p>
            <a:r>
              <a:rPr lang="en-US" dirty="0"/>
              <a:t>First year vs second year?</a:t>
            </a:r>
          </a:p>
          <a:p>
            <a:r>
              <a:rPr lang="en-US" dirty="0"/>
              <a:t>- Impact across courses?</a:t>
            </a:r>
          </a:p>
        </p:txBody>
      </p:sp>
      <p:sp>
        <p:nvSpPr>
          <p:cNvPr id="4" name="Slide Number Placeholder 3"/>
          <p:cNvSpPr>
            <a:spLocks noGrp="1"/>
          </p:cNvSpPr>
          <p:nvPr>
            <p:ph type="sldNum" sz="quarter" idx="5"/>
          </p:nvPr>
        </p:nvSpPr>
        <p:spPr/>
        <p:txBody>
          <a:bodyPr/>
          <a:lstStyle/>
          <a:p>
            <a:fld id="{09E26E6F-65A8-A94A-9635-2A02BAA5315B}" type="slidenum">
              <a:rPr lang="en-US" smtClean="0"/>
              <a:t>12</a:t>
            </a:fld>
            <a:endParaRPr lang="en-US"/>
          </a:p>
        </p:txBody>
      </p:sp>
    </p:spTree>
    <p:extLst>
      <p:ext uri="{BB962C8B-B14F-4D97-AF65-F5344CB8AC3E}">
        <p14:creationId xmlns:p14="http://schemas.microsoft.com/office/powerpoint/2010/main" val="389452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link above includes full list of the survey questions we asked students + a reference to a similar study at another university</a:t>
            </a:r>
          </a:p>
        </p:txBody>
      </p:sp>
      <p:sp>
        <p:nvSpPr>
          <p:cNvPr id="4" name="Slide Number Placeholder 3"/>
          <p:cNvSpPr>
            <a:spLocks noGrp="1"/>
          </p:cNvSpPr>
          <p:nvPr>
            <p:ph type="sldNum" sz="quarter" idx="5"/>
          </p:nvPr>
        </p:nvSpPr>
        <p:spPr/>
        <p:txBody>
          <a:bodyPr/>
          <a:lstStyle/>
          <a:p>
            <a:fld id="{09E26E6F-65A8-A94A-9635-2A02BAA5315B}" type="slidenum">
              <a:rPr lang="en-US" smtClean="0"/>
              <a:t>13</a:t>
            </a:fld>
            <a:endParaRPr lang="en-US"/>
          </a:p>
        </p:txBody>
      </p:sp>
    </p:spTree>
    <p:extLst>
      <p:ext uri="{BB962C8B-B14F-4D97-AF65-F5344CB8AC3E}">
        <p14:creationId xmlns:p14="http://schemas.microsoft.com/office/powerpoint/2010/main" val="2303224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Worked in a larger group in another course (e.g. 3 people in CSC165) and were the odd one out.</a:t>
            </a:r>
          </a:p>
        </p:txBody>
      </p:sp>
      <p:sp>
        <p:nvSpPr>
          <p:cNvPr id="4" name="Slide Number Placeholder 3"/>
          <p:cNvSpPr>
            <a:spLocks noGrp="1"/>
          </p:cNvSpPr>
          <p:nvPr>
            <p:ph type="sldNum" sz="quarter" idx="5"/>
          </p:nvPr>
        </p:nvSpPr>
        <p:spPr/>
        <p:txBody>
          <a:bodyPr/>
          <a:lstStyle/>
          <a:p>
            <a:fld id="{09E26E6F-65A8-A94A-9635-2A02BAA5315B}" type="slidenum">
              <a:rPr lang="en-US" smtClean="0"/>
              <a:t>16</a:t>
            </a:fld>
            <a:endParaRPr lang="en-US"/>
          </a:p>
        </p:txBody>
      </p:sp>
    </p:spTree>
    <p:extLst>
      <p:ext uri="{BB962C8B-B14F-4D97-AF65-F5344CB8AC3E}">
        <p14:creationId xmlns:p14="http://schemas.microsoft.com/office/powerpoint/2010/main" val="1257643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lot of positives – recognizing the benefit of bouncing ideas off of each other</a:t>
            </a:r>
          </a:p>
        </p:txBody>
      </p:sp>
      <p:sp>
        <p:nvSpPr>
          <p:cNvPr id="4" name="Slide Number Placeholder 3"/>
          <p:cNvSpPr>
            <a:spLocks noGrp="1"/>
          </p:cNvSpPr>
          <p:nvPr>
            <p:ph type="sldNum" sz="quarter" idx="5"/>
          </p:nvPr>
        </p:nvSpPr>
        <p:spPr/>
        <p:txBody>
          <a:bodyPr/>
          <a:lstStyle/>
          <a:p>
            <a:fld id="{09E26E6F-65A8-A94A-9635-2A02BAA5315B}" type="slidenum">
              <a:rPr lang="en-US" smtClean="0"/>
              <a:t>17</a:t>
            </a:fld>
            <a:endParaRPr lang="en-US"/>
          </a:p>
        </p:txBody>
      </p:sp>
    </p:spTree>
    <p:extLst>
      <p:ext uri="{BB962C8B-B14F-4D97-AF65-F5344CB8AC3E}">
        <p14:creationId xmlns:p14="http://schemas.microsoft.com/office/powerpoint/2010/main" val="3006754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Students hand in assignments as a group (1-2 for 263 or 1-3 for 165) and complete tests individually.</a:t>
            </a:r>
          </a:p>
          <a:p>
            <a:pPr marL="171450" indent="-171450">
              <a:buFontTx/>
              <a:buChar char="-"/>
            </a:pPr>
            <a:r>
              <a:rPr lang="en-US" dirty="0"/>
              <a:t>Survey asks a variety of questions – gender, </a:t>
            </a:r>
            <a:r>
              <a:rPr lang="en-US" dirty="0" err="1"/>
              <a:t>timezone</a:t>
            </a:r>
            <a:r>
              <a:rPr lang="en-US" dirty="0"/>
              <a:t>, how they worked on the assignment as a group, factors of groups formation, time spent, satisfaction on their answers (by question), when they started working on the assignment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solidFill>
                  <a:schemeClr val="bg1"/>
                </a:solidFill>
                <a:ea typeface="+mn-lt"/>
                <a:cs typeface="+mn-lt"/>
                <a:hlinkClick r:id="rId3">
                  <a:extLst>
                    <a:ext uri="{A12FA001-AC4F-418D-AE19-62706E023703}">
                      <ahyp:hlinkClr xmlns:ahyp="http://schemas.microsoft.com/office/drawing/2018/hyperlinkcolor" val="tx"/>
                    </a:ext>
                  </a:extLst>
                </a:hlinkClick>
              </a:rPr>
              <a:t>www.cs.toronto.edu/~calver/igg.html</a:t>
            </a:r>
            <a:endParaRPr lang="en-US" dirty="0"/>
          </a:p>
          <a:p>
            <a:r>
              <a:rPr lang="en-US" dirty="0"/>
              <a:t>- Online learning setting</a:t>
            </a:r>
          </a:p>
        </p:txBody>
      </p:sp>
      <p:sp>
        <p:nvSpPr>
          <p:cNvPr id="4" name="Slide Number Placeholder 3"/>
          <p:cNvSpPr>
            <a:spLocks noGrp="1"/>
          </p:cNvSpPr>
          <p:nvPr>
            <p:ph type="sldNum" sz="quarter" idx="5"/>
          </p:nvPr>
        </p:nvSpPr>
        <p:spPr/>
        <p:txBody>
          <a:bodyPr/>
          <a:lstStyle/>
          <a:p>
            <a:fld id="{09E26E6F-65A8-A94A-9635-2A02BAA5315B}" type="slidenum">
              <a:rPr lang="en-US" smtClean="0"/>
              <a:t>3</a:t>
            </a:fld>
            <a:endParaRPr lang="en-US"/>
          </a:p>
        </p:txBody>
      </p:sp>
    </p:spTree>
    <p:extLst>
      <p:ext uri="{BB962C8B-B14F-4D97-AF65-F5344CB8AC3E}">
        <p14:creationId xmlns:p14="http://schemas.microsoft.com/office/powerpoint/2010/main" val="924594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What should our response to this be?</a:t>
            </a:r>
          </a:p>
        </p:txBody>
      </p:sp>
      <p:sp>
        <p:nvSpPr>
          <p:cNvPr id="4" name="Slide Number Placeholder 3"/>
          <p:cNvSpPr>
            <a:spLocks noGrp="1"/>
          </p:cNvSpPr>
          <p:nvPr>
            <p:ph type="sldNum" sz="quarter" idx="5"/>
          </p:nvPr>
        </p:nvSpPr>
        <p:spPr/>
        <p:txBody>
          <a:bodyPr/>
          <a:lstStyle/>
          <a:p>
            <a:fld id="{09E26E6F-65A8-A94A-9635-2A02BAA5315B}" type="slidenum">
              <a:rPr lang="en-US" smtClean="0"/>
              <a:t>4</a:t>
            </a:fld>
            <a:endParaRPr lang="en-US"/>
          </a:p>
        </p:txBody>
      </p:sp>
    </p:spTree>
    <p:extLst>
      <p:ext uri="{BB962C8B-B14F-4D97-AF65-F5344CB8AC3E}">
        <p14:creationId xmlns:p14="http://schemas.microsoft.com/office/powerpoint/2010/main" val="3714463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Should we be concerned that group work is skewing grades?</a:t>
            </a:r>
          </a:p>
          <a:p>
            <a:pPr marL="171450" indent="-171450">
              <a:buFontTx/>
              <a:buChar char="-"/>
            </a:pPr>
            <a:r>
              <a:rPr lang="en-US" dirty="0"/>
              <a:t>What is the narrative?</a:t>
            </a:r>
          </a:p>
        </p:txBody>
      </p:sp>
      <p:sp>
        <p:nvSpPr>
          <p:cNvPr id="4" name="Slide Number Placeholder 3"/>
          <p:cNvSpPr>
            <a:spLocks noGrp="1"/>
          </p:cNvSpPr>
          <p:nvPr>
            <p:ph type="sldNum" sz="quarter" idx="5"/>
          </p:nvPr>
        </p:nvSpPr>
        <p:spPr/>
        <p:txBody>
          <a:bodyPr/>
          <a:lstStyle/>
          <a:p>
            <a:fld id="{09E26E6F-65A8-A94A-9635-2A02BAA5315B}" type="slidenum">
              <a:rPr lang="en-US" smtClean="0"/>
              <a:t>5</a:t>
            </a:fld>
            <a:endParaRPr lang="en-US"/>
          </a:p>
        </p:txBody>
      </p:sp>
    </p:spTree>
    <p:extLst>
      <p:ext uri="{BB962C8B-B14F-4D97-AF65-F5344CB8AC3E}">
        <p14:creationId xmlns:p14="http://schemas.microsoft.com/office/powerpoint/2010/main" val="2503793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Suggests some students are assuming that students in groups will perform sufficiently worse on individual coursework to outweigh the higher assignment grade.</a:t>
            </a:r>
          </a:p>
        </p:txBody>
      </p:sp>
      <p:sp>
        <p:nvSpPr>
          <p:cNvPr id="4" name="Slide Number Placeholder 3"/>
          <p:cNvSpPr>
            <a:spLocks noGrp="1"/>
          </p:cNvSpPr>
          <p:nvPr>
            <p:ph type="sldNum" sz="quarter" idx="5"/>
          </p:nvPr>
        </p:nvSpPr>
        <p:spPr/>
        <p:txBody>
          <a:bodyPr/>
          <a:lstStyle/>
          <a:p>
            <a:fld id="{09E26E6F-65A8-A94A-9635-2A02BAA5315B}" type="slidenum">
              <a:rPr lang="en-US" smtClean="0"/>
              <a:t>7</a:t>
            </a:fld>
            <a:endParaRPr lang="en-US"/>
          </a:p>
        </p:txBody>
      </p:sp>
    </p:spTree>
    <p:extLst>
      <p:ext uri="{BB962C8B-B14F-4D97-AF65-F5344CB8AC3E}">
        <p14:creationId xmlns:p14="http://schemas.microsoft.com/office/powerpoint/2010/main" val="2998885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Groups  (pairs) provide a support mechanism</a:t>
            </a:r>
          </a:p>
          <a:p>
            <a:pPr marL="628650" lvl="1" indent="-171450">
              <a:buFontTx/>
              <a:buChar char="-"/>
            </a:pPr>
            <a:r>
              <a:rPr lang="en-US" dirty="0"/>
              <a:t>Interestingly, some students report not wanting to be in a group – for fear of bringing down their partner due to procrastination or falling behind.</a:t>
            </a:r>
          </a:p>
        </p:txBody>
      </p:sp>
      <p:sp>
        <p:nvSpPr>
          <p:cNvPr id="4" name="Slide Number Placeholder 3"/>
          <p:cNvSpPr>
            <a:spLocks noGrp="1"/>
          </p:cNvSpPr>
          <p:nvPr>
            <p:ph type="sldNum" sz="quarter" idx="5"/>
          </p:nvPr>
        </p:nvSpPr>
        <p:spPr/>
        <p:txBody>
          <a:bodyPr/>
          <a:lstStyle/>
          <a:p>
            <a:fld id="{09E26E6F-65A8-A94A-9635-2A02BAA5315B}" type="slidenum">
              <a:rPr lang="en-US" smtClean="0"/>
              <a:t>8</a:t>
            </a:fld>
            <a:endParaRPr lang="en-US"/>
          </a:p>
        </p:txBody>
      </p:sp>
    </p:spTree>
    <p:extLst>
      <p:ext uri="{BB962C8B-B14F-4D97-AF65-F5344CB8AC3E}">
        <p14:creationId xmlns:p14="http://schemas.microsoft.com/office/powerpoint/2010/main" val="840792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don’t have results of how non-group students performed handy (they are roughly the “average” of these)</a:t>
            </a:r>
          </a:p>
        </p:txBody>
      </p:sp>
      <p:sp>
        <p:nvSpPr>
          <p:cNvPr id="4" name="Slide Number Placeholder 3"/>
          <p:cNvSpPr>
            <a:spLocks noGrp="1"/>
          </p:cNvSpPr>
          <p:nvPr>
            <p:ph type="sldNum" sz="quarter" idx="5"/>
          </p:nvPr>
        </p:nvSpPr>
        <p:spPr/>
        <p:txBody>
          <a:bodyPr/>
          <a:lstStyle/>
          <a:p>
            <a:fld id="{09E26E6F-65A8-A94A-9635-2A02BAA5315B}" type="slidenum">
              <a:rPr lang="en-US" smtClean="0"/>
              <a:t>9</a:t>
            </a:fld>
            <a:endParaRPr lang="en-US"/>
          </a:p>
        </p:txBody>
      </p:sp>
    </p:spTree>
    <p:extLst>
      <p:ext uri="{BB962C8B-B14F-4D97-AF65-F5344CB8AC3E}">
        <p14:creationId xmlns:p14="http://schemas.microsoft.com/office/powerpoint/2010/main" val="1314844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What can be done to encourage students to work in groups? (studies like this / other evidence)</a:t>
            </a:r>
          </a:p>
          <a:p>
            <a:pPr marL="171450" indent="-171450">
              <a:buFontTx/>
              <a:buChar char="-"/>
            </a:pPr>
            <a:r>
              <a:rPr lang="en-US" dirty="0"/>
              <a:t>Thoughts from anyone about online environment impact?</a:t>
            </a:r>
          </a:p>
          <a:p>
            <a:pPr marL="628650" lvl="1" indent="-171450">
              <a:buFontTx/>
              <a:buChar char="-"/>
            </a:pPr>
            <a:r>
              <a:rPr lang="en-US" dirty="0"/>
              <a:t>Students did report not knowing anyone as a barrier to working with a partner – and the online learning prevented them from finding a student they felt they could trust to work well with.</a:t>
            </a:r>
          </a:p>
        </p:txBody>
      </p:sp>
      <p:sp>
        <p:nvSpPr>
          <p:cNvPr id="4" name="Slide Number Placeholder 3"/>
          <p:cNvSpPr>
            <a:spLocks noGrp="1"/>
          </p:cNvSpPr>
          <p:nvPr>
            <p:ph type="sldNum" sz="quarter" idx="5"/>
          </p:nvPr>
        </p:nvSpPr>
        <p:spPr/>
        <p:txBody>
          <a:bodyPr/>
          <a:lstStyle/>
          <a:p>
            <a:fld id="{09E26E6F-65A8-A94A-9635-2A02BAA5315B}" type="slidenum">
              <a:rPr lang="en-US" smtClean="0"/>
              <a:t>10</a:t>
            </a:fld>
            <a:endParaRPr lang="en-US"/>
          </a:p>
        </p:txBody>
      </p:sp>
    </p:spTree>
    <p:extLst>
      <p:ext uri="{BB962C8B-B14F-4D97-AF65-F5344CB8AC3E}">
        <p14:creationId xmlns:p14="http://schemas.microsoft.com/office/powerpoint/2010/main" val="2873162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Any thoughts about potential concerns related to program admissions (disadvantaged if can’t find a group?)</a:t>
            </a:r>
          </a:p>
          <a:p>
            <a:pPr marL="171450" indent="-171450">
              <a:buFontTx/>
              <a:buChar char="-"/>
            </a:pPr>
            <a:r>
              <a:rPr lang="en-US" dirty="0"/>
              <a:t>Why do we give students the option?</a:t>
            </a:r>
          </a:p>
          <a:p>
            <a:pPr marL="628650" lvl="1" indent="-171450">
              <a:buFontTx/>
              <a:buChar char="-"/>
            </a:pPr>
            <a:r>
              <a:rPr lang="en-US" dirty="0"/>
              <a:t>Peer instruction / collaboration / learning</a:t>
            </a:r>
          </a:p>
        </p:txBody>
      </p:sp>
      <p:sp>
        <p:nvSpPr>
          <p:cNvPr id="4" name="Slide Number Placeholder 3"/>
          <p:cNvSpPr>
            <a:spLocks noGrp="1"/>
          </p:cNvSpPr>
          <p:nvPr>
            <p:ph type="sldNum" sz="quarter" idx="5"/>
          </p:nvPr>
        </p:nvSpPr>
        <p:spPr/>
        <p:txBody>
          <a:bodyPr/>
          <a:lstStyle/>
          <a:p>
            <a:fld id="{09E26E6F-65A8-A94A-9635-2A02BAA5315B}" type="slidenum">
              <a:rPr lang="en-US" smtClean="0"/>
              <a:t>11</a:t>
            </a:fld>
            <a:endParaRPr lang="en-US"/>
          </a:p>
        </p:txBody>
      </p:sp>
    </p:spTree>
    <p:extLst>
      <p:ext uri="{BB962C8B-B14F-4D97-AF65-F5344CB8AC3E}">
        <p14:creationId xmlns:p14="http://schemas.microsoft.com/office/powerpoint/2010/main" val="3246341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428"/>
            </a:lvl1pPr>
          </a:lstStyle>
          <a:p>
            <a:r>
              <a:rPr lang="en-US"/>
              <a:t>Click to edit Master title style</a:t>
            </a:r>
          </a:p>
        </p:txBody>
      </p:sp>
      <p:sp>
        <p:nvSpPr>
          <p:cNvPr id="3" name="Subtitle 2"/>
          <p:cNvSpPr>
            <a:spLocks noGrp="1"/>
          </p:cNvSpPr>
          <p:nvPr>
            <p:ph type="subTitle" idx="1"/>
          </p:nvPr>
        </p:nvSpPr>
        <p:spPr>
          <a:xfrm>
            <a:off x="1143000" y="2701529"/>
            <a:ext cx="6858000" cy="1241821"/>
          </a:xfrm>
        </p:spPr>
        <p:txBody>
          <a:bodyPr/>
          <a:lstStyle>
            <a:lvl1pPr marL="0" indent="0" algn="ctr">
              <a:buNone/>
              <a:defRPr sz="1371"/>
            </a:lvl1pPr>
            <a:lvl2pPr marL="261209" indent="0" algn="ctr">
              <a:buNone/>
              <a:defRPr sz="1143"/>
            </a:lvl2pPr>
            <a:lvl3pPr marL="522419" indent="0" algn="ctr">
              <a:buNone/>
              <a:defRPr sz="1028"/>
            </a:lvl3pPr>
            <a:lvl4pPr marL="783628" indent="0" algn="ctr">
              <a:buNone/>
              <a:defRPr sz="914"/>
            </a:lvl4pPr>
            <a:lvl5pPr marL="1044838" indent="0" algn="ctr">
              <a:buNone/>
              <a:defRPr sz="914"/>
            </a:lvl5pPr>
            <a:lvl6pPr marL="1306047" indent="0" algn="ctr">
              <a:buNone/>
              <a:defRPr sz="914"/>
            </a:lvl6pPr>
            <a:lvl7pPr marL="1567257" indent="0" algn="ctr">
              <a:buNone/>
              <a:defRPr sz="914"/>
            </a:lvl7pPr>
            <a:lvl8pPr marL="1828466" indent="0" algn="ctr">
              <a:buNone/>
              <a:defRPr sz="914"/>
            </a:lvl8pPr>
            <a:lvl9pPr marL="2089676" indent="0" algn="ctr">
              <a:buNone/>
              <a:defRPr sz="914"/>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5/16/21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87863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69623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3"/>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76005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59469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3428"/>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371">
                <a:solidFill>
                  <a:schemeClr val="tx1">
                    <a:tint val="75000"/>
                  </a:schemeClr>
                </a:solidFill>
              </a:defRPr>
            </a:lvl1pPr>
            <a:lvl2pPr marL="261209" indent="0">
              <a:buNone/>
              <a:defRPr sz="1143">
                <a:solidFill>
                  <a:schemeClr val="tx1">
                    <a:tint val="75000"/>
                  </a:schemeClr>
                </a:solidFill>
              </a:defRPr>
            </a:lvl2pPr>
            <a:lvl3pPr marL="522419" indent="0">
              <a:buNone/>
              <a:defRPr sz="1028">
                <a:solidFill>
                  <a:schemeClr val="tx1">
                    <a:tint val="75000"/>
                  </a:schemeClr>
                </a:solidFill>
              </a:defRPr>
            </a:lvl3pPr>
            <a:lvl4pPr marL="783628" indent="0">
              <a:buNone/>
              <a:defRPr sz="914">
                <a:solidFill>
                  <a:schemeClr val="tx1">
                    <a:tint val="75000"/>
                  </a:schemeClr>
                </a:solidFill>
              </a:defRPr>
            </a:lvl4pPr>
            <a:lvl5pPr marL="1044838" indent="0">
              <a:buNone/>
              <a:defRPr sz="914">
                <a:solidFill>
                  <a:schemeClr val="tx1">
                    <a:tint val="75000"/>
                  </a:schemeClr>
                </a:solidFill>
              </a:defRPr>
            </a:lvl5pPr>
            <a:lvl6pPr marL="1306047" indent="0">
              <a:buNone/>
              <a:defRPr sz="914">
                <a:solidFill>
                  <a:schemeClr val="tx1">
                    <a:tint val="75000"/>
                  </a:schemeClr>
                </a:solidFill>
              </a:defRPr>
            </a:lvl6pPr>
            <a:lvl7pPr marL="1567257" indent="0">
              <a:buNone/>
              <a:defRPr sz="914">
                <a:solidFill>
                  <a:schemeClr val="tx1">
                    <a:tint val="75000"/>
                  </a:schemeClr>
                </a:solidFill>
              </a:defRPr>
            </a:lvl7pPr>
            <a:lvl8pPr marL="1828466" indent="0">
              <a:buNone/>
              <a:defRPr sz="914">
                <a:solidFill>
                  <a:schemeClr val="tx1">
                    <a:tint val="75000"/>
                  </a:schemeClr>
                </a:solidFill>
              </a:defRPr>
            </a:lvl8pPr>
            <a:lvl9pPr marL="2089676" indent="0">
              <a:buNone/>
              <a:defRPr sz="91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5/16/21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32954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5/16/21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4039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371" b="1"/>
            </a:lvl1pPr>
            <a:lvl2pPr marL="261209" indent="0">
              <a:buNone/>
              <a:defRPr sz="1143" b="1"/>
            </a:lvl2pPr>
            <a:lvl3pPr marL="522419" indent="0">
              <a:buNone/>
              <a:defRPr sz="1028" b="1"/>
            </a:lvl3pPr>
            <a:lvl4pPr marL="783628" indent="0">
              <a:buNone/>
              <a:defRPr sz="914" b="1"/>
            </a:lvl4pPr>
            <a:lvl5pPr marL="1044838" indent="0">
              <a:buNone/>
              <a:defRPr sz="914" b="1"/>
            </a:lvl5pPr>
            <a:lvl6pPr marL="1306047" indent="0">
              <a:buNone/>
              <a:defRPr sz="914" b="1"/>
            </a:lvl6pPr>
            <a:lvl7pPr marL="1567257" indent="0">
              <a:buNone/>
              <a:defRPr sz="914" b="1"/>
            </a:lvl7pPr>
            <a:lvl8pPr marL="1828466" indent="0">
              <a:buNone/>
              <a:defRPr sz="914" b="1"/>
            </a:lvl8pPr>
            <a:lvl9pPr marL="2089676" indent="0">
              <a:buNone/>
              <a:defRPr sz="914"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371" b="1"/>
            </a:lvl1pPr>
            <a:lvl2pPr marL="261209" indent="0">
              <a:buNone/>
              <a:defRPr sz="1143" b="1"/>
            </a:lvl2pPr>
            <a:lvl3pPr marL="522419" indent="0">
              <a:buNone/>
              <a:defRPr sz="1028" b="1"/>
            </a:lvl3pPr>
            <a:lvl4pPr marL="783628" indent="0">
              <a:buNone/>
              <a:defRPr sz="914" b="1"/>
            </a:lvl4pPr>
            <a:lvl5pPr marL="1044838" indent="0">
              <a:buNone/>
              <a:defRPr sz="914" b="1"/>
            </a:lvl5pPr>
            <a:lvl6pPr marL="1306047" indent="0">
              <a:buNone/>
              <a:defRPr sz="914" b="1"/>
            </a:lvl6pPr>
            <a:lvl7pPr marL="1567257" indent="0">
              <a:buNone/>
              <a:defRPr sz="914" b="1"/>
            </a:lvl7pPr>
            <a:lvl8pPr marL="1828466" indent="0">
              <a:buNone/>
              <a:defRPr sz="914" b="1"/>
            </a:lvl8pPr>
            <a:lvl9pPr marL="2089676" indent="0">
              <a:buNone/>
              <a:defRPr sz="914"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5/16/21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1092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5/16/21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026090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5/16/21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09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828"/>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1828"/>
            </a:lvl1pPr>
            <a:lvl2pPr>
              <a:defRPr sz="1600"/>
            </a:lvl2pPr>
            <a:lvl3pPr>
              <a:defRPr sz="1371"/>
            </a:lvl3pPr>
            <a:lvl4pPr>
              <a:defRPr sz="1143"/>
            </a:lvl4pPr>
            <a:lvl5pPr>
              <a:defRPr sz="1143"/>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914"/>
            </a:lvl1pPr>
            <a:lvl2pPr marL="261209" indent="0">
              <a:buNone/>
              <a:defRPr sz="800"/>
            </a:lvl2pPr>
            <a:lvl3pPr marL="522419" indent="0">
              <a:buNone/>
              <a:defRPr sz="686"/>
            </a:lvl3pPr>
            <a:lvl4pPr marL="783628" indent="0">
              <a:buNone/>
              <a:defRPr sz="571"/>
            </a:lvl4pPr>
            <a:lvl5pPr marL="1044838" indent="0">
              <a:buNone/>
              <a:defRPr sz="571"/>
            </a:lvl5pPr>
            <a:lvl6pPr marL="1306047" indent="0">
              <a:buNone/>
              <a:defRPr sz="571"/>
            </a:lvl6pPr>
            <a:lvl7pPr marL="1567257" indent="0">
              <a:buNone/>
              <a:defRPr sz="571"/>
            </a:lvl7pPr>
            <a:lvl8pPr marL="1828466" indent="0">
              <a:buNone/>
              <a:defRPr sz="571"/>
            </a:lvl8pPr>
            <a:lvl9pPr marL="2089676" indent="0">
              <a:buNone/>
              <a:defRPr sz="571"/>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78179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828"/>
            </a:lvl1pPr>
          </a:lstStyle>
          <a:p>
            <a:r>
              <a:rPr lang="en-US"/>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1828"/>
            </a:lvl1pPr>
            <a:lvl2pPr marL="261209" indent="0">
              <a:buNone/>
              <a:defRPr sz="1600"/>
            </a:lvl2pPr>
            <a:lvl3pPr marL="522419" indent="0">
              <a:buNone/>
              <a:defRPr sz="1371"/>
            </a:lvl3pPr>
            <a:lvl4pPr marL="783628" indent="0">
              <a:buNone/>
              <a:defRPr sz="1143"/>
            </a:lvl4pPr>
            <a:lvl5pPr marL="1044838" indent="0">
              <a:buNone/>
              <a:defRPr sz="1143"/>
            </a:lvl5pPr>
            <a:lvl6pPr marL="1306047" indent="0">
              <a:buNone/>
              <a:defRPr sz="1143"/>
            </a:lvl6pPr>
            <a:lvl7pPr marL="1567257" indent="0">
              <a:buNone/>
              <a:defRPr sz="1143"/>
            </a:lvl7pPr>
            <a:lvl8pPr marL="1828466" indent="0">
              <a:buNone/>
              <a:defRPr sz="1143"/>
            </a:lvl8pPr>
            <a:lvl9pPr marL="2089676" indent="0">
              <a:buNone/>
              <a:defRPr sz="1143"/>
            </a:lvl9pPr>
          </a:lstStyle>
          <a:p>
            <a:r>
              <a:rPr lang="en-US"/>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914"/>
            </a:lvl1pPr>
            <a:lvl2pPr marL="261209" indent="0">
              <a:buNone/>
              <a:defRPr sz="800"/>
            </a:lvl2pPr>
            <a:lvl3pPr marL="522419" indent="0">
              <a:buNone/>
              <a:defRPr sz="686"/>
            </a:lvl3pPr>
            <a:lvl4pPr marL="783628" indent="0">
              <a:buNone/>
              <a:defRPr sz="571"/>
            </a:lvl4pPr>
            <a:lvl5pPr marL="1044838" indent="0">
              <a:buNone/>
              <a:defRPr sz="571"/>
            </a:lvl5pPr>
            <a:lvl6pPr marL="1306047" indent="0">
              <a:buNone/>
              <a:defRPr sz="571"/>
            </a:lvl6pPr>
            <a:lvl7pPr marL="1567257" indent="0">
              <a:buNone/>
              <a:defRPr sz="571"/>
            </a:lvl7pPr>
            <a:lvl8pPr marL="1828466" indent="0">
              <a:buNone/>
              <a:defRPr sz="571"/>
            </a:lvl8pPr>
            <a:lvl9pPr marL="2089676" indent="0">
              <a:buNone/>
              <a:defRPr sz="571"/>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62973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686">
                <a:solidFill>
                  <a:schemeClr val="tx1">
                    <a:tint val="75000"/>
                  </a:schemeClr>
                </a:solidFill>
              </a:defRPr>
            </a:lvl1pPr>
          </a:lstStyle>
          <a:p>
            <a:fld id="{C764DE79-268F-4C1A-8933-263129D2AF90}" type="datetimeFigureOut">
              <a:rPr lang="en-US" dirty="0"/>
              <a:t>5/16/21</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686">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686">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6539476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326532" rtl="0" eaLnBrk="1" latinLnBrk="0" hangingPunct="1">
        <a:lnSpc>
          <a:spcPct val="90000"/>
        </a:lnSpc>
        <a:spcBef>
          <a:spcPct val="0"/>
        </a:spcBef>
        <a:buNone/>
        <a:defRPr sz="1571" kern="1200">
          <a:solidFill>
            <a:schemeClr val="tx1"/>
          </a:solidFill>
          <a:latin typeface="+mj-lt"/>
          <a:ea typeface="+mj-ea"/>
          <a:cs typeface="+mj-cs"/>
        </a:defRPr>
      </a:lvl1pPr>
    </p:titleStyle>
    <p:bodyStyle>
      <a:lvl1pPr marL="81633" indent="-81633" algn="l" defTabSz="326532" rtl="0" eaLnBrk="1" latinLnBrk="0" hangingPunct="1">
        <a:lnSpc>
          <a:spcPct val="90000"/>
        </a:lnSpc>
        <a:spcBef>
          <a:spcPts val="357"/>
        </a:spcBef>
        <a:buFont typeface="Arial" panose="020B0604020202020204" pitchFamily="34" charset="0"/>
        <a:buChar char="•"/>
        <a:defRPr sz="1000" kern="1200">
          <a:solidFill>
            <a:schemeClr val="tx1"/>
          </a:solidFill>
          <a:latin typeface="+mn-lt"/>
          <a:ea typeface="+mn-ea"/>
          <a:cs typeface="+mn-cs"/>
        </a:defRPr>
      </a:lvl1pPr>
      <a:lvl2pPr marL="244899" indent="-81633" algn="l" defTabSz="326532" rtl="0" eaLnBrk="1" latinLnBrk="0" hangingPunct="1">
        <a:lnSpc>
          <a:spcPct val="90000"/>
        </a:lnSpc>
        <a:spcBef>
          <a:spcPts val="179"/>
        </a:spcBef>
        <a:buFont typeface="Arial" panose="020B0604020202020204" pitchFamily="34" charset="0"/>
        <a:buChar char="•"/>
        <a:defRPr sz="857" kern="1200">
          <a:solidFill>
            <a:schemeClr val="tx1"/>
          </a:solidFill>
          <a:latin typeface="+mn-lt"/>
          <a:ea typeface="+mn-ea"/>
          <a:cs typeface="+mn-cs"/>
        </a:defRPr>
      </a:lvl2pPr>
      <a:lvl3pPr marL="408165" indent="-81633" algn="l" defTabSz="326532" rtl="0" eaLnBrk="1" latinLnBrk="0" hangingPunct="1">
        <a:lnSpc>
          <a:spcPct val="90000"/>
        </a:lnSpc>
        <a:spcBef>
          <a:spcPts val="179"/>
        </a:spcBef>
        <a:buFont typeface="Arial" panose="020B0604020202020204" pitchFamily="34" charset="0"/>
        <a:buChar char="•"/>
        <a:defRPr sz="714" kern="1200">
          <a:solidFill>
            <a:schemeClr val="tx1"/>
          </a:solidFill>
          <a:latin typeface="+mn-lt"/>
          <a:ea typeface="+mn-ea"/>
          <a:cs typeface="+mn-cs"/>
        </a:defRPr>
      </a:lvl3pPr>
      <a:lvl4pPr marL="571431" indent="-81633" algn="l" defTabSz="326532" rtl="0" eaLnBrk="1" latinLnBrk="0" hangingPunct="1">
        <a:lnSpc>
          <a:spcPct val="90000"/>
        </a:lnSpc>
        <a:spcBef>
          <a:spcPts val="179"/>
        </a:spcBef>
        <a:buFont typeface="Arial" panose="020B0604020202020204" pitchFamily="34" charset="0"/>
        <a:buChar char="•"/>
        <a:defRPr sz="643" kern="1200">
          <a:solidFill>
            <a:schemeClr val="tx1"/>
          </a:solidFill>
          <a:latin typeface="+mn-lt"/>
          <a:ea typeface="+mn-ea"/>
          <a:cs typeface="+mn-cs"/>
        </a:defRPr>
      </a:lvl4pPr>
      <a:lvl5pPr marL="734698" indent="-81633" algn="l" defTabSz="326532" rtl="0" eaLnBrk="1" latinLnBrk="0" hangingPunct="1">
        <a:lnSpc>
          <a:spcPct val="90000"/>
        </a:lnSpc>
        <a:spcBef>
          <a:spcPts val="179"/>
        </a:spcBef>
        <a:buFont typeface="Arial" panose="020B0604020202020204" pitchFamily="34" charset="0"/>
        <a:buChar char="•"/>
        <a:defRPr sz="643" kern="1200">
          <a:solidFill>
            <a:schemeClr val="tx1"/>
          </a:solidFill>
          <a:latin typeface="+mn-lt"/>
          <a:ea typeface="+mn-ea"/>
          <a:cs typeface="+mn-cs"/>
        </a:defRPr>
      </a:lvl5pPr>
      <a:lvl6pPr marL="897964" indent="-81633" algn="l" defTabSz="326532" rtl="0" eaLnBrk="1" latinLnBrk="0" hangingPunct="1">
        <a:lnSpc>
          <a:spcPct val="90000"/>
        </a:lnSpc>
        <a:spcBef>
          <a:spcPts val="179"/>
        </a:spcBef>
        <a:buFont typeface="Arial" panose="020B0604020202020204" pitchFamily="34" charset="0"/>
        <a:buChar char="•"/>
        <a:defRPr sz="643" kern="1200">
          <a:solidFill>
            <a:schemeClr val="tx1"/>
          </a:solidFill>
          <a:latin typeface="+mn-lt"/>
          <a:ea typeface="+mn-ea"/>
          <a:cs typeface="+mn-cs"/>
        </a:defRPr>
      </a:lvl6pPr>
      <a:lvl7pPr marL="1061230" indent="-81633" algn="l" defTabSz="326532" rtl="0" eaLnBrk="1" latinLnBrk="0" hangingPunct="1">
        <a:lnSpc>
          <a:spcPct val="90000"/>
        </a:lnSpc>
        <a:spcBef>
          <a:spcPts val="179"/>
        </a:spcBef>
        <a:buFont typeface="Arial" panose="020B0604020202020204" pitchFamily="34" charset="0"/>
        <a:buChar char="•"/>
        <a:defRPr sz="643" kern="1200">
          <a:solidFill>
            <a:schemeClr val="tx1"/>
          </a:solidFill>
          <a:latin typeface="+mn-lt"/>
          <a:ea typeface="+mn-ea"/>
          <a:cs typeface="+mn-cs"/>
        </a:defRPr>
      </a:lvl7pPr>
      <a:lvl8pPr marL="1224496" indent="-81633" algn="l" defTabSz="326532" rtl="0" eaLnBrk="1" latinLnBrk="0" hangingPunct="1">
        <a:lnSpc>
          <a:spcPct val="90000"/>
        </a:lnSpc>
        <a:spcBef>
          <a:spcPts val="179"/>
        </a:spcBef>
        <a:buFont typeface="Arial" panose="020B0604020202020204" pitchFamily="34" charset="0"/>
        <a:buChar char="•"/>
        <a:defRPr sz="643" kern="1200">
          <a:solidFill>
            <a:schemeClr val="tx1"/>
          </a:solidFill>
          <a:latin typeface="+mn-lt"/>
          <a:ea typeface="+mn-ea"/>
          <a:cs typeface="+mn-cs"/>
        </a:defRPr>
      </a:lvl8pPr>
      <a:lvl9pPr marL="1387762" indent="-81633" algn="l" defTabSz="326532" rtl="0" eaLnBrk="1" latinLnBrk="0" hangingPunct="1">
        <a:lnSpc>
          <a:spcPct val="90000"/>
        </a:lnSpc>
        <a:spcBef>
          <a:spcPts val="179"/>
        </a:spcBef>
        <a:buFont typeface="Arial" panose="020B0604020202020204" pitchFamily="34" charset="0"/>
        <a:buChar char="•"/>
        <a:defRPr sz="643" kern="1200">
          <a:solidFill>
            <a:schemeClr val="tx1"/>
          </a:solidFill>
          <a:latin typeface="+mn-lt"/>
          <a:ea typeface="+mn-ea"/>
          <a:cs typeface="+mn-cs"/>
        </a:defRPr>
      </a:lvl9pPr>
    </p:bodyStyle>
    <p:otherStyle>
      <a:defPPr>
        <a:defRPr lang="en-US"/>
      </a:defPPr>
      <a:lvl1pPr marL="0" algn="l" defTabSz="326532" rtl="0" eaLnBrk="1" latinLnBrk="0" hangingPunct="1">
        <a:defRPr sz="643" kern="1200">
          <a:solidFill>
            <a:schemeClr val="tx1"/>
          </a:solidFill>
          <a:latin typeface="+mn-lt"/>
          <a:ea typeface="+mn-ea"/>
          <a:cs typeface="+mn-cs"/>
        </a:defRPr>
      </a:lvl1pPr>
      <a:lvl2pPr marL="163266" algn="l" defTabSz="326532" rtl="0" eaLnBrk="1" latinLnBrk="0" hangingPunct="1">
        <a:defRPr sz="643" kern="1200">
          <a:solidFill>
            <a:schemeClr val="tx1"/>
          </a:solidFill>
          <a:latin typeface="+mn-lt"/>
          <a:ea typeface="+mn-ea"/>
          <a:cs typeface="+mn-cs"/>
        </a:defRPr>
      </a:lvl2pPr>
      <a:lvl3pPr marL="326532" algn="l" defTabSz="326532" rtl="0" eaLnBrk="1" latinLnBrk="0" hangingPunct="1">
        <a:defRPr sz="643" kern="1200">
          <a:solidFill>
            <a:schemeClr val="tx1"/>
          </a:solidFill>
          <a:latin typeface="+mn-lt"/>
          <a:ea typeface="+mn-ea"/>
          <a:cs typeface="+mn-cs"/>
        </a:defRPr>
      </a:lvl3pPr>
      <a:lvl4pPr marL="489798" algn="l" defTabSz="326532" rtl="0" eaLnBrk="1" latinLnBrk="0" hangingPunct="1">
        <a:defRPr sz="643" kern="1200">
          <a:solidFill>
            <a:schemeClr val="tx1"/>
          </a:solidFill>
          <a:latin typeface="+mn-lt"/>
          <a:ea typeface="+mn-ea"/>
          <a:cs typeface="+mn-cs"/>
        </a:defRPr>
      </a:lvl4pPr>
      <a:lvl5pPr marL="653064" algn="l" defTabSz="326532" rtl="0" eaLnBrk="1" latinLnBrk="0" hangingPunct="1">
        <a:defRPr sz="643" kern="1200">
          <a:solidFill>
            <a:schemeClr val="tx1"/>
          </a:solidFill>
          <a:latin typeface="+mn-lt"/>
          <a:ea typeface="+mn-ea"/>
          <a:cs typeface="+mn-cs"/>
        </a:defRPr>
      </a:lvl5pPr>
      <a:lvl6pPr marL="816331" algn="l" defTabSz="326532" rtl="0" eaLnBrk="1" latinLnBrk="0" hangingPunct="1">
        <a:defRPr sz="643" kern="1200">
          <a:solidFill>
            <a:schemeClr val="tx1"/>
          </a:solidFill>
          <a:latin typeface="+mn-lt"/>
          <a:ea typeface="+mn-ea"/>
          <a:cs typeface="+mn-cs"/>
        </a:defRPr>
      </a:lvl6pPr>
      <a:lvl7pPr marL="979597" algn="l" defTabSz="326532" rtl="0" eaLnBrk="1" latinLnBrk="0" hangingPunct="1">
        <a:defRPr sz="643" kern="1200">
          <a:solidFill>
            <a:schemeClr val="tx1"/>
          </a:solidFill>
          <a:latin typeface="+mn-lt"/>
          <a:ea typeface="+mn-ea"/>
          <a:cs typeface="+mn-cs"/>
        </a:defRPr>
      </a:lvl7pPr>
      <a:lvl8pPr marL="1142863" algn="l" defTabSz="326532" rtl="0" eaLnBrk="1" latinLnBrk="0" hangingPunct="1">
        <a:defRPr sz="643" kern="1200">
          <a:solidFill>
            <a:schemeClr val="tx1"/>
          </a:solidFill>
          <a:latin typeface="+mn-lt"/>
          <a:ea typeface="+mn-ea"/>
          <a:cs typeface="+mn-cs"/>
        </a:defRPr>
      </a:lvl8pPr>
      <a:lvl9pPr marL="1306129" algn="l" defTabSz="326532" rtl="0" eaLnBrk="1" latinLnBrk="0" hangingPunct="1">
        <a:defRPr sz="6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cs.toronto.edu/~calver/igg.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mailto:calver@cs.toronto.edu?subject=Re:%20TLS%20presentation" TargetMode="Externa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3" Type="http://schemas.openxmlformats.org/officeDocument/2006/relationships/image" Target="../media/image1.png"/><Relationship Id="rId7" Type="http://schemas.openxmlformats.org/officeDocument/2006/relationships/image" Target="../media/image15.svg"/><Relationship Id="rId12" Type="http://schemas.openxmlformats.org/officeDocument/2006/relationships/image" Target="../media/image20.png"/><Relationship Id="rId2" Type="http://schemas.openxmlformats.org/officeDocument/2006/relationships/image" Target="../media/image9.png"/><Relationship Id="rId16"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5" Type="http://schemas.openxmlformats.org/officeDocument/2006/relationships/hyperlink" Target="mailto:calver@cs.toronto.edu" TargetMode="External"/><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hyperlink" Target="http://www.cs.toronto.edu/~calver/igg.html"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4E"/>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4D9539F-E842-4831-9ECF-696963BAB665}"/>
              </a:ext>
            </a:extLst>
          </p:cNvPr>
          <p:cNvSpPr>
            <a:spLocks noGrp="1"/>
          </p:cNvSpPr>
          <p:nvPr>
            <p:ph type="subTitle" idx="1"/>
          </p:nvPr>
        </p:nvSpPr>
        <p:spPr>
          <a:xfrm>
            <a:off x="798447" y="2152587"/>
            <a:ext cx="7547106" cy="1241821"/>
          </a:xfrm>
        </p:spPr>
        <p:txBody>
          <a:bodyPr vert="horz" lIns="32657" tIns="16329" rIns="32657" bIns="16329" rtlCol="0" anchor="t">
            <a:noAutofit/>
          </a:bodyPr>
          <a:lstStyle/>
          <a:p>
            <a:r>
              <a:rPr lang="en-US" sz="1600" dirty="0">
                <a:solidFill>
                  <a:schemeClr val="bg1"/>
                </a:solidFill>
                <a:ea typeface="+mn-lt"/>
                <a:cs typeface="+mn-lt"/>
              </a:rPr>
              <a:t>Jonathan Calver, Michelle Craig, Jennifer Campbell</a:t>
            </a:r>
          </a:p>
          <a:p>
            <a:r>
              <a:rPr lang="en-US" sz="1600" dirty="0">
                <a:solidFill>
                  <a:schemeClr val="bg1"/>
                </a:solidFill>
                <a:ea typeface="+mn-lt"/>
                <a:cs typeface="+mn-lt"/>
              </a:rPr>
              <a:t>Department of Computer Science</a:t>
            </a:r>
          </a:p>
          <a:p>
            <a:endParaRPr lang="en-US" sz="1600" dirty="0">
              <a:solidFill>
                <a:schemeClr val="bg1"/>
              </a:solidFill>
              <a:cs typeface="Calibri"/>
            </a:endParaRPr>
          </a:p>
          <a:p>
            <a:r>
              <a:rPr lang="en-US" sz="1600" dirty="0">
                <a:solidFill>
                  <a:schemeClr val="bg1"/>
                </a:solidFill>
              </a:rPr>
              <a:t>14th Annual University of Toronto Teaching and Learning Symposium:</a:t>
            </a:r>
            <a:endParaRPr lang="en-US" sz="1600" dirty="0">
              <a:solidFill>
                <a:schemeClr val="bg1"/>
              </a:solidFill>
              <a:cs typeface="Calibri"/>
            </a:endParaRPr>
          </a:p>
          <a:p>
            <a:r>
              <a:rPr lang="en-US" sz="1600" dirty="0">
                <a:solidFill>
                  <a:schemeClr val="bg1"/>
                </a:solidFill>
              </a:rPr>
              <a:t>Teacher-as-Learner/Learner-as-Teacher</a:t>
            </a:r>
            <a:endParaRPr lang="en-US" sz="1600" dirty="0">
              <a:solidFill>
                <a:schemeClr val="bg1"/>
              </a:solidFill>
              <a:cs typeface="Calibri"/>
            </a:endParaRPr>
          </a:p>
          <a:p>
            <a:endParaRPr lang="en-US" sz="1600" dirty="0">
              <a:solidFill>
                <a:schemeClr val="bg1"/>
              </a:solidFill>
              <a:ea typeface="+mn-lt"/>
              <a:cs typeface="+mn-lt"/>
            </a:endParaRPr>
          </a:p>
          <a:p>
            <a:r>
              <a:rPr lang="en-US" sz="1600" dirty="0">
                <a:solidFill>
                  <a:schemeClr val="bg1"/>
                </a:solidFill>
                <a:ea typeface="+mn-lt"/>
                <a:cs typeface="+mn-lt"/>
              </a:rPr>
              <a:t>Inquiry on Teaching and Learning Poster + Talk</a:t>
            </a:r>
          </a:p>
          <a:p>
            <a:r>
              <a:rPr lang="en-US" sz="1600" dirty="0">
                <a:solidFill>
                  <a:schemeClr val="bg1"/>
                </a:solidFill>
                <a:ea typeface="+mn-lt"/>
                <a:cs typeface="+mn-lt"/>
              </a:rPr>
              <a:t>2:30-3:30pm</a:t>
            </a:r>
            <a:r>
              <a:rPr lang="en-US" sz="1600" dirty="0">
                <a:solidFill>
                  <a:schemeClr val="bg1"/>
                </a:solidFill>
                <a:cs typeface="Calibri"/>
              </a:rPr>
              <a:t> Wednesday, May 12</a:t>
            </a:r>
            <a:r>
              <a:rPr lang="en-US" sz="1600" baseline="30000" dirty="0">
                <a:solidFill>
                  <a:schemeClr val="bg1"/>
                </a:solidFill>
                <a:cs typeface="Calibri"/>
              </a:rPr>
              <a:t>th</a:t>
            </a:r>
            <a:r>
              <a:rPr lang="en-US" sz="1600" dirty="0">
                <a:solidFill>
                  <a:schemeClr val="bg1"/>
                </a:solidFill>
                <a:cs typeface="Calibri"/>
              </a:rPr>
              <a:t>, 2021</a:t>
            </a:r>
          </a:p>
          <a:p>
            <a:endParaRPr lang="en-US" sz="1600" baseline="30000" dirty="0">
              <a:solidFill>
                <a:schemeClr val="bg1"/>
              </a:solidFill>
              <a:cs typeface="Calibri"/>
            </a:endParaRPr>
          </a:p>
        </p:txBody>
      </p:sp>
      <p:grpSp>
        <p:nvGrpSpPr>
          <p:cNvPr id="6" name="Group 5">
            <a:extLst>
              <a:ext uri="{FF2B5EF4-FFF2-40B4-BE49-F238E27FC236}">
                <a16:creationId xmlns:a16="http://schemas.microsoft.com/office/drawing/2014/main" id="{BCC298B2-9910-C641-86FA-02A81B470691}"/>
              </a:ext>
            </a:extLst>
          </p:cNvPr>
          <p:cNvGrpSpPr/>
          <p:nvPr/>
        </p:nvGrpSpPr>
        <p:grpSpPr>
          <a:xfrm>
            <a:off x="672007" y="691978"/>
            <a:ext cx="7673546" cy="1241821"/>
            <a:chOff x="0" y="372586"/>
            <a:chExt cx="7673546" cy="1901250"/>
          </a:xfrm>
        </p:grpSpPr>
        <p:sp>
          <p:nvSpPr>
            <p:cNvPr id="7" name="Rounded Rectangle 6">
              <a:extLst>
                <a:ext uri="{FF2B5EF4-FFF2-40B4-BE49-F238E27FC236}">
                  <a16:creationId xmlns:a16="http://schemas.microsoft.com/office/drawing/2014/main" id="{DECBAF3E-511A-7441-82CD-9A5EACAC6D50}"/>
                </a:ext>
              </a:extLst>
            </p:cNvPr>
            <p:cNvSpPr/>
            <p:nvPr/>
          </p:nvSpPr>
          <p:spPr>
            <a:xfrm>
              <a:off x="0" y="372586"/>
              <a:ext cx="7673546" cy="190125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ed Rectangle 4">
              <a:extLst>
                <a:ext uri="{FF2B5EF4-FFF2-40B4-BE49-F238E27FC236}">
                  <a16:creationId xmlns:a16="http://schemas.microsoft.com/office/drawing/2014/main" id="{7F29F4D3-D913-C142-A237-477FDB04E1DE}"/>
                </a:ext>
              </a:extLst>
            </p:cNvPr>
            <p:cNvSpPr txBox="1"/>
            <p:nvPr/>
          </p:nvSpPr>
          <p:spPr>
            <a:xfrm>
              <a:off x="92811" y="465397"/>
              <a:ext cx="7487924" cy="17156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4000" b="1" dirty="0">
                  <a:solidFill>
                    <a:schemeClr val="bg1"/>
                  </a:solidFill>
                  <a:ea typeface="+mj-lt"/>
                  <a:cs typeface="+mj-lt"/>
                </a:rPr>
                <a:t>The Impact of Optional Group Work on the Student Experience </a:t>
              </a:r>
              <a:endParaRPr lang="en-US" sz="4000" kern="1200" dirty="0"/>
            </a:p>
          </p:txBody>
        </p:sp>
      </p:grpSp>
      <p:pic>
        <p:nvPicPr>
          <p:cNvPr id="9" name="Picture 8" descr="Logo&#10;&#10;Description automatically generated">
            <a:extLst>
              <a:ext uri="{FF2B5EF4-FFF2-40B4-BE49-F238E27FC236}">
                <a16:creationId xmlns:a16="http://schemas.microsoft.com/office/drawing/2014/main" id="{F4E90003-A9FD-0B4D-974E-EBFA7E7791A8}"/>
              </a:ext>
            </a:extLst>
          </p:cNvPr>
          <p:cNvPicPr>
            <a:picLocks noChangeAspect="1"/>
          </p:cNvPicPr>
          <p:nvPr/>
        </p:nvPicPr>
        <p:blipFill>
          <a:blip r:embed="rId2"/>
          <a:stretch>
            <a:fillRect/>
          </a:stretch>
        </p:blipFill>
        <p:spPr>
          <a:xfrm>
            <a:off x="7756370" y="3990662"/>
            <a:ext cx="1290396" cy="994172"/>
          </a:xfrm>
          <a:prstGeom prst="rect">
            <a:avLst/>
          </a:prstGeom>
        </p:spPr>
      </p:pic>
    </p:spTree>
    <p:extLst>
      <p:ext uri="{BB962C8B-B14F-4D97-AF65-F5344CB8AC3E}">
        <p14:creationId xmlns:p14="http://schemas.microsoft.com/office/powerpoint/2010/main" val="3967126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4E"/>
        </a:solid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E70F9B11-8025-498D-A2DA-398B3A434083}"/>
              </a:ext>
            </a:extLst>
          </p:cNvPr>
          <p:cNvPicPr>
            <a:picLocks noChangeAspect="1"/>
          </p:cNvPicPr>
          <p:nvPr/>
        </p:nvPicPr>
        <p:blipFill>
          <a:blip r:embed="rId3"/>
          <a:stretch>
            <a:fillRect/>
          </a:stretch>
        </p:blipFill>
        <p:spPr>
          <a:xfrm>
            <a:off x="7756370" y="3990662"/>
            <a:ext cx="1290396" cy="994172"/>
          </a:xfrm>
          <a:prstGeom prst="rect">
            <a:avLst/>
          </a:prstGeom>
        </p:spPr>
      </p:pic>
      <p:sp>
        <p:nvSpPr>
          <p:cNvPr id="6" name="Title 1">
            <a:extLst>
              <a:ext uri="{FF2B5EF4-FFF2-40B4-BE49-F238E27FC236}">
                <a16:creationId xmlns:a16="http://schemas.microsoft.com/office/drawing/2014/main" id="{0943AC42-D2E0-834E-9DEB-B7AD412DE2C9}"/>
              </a:ext>
            </a:extLst>
          </p:cNvPr>
          <p:cNvSpPr txBox="1">
            <a:spLocks/>
          </p:cNvSpPr>
          <p:nvPr/>
        </p:nvSpPr>
        <p:spPr>
          <a:xfrm>
            <a:off x="628650" y="158666"/>
            <a:ext cx="7886700" cy="994172"/>
          </a:xfrm>
          <a:prstGeom prst="rect">
            <a:avLst/>
          </a:prstGeom>
        </p:spPr>
        <p:txBody>
          <a:bodyPr vert="horz" lIns="91440" tIns="45720" rIns="91440" bIns="45720" rtlCol="0" anchor="ctr">
            <a:normAutofit fontScale="90000" lnSpcReduction="10000"/>
          </a:bodyPr>
          <a:lstStyle>
            <a:lvl1pPr algn="l" defTabSz="326532" rtl="0" eaLnBrk="1" latinLnBrk="0" hangingPunct="1">
              <a:lnSpc>
                <a:spcPct val="90000"/>
              </a:lnSpc>
              <a:spcBef>
                <a:spcPct val="0"/>
              </a:spcBef>
              <a:buNone/>
              <a:defRPr sz="1571" kern="1200">
                <a:solidFill>
                  <a:schemeClr val="tx1"/>
                </a:solidFill>
                <a:latin typeface="+mj-lt"/>
                <a:ea typeface="+mj-ea"/>
                <a:cs typeface="+mj-cs"/>
              </a:defRPr>
            </a:lvl1pPr>
          </a:lstStyle>
          <a:p>
            <a:endParaRPr lang="en-US" sz="3410" dirty="0">
              <a:solidFill>
                <a:schemeClr val="bg1"/>
              </a:solidFill>
              <a:ea typeface="+mj-lt"/>
              <a:cs typeface="+mj-lt"/>
            </a:endParaRPr>
          </a:p>
          <a:p>
            <a:r>
              <a:rPr lang="en-US" sz="4000" b="1" dirty="0">
                <a:solidFill>
                  <a:schemeClr val="bg1"/>
                </a:solidFill>
                <a:ea typeface="+mj-lt"/>
                <a:cs typeface="+mj-lt"/>
              </a:rPr>
              <a:t>Discussion (1 of 2)</a:t>
            </a:r>
            <a:endParaRPr lang="en-US" sz="3410" dirty="0">
              <a:cs typeface="Calibri Light"/>
            </a:endParaRPr>
          </a:p>
        </p:txBody>
      </p:sp>
      <p:sp>
        <p:nvSpPr>
          <p:cNvPr id="12" name="Thought Bubble: Cloud 1">
            <a:extLst>
              <a:ext uri="{FF2B5EF4-FFF2-40B4-BE49-F238E27FC236}">
                <a16:creationId xmlns:a16="http://schemas.microsoft.com/office/drawing/2014/main" id="{66966CA8-99C4-5A4E-A6C8-565150087AA0}"/>
              </a:ext>
            </a:extLst>
          </p:cNvPr>
          <p:cNvSpPr/>
          <p:nvPr/>
        </p:nvSpPr>
        <p:spPr>
          <a:xfrm>
            <a:off x="3822133" y="1093980"/>
            <a:ext cx="3233171" cy="1562668"/>
          </a:xfrm>
          <a:prstGeom prst="cloudCallout">
            <a:avLst>
              <a:gd name="adj1" fmla="val -90084"/>
              <a:gd name="adj2" fmla="val 150179"/>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CA" sz="1800" dirty="0">
                <a:solidFill>
                  <a:schemeClr val="bg1"/>
                </a:solidFill>
              </a:rPr>
              <a:t>How has online learning impacted group formation?</a:t>
            </a:r>
          </a:p>
          <a:p>
            <a:pPr algn="ctr"/>
            <a:endParaRPr lang="en-CA" sz="857" dirty="0">
              <a:solidFill>
                <a:schemeClr val="bg1"/>
              </a:solidFill>
            </a:endParaRPr>
          </a:p>
        </p:txBody>
      </p:sp>
      <p:sp>
        <p:nvSpPr>
          <p:cNvPr id="13" name="Thought Bubble: Cloud 56">
            <a:extLst>
              <a:ext uri="{FF2B5EF4-FFF2-40B4-BE49-F238E27FC236}">
                <a16:creationId xmlns:a16="http://schemas.microsoft.com/office/drawing/2014/main" id="{BAE30D09-7CF0-4E41-BEE2-40FF16C64F6D}"/>
              </a:ext>
            </a:extLst>
          </p:cNvPr>
          <p:cNvSpPr/>
          <p:nvPr/>
        </p:nvSpPr>
        <p:spPr>
          <a:xfrm>
            <a:off x="234749" y="1152838"/>
            <a:ext cx="3193483" cy="1562668"/>
          </a:xfrm>
          <a:prstGeom prst="cloudCallout">
            <a:avLst>
              <a:gd name="adj1" fmla="val 16073"/>
              <a:gd name="adj2" fmla="val 137497"/>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ea typeface="+mn-lt"/>
                <a:cs typeface="+mn-lt"/>
              </a:rPr>
              <a:t>Are students who don't know anyone at a disadvantage?</a:t>
            </a:r>
            <a:endParaRPr lang="en-US" sz="1800" dirty="0">
              <a:solidFill>
                <a:schemeClr val="bg1"/>
              </a:solidFill>
            </a:endParaRPr>
          </a:p>
          <a:p>
            <a:pPr algn="ctr"/>
            <a:endParaRPr lang="en-CA" sz="857" dirty="0">
              <a:solidFill>
                <a:schemeClr val="bg1"/>
              </a:solidFill>
            </a:endParaRPr>
          </a:p>
        </p:txBody>
      </p:sp>
      <p:sp>
        <p:nvSpPr>
          <p:cNvPr id="14" name="Thought Bubble: Cloud 56">
            <a:extLst>
              <a:ext uri="{FF2B5EF4-FFF2-40B4-BE49-F238E27FC236}">
                <a16:creationId xmlns:a16="http://schemas.microsoft.com/office/drawing/2014/main" id="{F2EA9577-1D0E-3740-BF63-0AD332C02E04}"/>
              </a:ext>
            </a:extLst>
          </p:cNvPr>
          <p:cNvSpPr/>
          <p:nvPr/>
        </p:nvSpPr>
        <p:spPr>
          <a:xfrm>
            <a:off x="5541819" y="2571750"/>
            <a:ext cx="3107784" cy="1612204"/>
          </a:xfrm>
          <a:prstGeom prst="cloudCallout">
            <a:avLst>
              <a:gd name="adj1" fmla="val -130626"/>
              <a:gd name="adj2" fmla="val 54497"/>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800" dirty="0">
                <a:solidFill>
                  <a:prstClr val="white"/>
                </a:solidFill>
                <a:latin typeface="Cambria"/>
                <a:cs typeface="Calibri"/>
              </a:rPr>
              <a:t>How can we help students find compatible groupmates?</a:t>
            </a:r>
          </a:p>
          <a:p>
            <a:pPr algn="ctr"/>
            <a:endParaRPr lang="en-CA" sz="245" dirty="0">
              <a:solidFill>
                <a:schemeClr val="bg1"/>
              </a:solidFill>
            </a:endParaRPr>
          </a:p>
        </p:txBody>
      </p:sp>
      <p:pic>
        <p:nvPicPr>
          <p:cNvPr id="11" name="Graphic 5" descr="Users">
            <a:extLst>
              <a:ext uri="{FF2B5EF4-FFF2-40B4-BE49-F238E27FC236}">
                <a16:creationId xmlns:a16="http://schemas.microsoft.com/office/drawing/2014/main" id="{7F906569-E619-A342-989C-C152F14AB6E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31490" y="3842550"/>
            <a:ext cx="1290396" cy="1290396"/>
          </a:xfrm>
          <a:prstGeom prst="rect">
            <a:avLst/>
          </a:prstGeom>
        </p:spPr>
      </p:pic>
    </p:spTree>
    <p:extLst>
      <p:ext uri="{BB962C8B-B14F-4D97-AF65-F5344CB8AC3E}">
        <p14:creationId xmlns:p14="http://schemas.microsoft.com/office/powerpoint/2010/main" val="25620063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10000"/>
                                  </p:iterate>
                                  <p:childTnLst>
                                    <p:set>
                                      <p:cBhvr>
                                        <p:cTn id="6" dur="1" fill="hold">
                                          <p:stCondLst>
                                            <p:cond delay="0"/>
                                          </p:stCondLst>
                                        </p:cTn>
                                        <p:tgtEl>
                                          <p:spTgt spid="13">
                                            <p:txEl>
                                              <p:charRg st="4294967295" end="4294967295"/>
                                            </p:txEl>
                                          </p:spTgt>
                                        </p:tgtEl>
                                        <p:attrNameLst>
                                          <p:attrName>style.visibility</p:attrName>
                                        </p:attrNameLst>
                                      </p:cBhvr>
                                      <p:to>
                                        <p:strVal val="visible"/>
                                      </p:to>
                                    </p:set>
                                    <p:animEffect transition="in" filter="fade">
                                      <p:cBhvr>
                                        <p:cTn id="7" dur="1500"/>
                                        <p:tgtEl>
                                          <p:spTgt spid="13">
                                            <p:txEl>
                                              <p:charRg st="4294967295" end="429496729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wd">
                                    <p:tmPct val="10000"/>
                                  </p:iterate>
                                  <p:childTnLst>
                                    <p:set>
                                      <p:cBhvr>
                                        <p:cTn id="11" dur="1" fill="hold">
                                          <p:stCondLst>
                                            <p:cond delay="0"/>
                                          </p:stCondLst>
                                        </p:cTn>
                                        <p:tgtEl>
                                          <p:spTgt spid="12">
                                            <p:txEl>
                                              <p:charRg st="4294967295" end="4294967295"/>
                                            </p:txEl>
                                          </p:spTgt>
                                        </p:tgtEl>
                                        <p:attrNameLst>
                                          <p:attrName>style.visibility</p:attrName>
                                        </p:attrNameLst>
                                      </p:cBhvr>
                                      <p:to>
                                        <p:strVal val="visible"/>
                                      </p:to>
                                    </p:set>
                                    <p:animEffect transition="in" filter="fade">
                                      <p:cBhvr>
                                        <p:cTn id="12" dur="1500"/>
                                        <p:tgtEl>
                                          <p:spTgt spid="12">
                                            <p:txEl>
                                              <p:charRg st="4294967295" end="429496729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wd">
                                    <p:tmPct val="10000"/>
                                  </p:iterate>
                                  <p:childTnLst>
                                    <p:set>
                                      <p:cBhvr>
                                        <p:cTn id="16" dur="1" fill="hold">
                                          <p:stCondLst>
                                            <p:cond delay="0"/>
                                          </p:stCondLst>
                                        </p:cTn>
                                        <p:tgtEl>
                                          <p:spTgt spid="14">
                                            <p:txEl>
                                              <p:charRg st="4294967295" end="4294967295"/>
                                            </p:txEl>
                                          </p:spTgt>
                                        </p:tgtEl>
                                        <p:attrNameLst>
                                          <p:attrName>style.visibility</p:attrName>
                                        </p:attrNameLst>
                                      </p:cBhvr>
                                      <p:to>
                                        <p:strVal val="visible"/>
                                      </p:to>
                                    </p:set>
                                    <p:animEffect transition="in" filter="fade">
                                      <p:cBhvr>
                                        <p:cTn id="17" dur="1500"/>
                                        <p:tgtEl>
                                          <p:spTgt spid="14">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13" grpId="0" autoUpdateAnimBg="0"/>
      <p:bldP spid="1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4E"/>
        </a:solid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E70F9B11-8025-498D-A2DA-398B3A434083}"/>
              </a:ext>
            </a:extLst>
          </p:cNvPr>
          <p:cNvPicPr>
            <a:picLocks noChangeAspect="1"/>
          </p:cNvPicPr>
          <p:nvPr/>
        </p:nvPicPr>
        <p:blipFill>
          <a:blip r:embed="rId3"/>
          <a:stretch>
            <a:fillRect/>
          </a:stretch>
        </p:blipFill>
        <p:spPr>
          <a:xfrm>
            <a:off x="7756370" y="3990662"/>
            <a:ext cx="1290396" cy="994172"/>
          </a:xfrm>
          <a:prstGeom prst="rect">
            <a:avLst/>
          </a:prstGeom>
        </p:spPr>
      </p:pic>
      <p:sp>
        <p:nvSpPr>
          <p:cNvPr id="6" name="Title 1">
            <a:extLst>
              <a:ext uri="{FF2B5EF4-FFF2-40B4-BE49-F238E27FC236}">
                <a16:creationId xmlns:a16="http://schemas.microsoft.com/office/drawing/2014/main" id="{0943AC42-D2E0-834E-9DEB-B7AD412DE2C9}"/>
              </a:ext>
            </a:extLst>
          </p:cNvPr>
          <p:cNvSpPr txBox="1">
            <a:spLocks/>
          </p:cNvSpPr>
          <p:nvPr/>
        </p:nvSpPr>
        <p:spPr>
          <a:xfrm>
            <a:off x="628650" y="158666"/>
            <a:ext cx="7886700" cy="994172"/>
          </a:xfrm>
          <a:prstGeom prst="rect">
            <a:avLst/>
          </a:prstGeom>
        </p:spPr>
        <p:txBody>
          <a:bodyPr vert="horz" lIns="91440" tIns="45720" rIns="91440" bIns="45720" rtlCol="0" anchor="ctr">
            <a:normAutofit fontScale="90000" lnSpcReduction="10000"/>
          </a:bodyPr>
          <a:lstStyle>
            <a:lvl1pPr algn="l" defTabSz="326532" rtl="0" eaLnBrk="1" latinLnBrk="0" hangingPunct="1">
              <a:lnSpc>
                <a:spcPct val="90000"/>
              </a:lnSpc>
              <a:spcBef>
                <a:spcPct val="0"/>
              </a:spcBef>
              <a:buNone/>
              <a:defRPr sz="1571" kern="1200">
                <a:solidFill>
                  <a:schemeClr val="tx1"/>
                </a:solidFill>
                <a:latin typeface="+mj-lt"/>
                <a:ea typeface="+mj-ea"/>
                <a:cs typeface="+mj-cs"/>
              </a:defRPr>
            </a:lvl1pPr>
          </a:lstStyle>
          <a:p>
            <a:endParaRPr lang="en-US" sz="3410" dirty="0">
              <a:solidFill>
                <a:schemeClr val="bg1"/>
              </a:solidFill>
              <a:ea typeface="+mj-lt"/>
              <a:cs typeface="+mj-lt"/>
            </a:endParaRPr>
          </a:p>
          <a:p>
            <a:r>
              <a:rPr lang="en-US" sz="4000" b="1" dirty="0">
                <a:solidFill>
                  <a:schemeClr val="bg1"/>
                </a:solidFill>
                <a:ea typeface="+mj-lt"/>
                <a:cs typeface="+mj-lt"/>
              </a:rPr>
              <a:t>Discussion (2 of 2)</a:t>
            </a:r>
            <a:endParaRPr lang="en-US" sz="3410" dirty="0">
              <a:cs typeface="Calibri Light"/>
            </a:endParaRPr>
          </a:p>
        </p:txBody>
      </p:sp>
      <p:sp>
        <p:nvSpPr>
          <p:cNvPr id="12" name="Thought Bubble: Cloud 1">
            <a:extLst>
              <a:ext uri="{FF2B5EF4-FFF2-40B4-BE49-F238E27FC236}">
                <a16:creationId xmlns:a16="http://schemas.microsoft.com/office/drawing/2014/main" id="{66966CA8-99C4-5A4E-A6C8-565150087AA0}"/>
              </a:ext>
            </a:extLst>
          </p:cNvPr>
          <p:cNvSpPr/>
          <p:nvPr/>
        </p:nvSpPr>
        <p:spPr>
          <a:xfrm>
            <a:off x="106220" y="1152838"/>
            <a:ext cx="3108035" cy="1890100"/>
          </a:xfrm>
          <a:prstGeom prst="cloudCallout">
            <a:avLst>
              <a:gd name="adj1" fmla="val 22563"/>
              <a:gd name="adj2" fmla="val 107269"/>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CA" sz="1800" dirty="0">
                <a:solidFill>
                  <a:schemeClr val="bg1"/>
                </a:solidFill>
              </a:rPr>
              <a:t>What is the impact of groups on grades used for program admission?</a:t>
            </a:r>
            <a:endParaRPr lang="en-US" sz="1800" dirty="0">
              <a:solidFill>
                <a:schemeClr val="bg1"/>
              </a:solidFill>
            </a:endParaRPr>
          </a:p>
        </p:txBody>
      </p:sp>
      <p:sp>
        <p:nvSpPr>
          <p:cNvPr id="13" name="Thought Bubble: Cloud 56">
            <a:extLst>
              <a:ext uri="{FF2B5EF4-FFF2-40B4-BE49-F238E27FC236}">
                <a16:creationId xmlns:a16="http://schemas.microsoft.com/office/drawing/2014/main" id="{BAE30D09-7CF0-4E41-BEE2-40FF16C64F6D}"/>
              </a:ext>
            </a:extLst>
          </p:cNvPr>
          <p:cNvSpPr/>
          <p:nvPr/>
        </p:nvSpPr>
        <p:spPr>
          <a:xfrm>
            <a:off x="3505201" y="1265842"/>
            <a:ext cx="3445813" cy="1664092"/>
          </a:xfrm>
          <a:prstGeom prst="cloudCallout">
            <a:avLst>
              <a:gd name="adj1" fmla="val -77755"/>
              <a:gd name="adj2" fmla="val 127164"/>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latin typeface="Cambria"/>
                <a:cs typeface="Calibri"/>
              </a:rPr>
              <a:t>Do we need to revisit </a:t>
            </a:r>
            <a:r>
              <a:rPr lang="en-US" sz="1800" i="1" dirty="0">
                <a:solidFill>
                  <a:schemeClr val="bg1"/>
                </a:solidFill>
                <a:latin typeface="Cambria"/>
                <a:cs typeface="Calibri"/>
              </a:rPr>
              <a:t>why</a:t>
            </a:r>
            <a:r>
              <a:rPr lang="en-US" sz="1800" dirty="0">
                <a:solidFill>
                  <a:schemeClr val="bg1"/>
                </a:solidFill>
                <a:latin typeface="Cambria"/>
                <a:cs typeface="Calibri"/>
              </a:rPr>
              <a:t> we give students the option to work in groups?</a:t>
            </a:r>
            <a:endParaRPr lang="en-US" sz="1800" dirty="0">
              <a:solidFill>
                <a:schemeClr val="bg1"/>
              </a:solidFill>
            </a:endParaRPr>
          </a:p>
        </p:txBody>
      </p:sp>
      <p:sp>
        <p:nvSpPr>
          <p:cNvPr id="14" name="Thought Bubble: Cloud 56">
            <a:extLst>
              <a:ext uri="{FF2B5EF4-FFF2-40B4-BE49-F238E27FC236}">
                <a16:creationId xmlns:a16="http://schemas.microsoft.com/office/drawing/2014/main" id="{F2EA9577-1D0E-3740-BF63-0AD332C02E04}"/>
              </a:ext>
            </a:extLst>
          </p:cNvPr>
          <p:cNvSpPr/>
          <p:nvPr/>
        </p:nvSpPr>
        <p:spPr>
          <a:xfrm>
            <a:off x="5260103" y="2725054"/>
            <a:ext cx="3255247" cy="1664092"/>
          </a:xfrm>
          <a:prstGeom prst="cloudCallout">
            <a:avLst>
              <a:gd name="adj1" fmla="val -117626"/>
              <a:gd name="adj2" fmla="val 43663"/>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dirty="0">
                <a:solidFill>
                  <a:schemeClr val="bg1"/>
                </a:solidFill>
              </a:rPr>
              <a:t>Any thoughts? </a:t>
            </a:r>
            <a:r>
              <a:rPr lang="en-CA" sz="1400" dirty="0">
                <a:solidFill>
                  <a:schemeClr val="bg1"/>
                </a:solidFill>
              </a:rPr>
              <a:t>(general discussion is next)</a:t>
            </a:r>
          </a:p>
        </p:txBody>
      </p:sp>
      <p:pic>
        <p:nvPicPr>
          <p:cNvPr id="16" name="Graphic 5" descr="Users">
            <a:extLst>
              <a:ext uri="{FF2B5EF4-FFF2-40B4-BE49-F238E27FC236}">
                <a16:creationId xmlns:a16="http://schemas.microsoft.com/office/drawing/2014/main" id="{CF2FC867-4B96-E24E-B6E9-3A18605E36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31490" y="3842550"/>
            <a:ext cx="1290396" cy="1290396"/>
          </a:xfrm>
          <a:prstGeom prst="rect">
            <a:avLst/>
          </a:prstGeom>
        </p:spPr>
      </p:pic>
    </p:spTree>
    <p:extLst>
      <p:ext uri="{BB962C8B-B14F-4D97-AF65-F5344CB8AC3E}">
        <p14:creationId xmlns:p14="http://schemas.microsoft.com/office/powerpoint/2010/main" val="357969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10000"/>
                                  </p:iterate>
                                  <p:childTnLst>
                                    <p:set>
                                      <p:cBhvr>
                                        <p:cTn id="6" dur="1" fill="hold">
                                          <p:stCondLst>
                                            <p:cond delay="0"/>
                                          </p:stCondLst>
                                        </p:cTn>
                                        <p:tgtEl>
                                          <p:spTgt spid="12">
                                            <p:txEl>
                                              <p:charRg st="4294967295" end="4294967295"/>
                                            </p:txEl>
                                          </p:spTgt>
                                        </p:tgtEl>
                                        <p:attrNameLst>
                                          <p:attrName>style.visibility</p:attrName>
                                        </p:attrNameLst>
                                      </p:cBhvr>
                                      <p:to>
                                        <p:strVal val="visible"/>
                                      </p:to>
                                    </p:set>
                                    <p:animEffect transition="in" filter="fade">
                                      <p:cBhvr>
                                        <p:cTn id="7" dur="1500"/>
                                        <p:tgtEl>
                                          <p:spTgt spid="12">
                                            <p:txEl>
                                              <p:charRg st="4294967295" end="429496729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wd">
                                    <p:tmPct val="10000"/>
                                  </p:iterate>
                                  <p:childTnLst>
                                    <p:set>
                                      <p:cBhvr>
                                        <p:cTn id="11" dur="1" fill="hold">
                                          <p:stCondLst>
                                            <p:cond delay="0"/>
                                          </p:stCondLst>
                                        </p:cTn>
                                        <p:tgtEl>
                                          <p:spTgt spid="13">
                                            <p:txEl>
                                              <p:charRg st="4294967295" end="4294967295"/>
                                            </p:txEl>
                                          </p:spTgt>
                                        </p:tgtEl>
                                        <p:attrNameLst>
                                          <p:attrName>style.visibility</p:attrName>
                                        </p:attrNameLst>
                                      </p:cBhvr>
                                      <p:to>
                                        <p:strVal val="visible"/>
                                      </p:to>
                                    </p:set>
                                    <p:animEffect transition="in" filter="fade">
                                      <p:cBhvr>
                                        <p:cTn id="12" dur="1500"/>
                                        <p:tgtEl>
                                          <p:spTgt spid="13">
                                            <p:txEl>
                                              <p:charRg st="4294967295" end="429496729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wd">
                                    <p:tmPct val="10000"/>
                                  </p:iterate>
                                  <p:childTnLst>
                                    <p:set>
                                      <p:cBhvr>
                                        <p:cTn id="16" dur="1" fill="hold">
                                          <p:stCondLst>
                                            <p:cond delay="0"/>
                                          </p:stCondLst>
                                        </p:cTn>
                                        <p:tgtEl>
                                          <p:spTgt spid="14">
                                            <p:txEl>
                                              <p:charRg st="4294967295" end="4294967295"/>
                                            </p:txEl>
                                          </p:spTgt>
                                        </p:tgtEl>
                                        <p:attrNameLst>
                                          <p:attrName>style.visibility</p:attrName>
                                        </p:attrNameLst>
                                      </p:cBhvr>
                                      <p:to>
                                        <p:strVal val="visible"/>
                                      </p:to>
                                    </p:set>
                                    <p:animEffect transition="in" filter="fade">
                                      <p:cBhvr>
                                        <p:cTn id="17" dur="1500"/>
                                        <p:tgtEl>
                                          <p:spTgt spid="14">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13" grpId="0" autoUpdateAnimBg="0"/>
      <p:bldP spid="14"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4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A10D9-7938-494F-B601-34B51036DD0D}"/>
              </a:ext>
            </a:extLst>
          </p:cNvPr>
          <p:cNvSpPr>
            <a:spLocks noGrp="1"/>
          </p:cNvSpPr>
          <p:nvPr>
            <p:ph type="title"/>
          </p:nvPr>
        </p:nvSpPr>
        <p:spPr>
          <a:xfrm>
            <a:off x="628650" y="197319"/>
            <a:ext cx="7886700" cy="994172"/>
          </a:xfrm>
        </p:spPr>
        <p:txBody>
          <a:bodyPr>
            <a:normAutofit fontScale="90000"/>
          </a:bodyPr>
          <a:lstStyle/>
          <a:p>
            <a:endParaRPr lang="en-US" sz="3410" dirty="0">
              <a:solidFill>
                <a:schemeClr val="bg1"/>
              </a:solidFill>
              <a:ea typeface="+mj-lt"/>
              <a:cs typeface="+mj-lt"/>
            </a:endParaRPr>
          </a:p>
          <a:p>
            <a:r>
              <a:rPr lang="en-US" sz="4000" b="1" dirty="0">
                <a:solidFill>
                  <a:schemeClr val="bg1"/>
                </a:solidFill>
                <a:ea typeface="+mj-lt"/>
                <a:cs typeface="+mj-lt"/>
              </a:rPr>
              <a:t>Summary</a:t>
            </a:r>
          </a:p>
          <a:p>
            <a:endParaRPr lang="en-US" sz="3410" dirty="0">
              <a:cs typeface="Calibri Light"/>
            </a:endParaRPr>
          </a:p>
        </p:txBody>
      </p:sp>
      <p:sp>
        <p:nvSpPr>
          <p:cNvPr id="4" name="Freeform 3">
            <a:extLst>
              <a:ext uri="{FF2B5EF4-FFF2-40B4-BE49-F238E27FC236}">
                <a16:creationId xmlns:a16="http://schemas.microsoft.com/office/drawing/2014/main" id="{0EF960D0-D273-9445-83DA-1A56F9E87ACE}"/>
              </a:ext>
            </a:extLst>
          </p:cNvPr>
          <p:cNvSpPr/>
          <p:nvPr/>
        </p:nvSpPr>
        <p:spPr>
          <a:xfrm>
            <a:off x="628649" y="969713"/>
            <a:ext cx="7582478" cy="928757"/>
          </a:xfrm>
          <a:custGeom>
            <a:avLst/>
            <a:gdLst>
              <a:gd name="connsiteX0" fmla="*/ 0 w 7494733"/>
              <a:gd name="connsiteY0" fmla="*/ 142795 h 856751"/>
              <a:gd name="connsiteX1" fmla="*/ 142795 w 7494733"/>
              <a:gd name="connsiteY1" fmla="*/ 0 h 856751"/>
              <a:gd name="connsiteX2" fmla="*/ 7351938 w 7494733"/>
              <a:gd name="connsiteY2" fmla="*/ 0 h 856751"/>
              <a:gd name="connsiteX3" fmla="*/ 7494733 w 7494733"/>
              <a:gd name="connsiteY3" fmla="*/ 142795 h 856751"/>
              <a:gd name="connsiteX4" fmla="*/ 7494733 w 7494733"/>
              <a:gd name="connsiteY4" fmla="*/ 713956 h 856751"/>
              <a:gd name="connsiteX5" fmla="*/ 7351938 w 7494733"/>
              <a:gd name="connsiteY5" fmla="*/ 856751 h 856751"/>
              <a:gd name="connsiteX6" fmla="*/ 142795 w 7494733"/>
              <a:gd name="connsiteY6" fmla="*/ 856751 h 856751"/>
              <a:gd name="connsiteX7" fmla="*/ 0 w 7494733"/>
              <a:gd name="connsiteY7" fmla="*/ 713956 h 856751"/>
              <a:gd name="connsiteX8" fmla="*/ 0 w 7494733"/>
              <a:gd name="connsiteY8" fmla="*/ 142795 h 85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4733" h="856751">
                <a:moveTo>
                  <a:pt x="0" y="142795"/>
                </a:moveTo>
                <a:cubicBezTo>
                  <a:pt x="0" y="63931"/>
                  <a:pt x="63931" y="0"/>
                  <a:pt x="142795" y="0"/>
                </a:cubicBezTo>
                <a:lnTo>
                  <a:pt x="7351938" y="0"/>
                </a:lnTo>
                <a:cubicBezTo>
                  <a:pt x="7430802" y="0"/>
                  <a:pt x="7494733" y="63931"/>
                  <a:pt x="7494733" y="142795"/>
                </a:cubicBezTo>
                <a:lnTo>
                  <a:pt x="7494733" y="713956"/>
                </a:lnTo>
                <a:cubicBezTo>
                  <a:pt x="7494733" y="792820"/>
                  <a:pt x="7430802" y="856751"/>
                  <a:pt x="7351938" y="856751"/>
                </a:cubicBezTo>
                <a:lnTo>
                  <a:pt x="142795" y="856751"/>
                </a:lnTo>
                <a:cubicBezTo>
                  <a:pt x="63931" y="856751"/>
                  <a:pt x="0" y="792820"/>
                  <a:pt x="0" y="713956"/>
                </a:cubicBezTo>
                <a:lnTo>
                  <a:pt x="0" y="14279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023" tIns="118023" rIns="118023" bIns="118023" numCol="1" spcCol="1270" anchor="ctr" anchorCtr="0">
            <a:noAutofit/>
          </a:bodyPr>
          <a:lstStyle/>
          <a:p>
            <a:pPr marL="0" lvl="0" indent="0" algn="l" defTabSz="889000">
              <a:lnSpc>
                <a:spcPct val="90000"/>
              </a:lnSpc>
              <a:spcBef>
                <a:spcPct val="0"/>
              </a:spcBef>
              <a:spcAft>
                <a:spcPct val="35000"/>
              </a:spcAft>
              <a:buNone/>
            </a:pPr>
            <a:r>
              <a:rPr lang="en-US" sz="2000" kern="1200" dirty="0"/>
              <a:t>Research Question:</a:t>
            </a:r>
          </a:p>
          <a:p>
            <a:pPr marL="0" lvl="0" indent="0" algn="l" defTabSz="889000">
              <a:lnSpc>
                <a:spcPct val="90000"/>
              </a:lnSpc>
              <a:spcBef>
                <a:spcPct val="0"/>
              </a:spcBef>
              <a:spcAft>
                <a:spcPct val="35000"/>
              </a:spcAft>
              <a:buNone/>
            </a:pPr>
            <a:r>
              <a:rPr lang="en-US" sz="2000" kern="1200" dirty="0"/>
              <a:t>How does optional group work impact students?</a:t>
            </a:r>
          </a:p>
        </p:txBody>
      </p:sp>
      <p:sp>
        <p:nvSpPr>
          <p:cNvPr id="6" name="Freeform 5">
            <a:extLst>
              <a:ext uri="{FF2B5EF4-FFF2-40B4-BE49-F238E27FC236}">
                <a16:creationId xmlns:a16="http://schemas.microsoft.com/office/drawing/2014/main" id="{60A81744-4A14-8B48-852B-6616586F8083}"/>
              </a:ext>
            </a:extLst>
          </p:cNvPr>
          <p:cNvSpPr/>
          <p:nvPr/>
        </p:nvSpPr>
        <p:spPr>
          <a:xfrm>
            <a:off x="628649" y="1963884"/>
            <a:ext cx="7582478" cy="761662"/>
          </a:xfrm>
          <a:custGeom>
            <a:avLst/>
            <a:gdLst>
              <a:gd name="connsiteX0" fmla="*/ 0 w 7494733"/>
              <a:gd name="connsiteY0" fmla="*/ 139078 h 834451"/>
              <a:gd name="connsiteX1" fmla="*/ 139078 w 7494733"/>
              <a:gd name="connsiteY1" fmla="*/ 0 h 834451"/>
              <a:gd name="connsiteX2" fmla="*/ 7355655 w 7494733"/>
              <a:gd name="connsiteY2" fmla="*/ 0 h 834451"/>
              <a:gd name="connsiteX3" fmla="*/ 7494733 w 7494733"/>
              <a:gd name="connsiteY3" fmla="*/ 139078 h 834451"/>
              <a:gd name="connsiteX4" fmla="*/ 7494733 w 7494733"/>
              <a:gd name="connsiteY4" fmla="*/ 695373 h 834451"/>
              <a:gd name="connsiteX5" fmla="*/ 7355655 w 7494733"/>
              <a:gd name="connsiteY5" fmla="*/ 834451 h 834451"/>
              <a:gd name="connsiteX6" fmla="*/ 139078 w 7494733"/>
              <a:gd name="connsiteY6" fmla="*/ 834451 h 834451"/>
              <a:gd name="connsiteX7" fmla="*/ 0 w 7494733"/>
              <a:gd name="connsiteY7" fmla="*/ 695373 h 834451"/>
              <a:gd name="connsiteX8" fmla="*/ 0 w 7494733"/>
              <a:gd name="connsiteY8" fmla="*/ 139078 h 834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4733" h="834451">
                <a:moveTo>
                  <a:pt x="0" y="139078"/>
                </a:moveTo>
                <a:cubicBezTo>
                  <a:pt x="0" y="62267"/>
                  <a:pt x="62267" y="0"/>
                  <a:pt x="139078" y="0"/>
                </a:cubicBezTo>
                <a:lnTo>
                  <a:pt x="7355655" y="0"/>
                </a:lnTo>
                <a:cubicBezTo>
                  <a:pt x="7432466" y="0"/>
                  <a:pt x="7494733" y="62267"/>
                  <a:pt x="7494733" y="139078"/>
                </a:cubicBezTo>
                <a:lnTo>
                  <a:pt x="7494733" y="695373"/>
                </a:lnTo>
                <a:cubicBezTo>
                  <a:pt x="7494733" y="772184"/>
                  <a:pt x="7432466" y="834451"/>
                  <a:pt x="7355655" y="834451"/>
                </a:cubicBezTo>
                <a:lnTo>
                  <a:pt x="139078" y="834451"/>
                </a:lnTo>
                <a:cubicBezTo>
                  <a:pt x="62267" y="834451"/>
                  <a:pt x="0" y="772184"/>
                  <a:pt x="0" y="695373"/>
                </a:cubicBezTo>
                <a:lnTo>
                  <a:pt x="0" y="13907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935" tIns="116935" rIns="116935" bIns="116935" numCol="1" spcCol="1270" anchor="ctr" anchorCtr="0">
            <a:noAutofit/>
          </a:bodyPr>
          <a:lstStyle/>
          <a:p>
            <a:pPr marL="0" lvl="0" indent="0" algn="l" defTabSz="889000">
              <a:lnSpc>
                <a:spcPct val="90000"/>
              </a:lnSpc>
              <a:spcBef>
                <a:spcPct val="0"/>
              </a:spcBef>
              <a:spcAft>
                <a:spcPct val="35000"/>
              </a:spcAft>
              <a:buNone/>
            </a:pPr>
            <a:r>
              <a:rPr lang="en-US" sz="2000" kern="1200" dirty="0"/>
              <a:t>Methods:</a:t>
            </a:r>
          </a:p>
          <a:p>
            <a:pPr marL="0" lvl="0" indent="0" algn="l" defTabSz="889000">
              <a:lnSpc>
                <a:spcPct val="90000"/>
              </a:lnSpc>
              <a:spcBef>
                <a:spcPct val="0"/>
              </a:spcBef>
              <a:spcAft>
                <a:spcPct val="35000"/>
              </a:spcAft>
              <a:buNone/>
            </a:pPr>
            <a:r>
              <a:rPr lang="en-US" sz="2000" kern="1200" dirty="0"/>
              <a:t>Survey of students crossed with grades on assessments</a:t>
            </a:r>
          </a:p>
        </p:txBody>
      </p:sp>
      <p:sp>
        <p:nvSpPr>
          <p:cNvPr id="8" name="Freeform 7">
            <a:extLst>
              <a:ext uri="{FF2B5EF4-FFF2-40B4-BE49-F238E27FC236}">
                <a16:creationId xmlns:a16="http://schemas.microsoft.com/office/drawing/2014/main" id="{C44352D6-462C-F545-843D-9B3467880D39}"/>
              </a:ext>
            </a:extLst>
          </p:cNvPr>
          <p:cNvSpPr/>
          <p:nvPr/>
        </p:nvSpPr>
        <p:spPr>
          <a:xfrm>
            <a:off x="628649" y="2779293"/>
            <a:ext cx="7582478" cy="1151704"/>
          </a:xfrm>
          <a:custGeom>
            <a:avLst/>
            <a:gdLst>
              <a:gd name="connsiteX0" fmla="*/ 0 w 7494733"/>
              <a:gd name="connsiteY0" fmla="*/ 177072 h 1062413"/>
              <a:gd name="connsiteX1" fmla="*/ 177072 w 7494733"/>
              <a:gd name="connsiteY1" fmla="*/ 0 h 1062413"/>
              <a:gd name="connsiteX2" fmla="*/ 7317661 w 7494733"/>
              <a:gd name="connsiteY2" fmla="*/ 0 h 1062413"/>
              <a:gd name="connsiteX3" fmla="*/ 7494733 w 7494733"/>
              <a:gd name="connsiteY3" fmla="*/ 177072 h 1062413"/>
              <a:gd name="connsiteX4" fmla="*/ 7494733 w 7494733"/>
              <a:gd name="connsiteY4" fmla="*/ 885341 h 1062413"/>
              <a:gd name="connsiteX5" fmla="*/ 7317661 w 7494733"/>
              <a:gd name="connsiteY5" fmla="*/ 1062413 h 1062413"/>
              <a:gd name="connsiteX6" fmla="*/ 177072 w 7494733"/>
              <a:gd name="connsiteY6" fmla="*/ 1062413 h 1062413"/>
              <a:gd name="connsiteX7" fmla="*/ 0 w 7494733"/>
              <a:gd name="connsiteY7" fmla="*/ 885341 h 1062413"/>
              <a:gd name="connsiteX8" fmla="*/ 0 w 7494733"/>
              <a:gd name="connsiteY8" fmla="*/ 177072 h 106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4733" h="1062413">
                <a:moveTo>
                  <a:pt x="0" y="177072"/>
                </a:moveTo>
                <a:cubicBezTo>
                  <a:pt x="0" y="79278"/>
                  <a:pt x="79278" y="0"/>
                  <a:pt x="177072" y="0"/>
                </a:cubicBezTo>
                <a:lnTo>
                  <a:pt x="7317661" y="0"/>
                </a:lnTo>
                <a:cubicBezTo>
                  <a:pt x="7415455" y="0"/>
                  <a:pt x="7494733" y="79278"/>
                  <a:pt x="7494733" y="177072"/>
                </a:cubicBezTo>
                <a:lnTo>
                  <a:pt x="7494733" y="885341"/>
                </a:lnTo>
                <a:cubicBezTo>
                  <a:pt x="7494733" y="983135"/>
                  <a:pt x="7415455" y="1062413"/>
                  <a:pt x="7317661" y="1062413"/>
                </a:cubicBezTo>
                <a:lnTo>
                  <a:pt x="177072" y="1062413"/>
                </a:lnTo>
                <a:cubicBezTo>
                  <a:pt x="79278" y="1062413"/>
                  <a:pt x="0" y="983135"/>
                  <a:pt x="0" y="885341"/>
                </a:cubicBezTo>
                <a:lnTo>
                  <a:pt x="0" y="17707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63" tIns="128063" rIns="128063" bIns="128063" numCol="1" spcCol="1270" anchor="ctr" anchorCtr="0">
            <a:noAutofit/>
          </a:bodyPr>
          <a:lstStyle/>
          <a:p>
            <a:pPr marL="0" lvl="0" indent="0" algn="l" defTabSz="889000">
              <a:lnSpc>
                <a:spcPct val="90000"/>
              </a:lnSpc>
              <a:spcBef>
                <a:spcPct val="0"/>
              </a:spcBef>
              <a:spcAft>
                <a:spcPct val="35000"/>
              </a:spcAft>
              <a:buNone/>
            </a:pPr>
            <a:r>
              <a:rPr lang="en-US" sz="2000" kern="1200" dirty="0"/>
              <a:t>Some Preliminary Results:</a:t>
            </a:r>
          </a:p>
          <a:p>
            <a:pPr marL="0" lvl="0" indent="0" algn="l" defTabSz="889000">
              <a:lnSpc>
                <a:spcPct val="90000"/>
              </a:lnSpc>
              <a:spcBef>
                <a:spcPct val="0"/>
              </a:spcBef>
              <a:spcAft>
                <a:spcPct val="35000"/>
              </a:spcAft>
              <a:buNone/>
            </a:pPr>
            <a:r>
              <a:rPr lang="en-US" sz="2000" kern="1200" dirty="0"/>
              <a:t>Students choosing to be in groups tend to get higher grades overall and are less likely to drop</a:t>
            </a:r>
          </a:p>
        </p:txBody>
      </p:sp>
      <p:sp>
        <p:nvSpPr>
          <p:cNvPr id="9" name="Freeform 8">
            <a:extLst>
              <a:ext uri="{FF2B5EF4-FFF2-40B4-BE49-F238E27FC236}">
                <a16:creationId xmlns:a16="http://schemas.microsoft.com/office/drawing/2014/main" id="{2603538E-EDBA-9A46-AA06-48D5194B42E3}"/>
              </a:ext>
            </a:extLst>
          </p:cNvPr>
          <p:cNvSpPr/>
          <p:nvPr/>
        </p:nvSpPr>
        <p:spPr>
          <a:xfrm>
            <a:off x="628649" y="3989111"/>
            <a:ext cx="7582478" cy="510516"/>
          </a:xfrm>
          <a:custGeom>
            <a:avLst/>
            <a:gdLst>
              <a:gd name="connsiteX0" fmla="*/ 0 w 7494733"/>
              <a:gd name="connsiteY0" fmla="*/ 78491 h 470936"/>
              <a:gd name="connsiteX1" fmla="*/ 78491 w 7494733"/>
              <a:gd name="connsiteY1" fmla="*/ 0 h 470936"/>
              <a:gd name="connsiteX2" fmla="*/ 7416242 w 7494733"/>
              <a:gd name="connsiteY2" fmla="*/ 0 h 470936"/>
              <a:gd name="connsiteX3" fmla="*/ 7494733 w 7494733"/>
              <a:gd name="connsiteY3" fmla="*/ 78491 h 470936"/>
              <a:gd name="connsiteX4" fmla="*/ 7494733 w 7494733"/>
              <a:gd name="connsiteY4" fmla="*/ 392445 h 470936"/>
              <a:gd name="connsiteX5" fmla="*/ 7416242 w 7494733"/>
              <a:gd name="connsiteY5" fmla="*/ 470936 h 470936"/>
              <a:gd name="connsiteX6" fmla="*/ 78491 w 7494733"/>
              <a:gd name="connsiteY6" fmla="*/ 470936 h 470936"/>
              <a:gd name="connsiteX7" fmla="*/ 0 w 7494733"/>
              <a:gd name="connsiteY7" fmla="*/ 392445 h 470936"/>
              <a:gd name="connsiteX8" fmla="*/ 0 w 7494733"/>
              <a:gd name="connsiteY8" fmla="*/ 78491 h 470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4733" h="470936">
                <a:moveTo>
                  <a:pt x="0" y="78491"/>
                </a:moveTo>
                <a:cubicBezTo>
                  <a:pt x="0" y="35142"/>
                  <a:pt x="35142" y="0"/>
                  <a:pt x="78491" y="0"/>
                </a:cubicBezTo>
                <a:lnTo>
                  <a:pt x="7416242" y="0"/>
                </a:lnTo>
                <a:cubicBezTo>
                  <a:pt x="7459591" y="0"/>
                  <a:pt x="7494733" y="35142"/>
                  <a:pt x="7494733" y="78491"/>
                </a:cubicBezTo>
                <a:lnTo>
                  <a:pt x="7494733" y="392445"/>
                </a:lnTo>
                <a:cubicBezTo>
                  <a:pt x="7494733" y="435794"/>
                  <a:pt x="7459591" y="470936"/>
                  <a:pt x="7416242" y="470936"/>
                </a:cubicBezTo>
                <a:lnTo>
                  <a:pt x="78491" y="470936"/>
                </a:lnTo>
                <a:cubicBezTo>
                  <a:pt x="35142" y="470936"/>
                  <a:pt x="0" y="435794"/>
                  <a:pt x="0" y="392445"/>
                </a:cubicBezTo>
                <a:lnTo>
                  <a:pt x="0" y="7849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189" tIns="99189" rIns="99189" bIns="99189" numCol="1" spcCol="1270" anchor="ctr" anchorCtr="0">
            <a:noAutofit/>
          </a:bodyPr>
          <a:lstStyle/>
          <a:p>
            <a:pPr marL="0" lvl="0" indent="0" algn="l" defTabSz="889000">
              <a:lnSpc>
                <a:spcPct val="90000"/>
              </a:lnSpc>
              <a:spcBef>
                <a:spcPct val="0"/>
              </a:spcBef>
              <a:spcAft>
                <a:spcPct val="35000"/>
              </a:spcAft>
              <a:buNone/>
            </a:pPr>
            <a:r>
              <a:rPr lang="en-US" sz="2000" kern="1200" dirty="0"/>
              <a:t>Analysis of the data we have collected is ongoing – ideas welcome!</a:t>
            </a:r>
          </a:p>
        </p:txBody>
      </p:sp>
      <p:pic>
        <p:nvPicPr>
          <p:cNvPr id="5" name="Picture 4" descr="Logo&#10;&#10;Description automatically generated">
            <a:extLst>
              <a:ext uri="{FF2B5EF4-FFF2-40B4-BE49-F238E27FC236}">
                <a16:creationId xmlns:a16="http://schemas.microsoft.com/office/drawing/2014/main" id="{E70F9B11-8025-498D-A2DA-398B3A434083}"/>
              </a:ext>
            </a:extLst>
          </p:cNvPr>
          <p:cNvPicPr>
            <a:picLocks noChangeAspect="1"/>
          </p:cNvPicPr>
          <p:nvPr/>
        </p:nvPicPr>
        <p:blipFill>
          <a:blip r:embed="rId3"/>
          <a:stretch>
            <a:fillRect/>
          </a:stretch>
        </p:blipFill>
        <p:spPr>
          <a:xfrm>
            <a:off x="7756370" y="3990662"/>
            <a:ext cx="1290396" cy="994172"/>
          </a:xfrm>
          <a:prstGeom prst="rect">
            <a:avLst/>
          </a:prstGeom>
        </p:spPr>
      </p:pic>
    </p:spTree>
    <p:extLst>
      <p:ext uri="{BB962C8B-B14F-4D97-AF65-F5344CB8AC3E}">
        <p14:creationId xmlns:p14="http://schemas.microsoft.com/office/powerpoint/2010/main" val="3694498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10000"/>
                                  </p:iterate>
                                  <p:childTnLst>
                                    <p:set>
                                      <p:cBhvr>
                                        <p:cTn id="6" dur="1" fill="hold">
                                          <p:stCondLst>
                                            <p:cond delay="0"/>
                                          </p:stCondLst>
                                        </p:cTn>
                                        <p:tgtEl>
                                          <p:spTgt spid="4">
                                            <p:txEl>
                                              <p:charRg st="4294967295" end="4294967295"/>
                                            </p:txEl>
                                          </p:spTgt>
                                        </p:tgtEl>
                                        <p:attrNameLst>
                                          <p:attrName>style.visibility</p:attrName>
                                        </p:attrNameLst>
                                      </p:cBhvr>
                                      <p:to>
                                        <p:strVal val="visible"/>
                                      </p:to>
                                    </p:set>
                                    <p:animEffect transition="in" filter="fade">
                                      <p:cBhvr>
                                        <p:cTn id="7" dur="750"/>
                                        <p:tgtEl>
                                          <p:spTgt spid="4">
                                            <p:txEl>
                                              <p:charRg st="4294967295" end="429496729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wd">
                                    <p:tmPct val="10000"/>
                                  </p:iterate>
                                  <p:childTnLst>
                                    <p:set>
                                      <p:cBhvr>
                                        <p:cTn id="11" dur="1" fill="hold">
                                          <p:stCondLst>
                                            <p:cond delay="0"/>
                                          </p:stCondLst>
                                        </p:cTn>
                                        <p:tgtEl>
                                          <p:spTgt spid="6">
                                            <p:txEl>
                                              <p:charRg st="4294967295" end="4294967295"/>
                                            </p:txEl>
                                          </p:spTgt>
                                        </p:tgtEl>
                                        <p:attrNameLst>
                                          <p:attrName>style.visibility</p:attrName>
                                        </p:attrNameLst>
                                      </p:cBhvr>
                                      <p:to>
                                        <p:strVal val="visible"/>
                                      </p:to>
                                    </p:set>
                                    <p:animEffect transition="in" filter="fade">
                                      <p:cBhvr>
                                        <p:cTn id="12" dur="750"/>
                                        <p:tgtEl>
                                          <p:spTgt spid="6">
                                            <p:txEl>
                                              <p:charRg st="4294967295" end="429496729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wd">
                                    <p:tmPct val="10000"/>
                                  </p:iterate>
                                  <p:childTnLst>
                                    <p:set>
                                      <p:cBhvr>
                                        <p:cTn id="16" dur="1" fill="hold">
                                          <p:stCondLst>
                                            <p:cond delay="0"/>
                                          </p:stCondLst>
                                        </p:cTn>
                                        <p:tgtEl>
                                          <p:spTgt spid="8">
                                            <p:txEl>
                                              <p:charRg st="4294967295" end="4294967295"/>
                                            </p:txEl>
                                          </p:spTgt>
                                        </p:tgtEl>
                                        <p:attrNameLst>
                                          <p:attrName>style.visibility</p:attrName>
                                        </p:attrNameLst>
                                      </p:cBhvr>
                                      <p:to>
                                        <p:strVal val="visible"/>
                                      </p:to>
                                    </p:set>
                                    <p:animEffect transition="in" filter="fade">
                                      <p:cBhvr>
                                        <p:cTn id="17" dur="750"/>
                                        <p:tgtEl>
                                          <p:spTgt spid="8">
                                            <p:txEl>
                                              <p:charRg st="4294967295" end="429496729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wd">
                                    <p:tmPct val="10000"/>
                                  </p:iterate>
                                  <p:childTnLst>
                                    <p:set>
                                      <p:cBhvr>
                                        <p:cTn id="21" dur="1" fill="hold">
                                          <p:stCondLst>
                                            <p:cond delay="0"/>
                                          </p:stCondLst>
                                        </p:cTn>
                                        <p:tgtEl>
                                          <p:spTgt spid="9">
                                            <p:txEl>
                                              <p:charRg st="4294967295" end="4294967295"/>
                                            </p:txEl>
                                          </p:spTgt>
                                        </p:tgtEl>
                                        <p:attrNameLst>
                                          <p:attrName>style.visibility</p:attrName>
                                        </p:attrNameLst>
                                      </p:cBhvr>
                                      <p:to>
                                        <p:strVal val="visible"/>
                                      </p:to>
                                    </p:set>
                                    <p:animEffect transition="in" filter="fade">
                                      <p:cBhvr>
                                        <p:cTn id="22" dur="750"/>
                                        <p:tgtEl>
                                          <p:spTgt spid="9">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6" grpId="0" autoUpdateAnimBg="0"/>
      <p:bldP spid="8" grpId="0" autoUpdateAnimBg="0"/>
      <p:bldP spid="9"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4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A10D9-7938-494F-B601-34B51036DD0D}"/>
              </a:ext>
            </a:extLst>
          </p:cNvPr>
          <p:cNvSpPr>
            <a:spLocks noGrp="1"/>
          </p:cNvSpPr>
          <p:nvPr>
            <p:ph type="title"/>
          </p:nvPr>
        </p:nvSpPr>
        <p:spPr>
          <a:xfrm>
            <a:off x="628650" y="197319"/>
            <a:ext cx="7886700" cy="994172"/>
          </a:xfrm>
        </p:spPr>
        <p:txBody>
          <a:bodyPr>
            <a:normAutofit fontScale="90000"/>
          </a:bodyPr>
          <a:lstStyle/>
          <a:p>
            <a:endParaRPr lang="en-US" sz="3410" dirty="0">
              <a:solidFill>
                <a:schemeClr val="bg1"/>
              </a:solidFill>
              <a:ea typeface="+mj-lt"/>
              <a:cs typeface="+mj-lt"/>
            </a:endParaRPr>
          </a:p>
          <a:p>
            <a:r>
              <a:rPr lang="en-US" sz="4000" b="1" dirty="0">
                <a:solidFill>
                  <a:schemeClr val="bg1"/>
                </a:solidFill>
                <a:ea typeface="+mj-lt"/>
                <a:cs typeface="+mj-lt"/>
              </a:rPr>
              <a:t>Thanks for Listening</a:t>
            </a:r>
          </a:p>
          <a:p>
            <a:endParaRPr lang="en-US" sz="3410" dirty="0">
              <a:cs typeface="Calibri Light"/>
            </a:endParaRPr>
          </a:p>
        </p:txBody>
      </p:sp>
      <p:sp>
        <p:nvSpPr>
          <p:cNvPr id="6" name="Freeform 5">
            <a:extLst>
              <a:ext uri="{FF2B5EF4-FFF2-40B4-BE49-F238E27FC236}">
                <a16:creationId xmlns:a16="http://schemas.microsoft.com/office/drawing/2014/main" id="{60A81744-4A14-8B48-852B-6616586F8083}"/>
              </a:ext>
            </a:extLst>
          </p:cNvPr>
          <p:cNvSpPr/>
          <p:nvPr/>
        </p:nvSpPr>
        <p:spPr>
          <a:xfrm>
            <a:off x="628650" y="1318254"/>
            <a:ext cx="7582478" cy="761662"/>
          </a:xfrm>
          <a:custGeom>
            <a:avLst/>
            <a:gdLst>
              <a:gd name="connsiteX0" fmla="*/ 0 w 7494733"/>
              <a:gd name="connsiteY0" fmla="*/ 139078 h 834451"/>
              <a:gd name="connsiteX1" fmla="*/ 139078 w 7494733"/>
              <a:gd name="connsiteY1" fmla="*/ 0 h 834451"/>
              <a:gd name="connsiteX2" fmla="*/ 7355655 w 7494733"/>
              <a:gd name="connsiteY2" fmla="*/ 0 h 834451"/>
              <a:gd name="connsiteX3" fmla="*/ 7494733 w 7494733"/>
              <a:gd name="connsiteY3" fmla="*/ 139078 h 834451"/>
              <a:gd name="connsiteX4" fmla="*/ 7494733 w 7494733"/>
              <a:gd name="connsiteY4" fmla="*/ 695373 h 834451"/>
              <a:gd name="connsiteX5" fmla="*/ 7355655 w 7494733"/>
              <a:gd name="connsiteY5" fmla="*/ 834451 h 834451"/>
              <a:gd name="connsiteX6" fmla="*/ 139078 w 7494733"/>
              <a:gd name="connsiteY6" fmla="*/ 834451 h 834451"/>
              <a:gd name="connsiteX7" fmla="*/ 0 w 7494733"/>
              <a:gd name="connsiteY7" fmla="*/ 695373 h 834451"/>
              <a:gd name="connsiteX8" fmla="*/ 0 w 7494733"/>
              <a:gd name="connsiteY8" fmla="*/ 139078 h 834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4733" h="834451">
                <a:moveTo>
                  <a:pt x="0" y="139078"/>
                </a:moveTo>
                <a:cubicBezTo>
                  <a:pt x="0" y="62267"/>
                  <a:pt x="62267" y="0"/>
                  <a:pt x="139078" y="0"/>
                </a:cubicBezTo>
                <a:lnTo>
                  <a:pt x="7355655" y="0"/>
                </a:lnTo>
                <a:cubicBezTo>
                  <a:pt x="7432466" y="0"/>
                  <a:pt x="7494733" y="62267"/>
                  <a:pt x="7494733" y="139078"/>
                </a:cubicBezTo>
                <a:lnTo>
                  <a:pt x="7494733" y="695373"/>
                </a:lnTo>
                <a:cubicBezTo>
                  <a:pt x="7494733" y="772184"/>
                  <a:pt x="7432466" y="834451"/>
                  <a:pt x="7355655" y="834451"/>
                </a:cubicBezTo>
                <a:lnTo>
                  <a:pt x="139078" y="834451"/>
                </a:lnTo>
                <a:cubicBezTo>
                  <a:pt x="62267" y="834451"/>
                  <a:pt x="0" y="772184"/>
                  <a:pt x="0" y="695373"/>
                </a:cubicBezTo>
                <a:lnTo>
                  <a:pt x="0" y="13907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935" tIns="116935" rIns="116935" bIns="116935" numCol="1" spcCol="1270" anchor="ctr" anchorCtr="0">
            <a:noAutofit/>
          </a:bodyPr>
          <a:lstStyle/>
          <a:p>
            <a:pPr marL="0" lvl="0" indent="0" algn="l" defTabSz="889000">
              <a:lnSpc>
                <a:spcPct val="90000"/>
              </a:lnSpc>
              <a:spcBef>
                <a:spcPct val="0"/>
              </a:spcBef>
              <a:spcAft>
                <a:spcPct val="35000"/>
              </a:spcAft>
              <a:buNone/>
            </a:pPr>
            <a:r>
              <a:rPr lang="en-US" sz="2000" kern="1200" dirty="0"/>
              <a:t>Additional Information about the data collected +</a:t>
            </a:r>
            <a:r>
              <a:rPr lang="en-US" sz="2000" dirty="0"/>
              <a:t> </a:t>
            </a:r>
            <a:r>
              <a:rPr lang="en-US" sz="2000" kern="1200" dirty="0"/>
              <a:t>results:</a:t>
            </a:r>
          </a:p>
          <a:p>
            <a:pPr lvl="0" defTabSz="889000">
              <a:lnSpc>
                <a:spcPct val="90000"/>
              </a:lnSpc>
              <a:spcBef>
                <a:spcPct val="0"/>
              </a:spcBef>
              <a:spcAft>
                <a:spcPct val="35000"/>
              </a:spcAft>
            </a:pPr>
            <a:r>
              <a:rPr lang="en-US" sz="2000" dirty="0">
                <a:solidFill>
                  <a:schemeClr val="bg1"/>
                </a:solidFill>
                <a:ea typeface="+mn-lt"/>
                <a:cs typeface="+mn-lt"/>
                <a:hlinkClick r:id="rId3">
                  <a:extLst>
                    <a:ext uri="{A12FA001-AC4F-418D-AE19-62706E023703}">
                      <ahyp:hlinkClr xmlns:ahyp="http://schemas.microsoft.com/office/drawing/2018/hyperlinkcolor" val="tx"/>
                    </a:ext>
                  </a:extLst>
                </a:hlinkClick>
              </a:rPr>
              <a:t>www.cs.toronto.edu/~calver/igg.html</a:t>
            </a:r>
            <a:endParaRPr lang="en-US" sz="2000" kern="1200" dirty="0">
              <a:solidFill>
                <a:schemeClr val="bg1"/>
              </a:solidFill>
            </a:endParaRPr>
          </a:p>
        </p:txBody>
      </p:sp>
      <p:pic>
        <p:nvPicPr>
          <p:cNvPr id="5" name="Picture 4" descr="Logo&#10;&#10;Description automatically generated">
            <a:extLst>
              <a:ext uri="{FF2B5EF4-FFF2-40B4-BE49-F238E27FC236}">
                <a16:creationId xmlns:a16="http://schemas.microsoft.com/office/drawing/2014/main" id="{E70F9B11-8025-498D-A2DA-398B3A434083}"/>
              </a:ext>
            </a:extLst>
          </p:cNvPr>
          <p:cNvPicPr>
            <a:picLocks noChangeAspect="1"/>
          </p:cNvPicPr>
          <p:nvPr/>
        </p:nvPicPr>
        <p:blipFill>
          <a:blip r:embed="rId4"/>
          <a:stretch>
            <a:fillRect/>
          </a:stretch>
        </p:blipFill>
        <p:spPr>
          <a:xfrm>
            <a:off x="7756370" y="3990662"/>
            <a:ext cx="1290396" cy="994172"/>
          </a:xfrm>
          <a:prstGeom prst="rect">
            <a:avLst/>
          </a:prstGeom>
        </p:spPr>
      </p:pic>
      <p:sp>
        <p:nvSpPr>
          <p:cNvPr id="10" name="Freeform 9">
            <a:extLst>
              <a:ext uri="{FF2B5EF4-FFF2-40B4-BE49-F238E27FC236}">
                <a16:creationId xmlns:a16="http://schemas.microsoft.com/office/drawing/2014/main" id="{59C55105-3587-A04E-AAF5-B7E5AAA6EFDC}"/>
              </a:ext>
            </a:extLst>
          </p:cNvPr>
          <p:cNvSpPr/>
          <p:nvPr/>
        </p:nvSpPr>
        <p:spPr>
          <a:xfrm>
            <a:off x="628650" y="2206679"/>
            <a:ext cx="7582478" cy="761663"/>
          </a:xfrm>
          <a:custGeom>
            <a:avLst/>
            <a:gdLst>
              <a:gd name="connsiteX0" fmla="*/ 0 w 7494733"/>
              <a:gd name="connsiteY0" fmla="*/ 142795 h 856751"/>
              <a:gd name="connsiteX1" fmla="*/ 142795 w 7494733"/>
              <a:gd name="connsiteY1" fmla="*/ 0 h 856751"/>
              <a:gd name="connsiteX2" fmla="*/ 7351938 w 7494733"/>
              <a:gd name="connsiteY2" fmla="*/ 0 h 856751"/>
              <a:gd name="connsiteX3" fmla="*/ 7494733 w 7494733"/>
              <a:gd name="connsiteY3" fmla="*/ 142795 h 856751"/>
              <a:gd name="connsiteX4" fmla="*/ 7494733 w 7494733"/>
              <a:gd name="connsiteY4" fmla="*/ 713956 h 856751"/>
              <a:gd name="connsiteX5" fmla="*/ 7351938 w 7494733"/>
              <a:gd name="connsiteY5" fmla="*/ 856751 h 856751"/>
              <a:gd name="connsiteX6" fmla="*/ 142795 w 7494733"/>
              <a:gd name="connsiteY6" fmla="*/ 856751 h 856751"/>
              <a:gd name="connsiteX7" fmla="*/ 0 w 7494733"/>
              <a:gd name="connsiteY7" fmla="*/ 713956 h 856751"/>
              <a:gd name="connsiteX8" fmla="*/ 0 w 7494733"/>
              <a:gd name="connsiteY8" fmla="*/ 142795 h 85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4733" h="856751">
                <a:moveTo>
                  <a:pt x="0" y="142795"/>
                </a:moveTo>
                <a:cubicBezTo>
                  <a:pt x="0" y="63931"/>
                  <a:pt x="63931" y="0"/>
                  <a:pt x="142795" y="0"/>
                </a:cubicBezTo>
                <a:lnTo>
                  <a:pt x="7351938" y="0"/>
                </a:lnTo>
                <a:cubicBezTo>
                  <a:pt x="7430802" y="0"/>
                  <a:pt x="7494733" y="63931"/>
                  <a:pt x="7494733" y="142795"/>
                </a:cubicBezTo>
                <a:lnTo>
                  <a:pt x="7494733" y="713956"/>
                </a:lnTo>
                <a:cubicBezTo>
                  <a:pt x="7494733" y="792820"/>
                  <a:pt x="7430802" y="856751"/>
                  <a:pt x="7351938" y="856751"/>
                </a:cubicBezTo>
                <a:lnTo>
                  <a:pt x="142795" y="856751"/>
                </a:lnTo>
                <a:cubicBezTo>
                  <a:pt x="63931" y="856751"/>
                  <a:pt x="0" y="792820"/>
                  <a:pt x="0" y="713956"/>
                </a:cubicBezTo>
                <a:lnTo>
                  <a:pt x="0" y="14279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023" tIns="118023" rIns="118023" bIns="118023" numCol="1" spcCol="1270" anchor="ctr" anchorCtr="0">
            <a:noAutofit/>
          </a:bodyPr>
          <a:lstStyle/>
          <a:p>
            <a:pPr marL="0" lvl="0" indent="0" algn="l" defTabSz="889000">
              <a:lnSpc>
                <a:spcPct val="90000"/>
              </a:lnSpc>
              <a:spcBef>
                <a:spcPct val="0"/>
              </a:spcBef>
              <a:spcAft>
                <a:spcPct val="35000"/>
              </a:spcAft>
              <a:buNone/>
            </a:pPr>
            <a:r>
              <a:rPr lang="en-US" sz="2000" kern="1200" dirty="0"/>
              <a:t>Questions or comments? (Will switch to a copy of the poster shortly)</a:t>
            </a:r>
          </a:p>
        </p:txBody>
      </p:sp>
      <p:sp>
        <p:nvSpPr>
          <p:cNvPr id="8" name="Freeform 7">
            <a:extLst>
              <a:ext uri="{FF2B5EF4-FFF2-40B4-BE49-F238E27FC236}">
                <a16:creationId xmlns:a16="http://schemas.microsoft.com/office/drawing/2014/main" id="{6EC1CDD7-B200-7A4F-B5FA-45C697CD0A14}"/>
              </a:ext>
            </a:extLst>
          </p:cNvPr>
          <p:cNvSpPr/>
          <p:nvPr/>
        </p:nvSpPr>
        <p:spPr>
          <a:xfrm>
            <a:off x="628650" y="3102236"/>
            <a:ext cx="7582478" cy="761663"/>
          </a:xfrm>
          <a:custGeom>
            <a:avLst/>
            <a:gdLst>
              <a:gd name="connsiteX0" fmla="*/ 0 w 7494733"/>
              <a:gd name="connsiteY0" fmla="*/ 142795 h 856751"/>
              <a:gd name="connsiteX1" fmla="*/ 142795 w 7494733"/>
              <a:gd name="connsiteY1" fmla="*/ 0 h 856751"/>
              <a:gd name="connsiteX2" fmla="*/ 7351938 w 7494733"/>
              <a:gd name="connsiteY2" fmla="*/ 0 h 856751"/>
              <a:gd name="connsiteX3" fmla="*/ 7494733 w 7494733"/>
              <a:gd name="connsiteY3" fmla="*/ 142795 h 856751"/>
              <a:gd name="connsiteX4" fmla="*/ 7494733 w 7494733"/>
              <a:gd name="connsiteY4" fmla="*/ 713956 h 856751"/>
              <a:gd name="connsiteX5" fmla="*/ 7351938 w 7494733"/>
              <a:gd name="connsiteY5" fmla="*/ 856751 h 856751"/>
              <a:gd name="connsiteX6" fmla="*/ 142795 w 7494733"/>
              <a:gd name="connsiteY6" fmla="*/ 856751 h 856751"/>
              <a:gd name="connsiteX7" fmla="*/ 0 w 7494733"/>
              <a:gd name="connsiteY7" fmla="*/ 713956 h 856751"/>
              <a:gd name="connsiteX8" fmla="*/ 0 w 7494733"/>
              <a:gd name="connsiteY8" fmla="*/ 142795 h 85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4733" h="856751">
                <a:moveTo>
                  <a:pt x="0" y="142795"/>
                </a:moveTo>
                <a:cubicBezTo>
                  <a:pt x="0" y="63931"/>
                  <a:pt x="63931" y="0"/>
                  <a:pt x="142795" y="0"/>
                </a:cubicBezTo>
                <a:lnTo>
                  <a:pt x="7351938" y="0"/>
                </a:lnTo>
                <a:cubicBezTo>
                  <a:pt x="7430802" y="0"/>
                  <a:pt x="7494733" y="63931"/>
                  <a:pt x="7494733" y="142795"/>
                </a:cubicBezTo>
                <a:lnTo>
                  <a:pt x="7494733" y="713956"/>
                </a:lnTo>
                <a:cubicBezTo>
                  <a:pt x="7494733" y="792820"/>
                  <a:pt x="7430802" y="856751"/>
                  <a:pt x="7351938" y="856751"/>
                </a:cubicBezTo>
                <a:lnTo>
                  <a:pt x="142795" y="856751"/>
                </a:lnTo>
                <a:cubicBezTo>
                  <a:pt x="63931" y="856751"/>
                  <a:pt x="0" y="792820"/>
                  <a:pt x="0" y="713956"/>
                </a:cubicBezTo>
                <a:lnTo>
                  <a:pt x="0" y="14279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023" tIns="118023" rIns="118023" bIns="118023" numCol="1" spcCol="1270" anchor="ctr" anchorCtr="0">
            <a:noAutofit/>
          </a:bodyPr>
          <a:lstStyle/>
          <a:p>
            <a:pPr lvl="0" defTabSz="889000">
              <a:lnSpc>
                <a:spcPct val="90000"/>
              </a:lnSpc>
              <a:spcBef>
                <a:spcPct val="0"/>
              </a:spcBef>
              <a:spcAft>
                <a:spcPct val="35000"/>
              </a:spcAft>
            </a:pPr>
            <a:r>
              <a:rPr lang="en-US" sz="2000" dirty="0"/>
              <a:t>Contact</a:t>
            </a:r>
            <a:r>
              <a:rPr lang="en-US" sz="2000" dirty="0">
                <a:solidFill>
                  <a:schemeClr val="bg1"/>
                </a:solidFill>
              </a:rPr>
              <a:t>: </a:t>
            </a:r>
            <a:r>
              <a:rPr lang="en-US" sz="2000" dirty="0">
                <a:solidFill>
                  <a:schemeClr val="bg1"/>
                </a:solidFill>
                <a:hlinkClick r:id="rId5">
                  <a:extLst>
                    <a:ext uri="{A12FA001-AC4F-418D-AE19-62706E023703}">
                      <ahyp:hlinkClr xmlns:ahyp="http://schemas.microsoft.com/office/drawing/2018/hyperlinkcolor" val="tx"/>
                    </a:ext>
                  </a:extLst>
                </a:hlinkClick>
              </a:rPr>
              <a:t>calver@cs.toronto.edu</a:t>
            </a:r>
            <a:endParaRPr lang="en-US" sz="2000" dirty="0">
              <a:solidFill>
                <a:schemeClr val="bg1"/>
              </a:solidFill>
            </a:endParaRPr>
          </a:p>
        </p:txBody>
      </p:sp>
    </p:spTree>
    <p:extLst>
      <p:ext uri="{BB962C8B-B14F-4D97-AF65-F5344CB8AC3E}">
        <p14:creationId xmlns:p14="http://schemas.microsoft.com/office/powerpoint/2010/main" val="437528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charRg st="4294967295" end="4294967295"/>
                                            </p:txEl>
                                          </p:spTgt>
                                        </p:tgtEl>
                                        <p:attrNameLst>
                                          <p:attrName>style.visibility</p:attrName>
                                        </p:attrNameLst>
                                      </p:cBhvr>
                                      <p:to>
                                        <p:strVal val="visible"/>
                                      </p:to>
                                    </p:set>
                                    <p:animEffect transition="in" filter="fade">
                                      <p:cBhvr>
                                        <p:cTn id="7" dur="750"/>
                                        <p:tgtEl>
                                          <p:spTgt spid="6">
                                            <p:txEl>
                                              <p:charRg st="4294967295" end="429496729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charRg st="4294967295" end="4294967295"/>
                                            </p:txEl>
                                          </p:spTgt>
                                        </p:tgtEl>
                                        <p:attrNameLst>
                                          <p:attrName>style.visibility</p:attrName>
                                        </p:attrNameLst>
                                      </p:cBhvr>
                                      <p:to>
                                        <p:strVal val="visible"/>
                                      </p:to>
                                    </p:set>
                                    <p:animEffect transition="in" filter="fade">
                                      <p:cBhvr>
                                        <p:cTn id="12" dur="500"/>
                                        <p:tgtEl>
                                          <p:spTgt spid="10">
                                            <p:txEl>
                                              <p:charRg st="4294967295" end="429496729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charRg st="4294967295" end="4294967295"/>
                                            </p:txEl>
                                          </p:spTgt>
                                        </p:tgtEl>
                                        <p:attrNameLst>
                                          <p:attrName>style.visibility</p:attrName>
                                        </p:attrNameLst>
                                      </p:cBhvr>
                                      <p:to>
                                        <p:strVal val="visible"/>
                                      </p:to>
                                    </p:set>
                                    <p:animEffect transition="in" filter="fade">
                                      <p:cBhvr>
                                        <p:cTn id="17" dur="500"/>
                                        <p:tgtEl>
                                          <p:spTgt spid="8">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10" grpId="0" autoUpdateAnimBg="0"/>
      <p:bldP spid="8"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Chart, box and whisker chart&#10;&#10;Description automatically generated">
            <a:extLst>
              <a:ext uri="{FF2B5EF4-FFF2-40B4-BE49-F238E27FC236}">
                <a16:creationId xmlns:a16="http://schemas.microsoft.com/office/drawing/2014/main" id="{CBE0EAA9-FE95-624C-B1CE-66E312B2A9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4040" y="4091300"/>
            <a:ext cx="1858518" cy="929259"/>
          </a:xfrm>
          <a:prstGeom prst="rect">
            <a:avLst/>
          </a:prstGeom>
        </p:spPr>
      </p:pic>
      <p:sp>
        <p:nvSpPr>
          <p:cNvPr id="4" name="Rectangle 3">
            <a:extLst>
              <a:ext uri="{FF2B5EF4-FFF2-40B4-BE49-F238E27FC236}">
                <a16:creationId xmlns:a16="http://schemas.microsoft.com/office/drawing/2014/main" id="{6F80E06B-8D9E-4B16-A4CF-E907F4780F5F}"/>
              </a:ext>
            </a:extLst>
          </p:cNvPr>
          <p:cNvSpPr/>
          <p:nvPr/>
        </p:nvSpPr>
        <p:spPr>
          <a:xfrm>
            <a:off x="0" y="-6065"/>
            <a:ext cx="9143999" cy="716304"/>
          </a:xfrm>
          <a:prstGeom prst="rect">
            <a:avLst/>
          </a:prstGeom>
          <a:solidFill>
            <a:srgbClr val="0020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5"/>
          </a:p>
        </p:txBody>
      </p:sp>
      <p:pic>
        <p:nvPicPr>
          <p:cNvPr id="5" name="Picture 5" descr="Logo&#10;&#10;Description automatically generated">
            <a:extLst>
              <a:ext uri="{FF2B5EF4-FFF2-40B4-BE49-F238E27FC236}">
                <a16:creationId xmlns:a16="http://schemas.microsoft.com/office/drawing/2014/main" id="{3F80897D-90DD-4877-9AF6-8762182D615D}"/>
              </a:ext>
            </a:extLst>
          </p:cNvPr>
          <p:cNvPicPr>
            <a:picLocks noChangeAspect="1"/>
          </p:cNvPicPr>
          <p:nvPr/>
        </p:nvPicPr>
        <p:blipFill>
          <a:blip r:embed="rId3"/>
          <a:stretch>
            <a:fillRect/>
          </a:stretch>
        </p:blipFill>
        <p:spPr>
          <a:xfrm>
            <a:off x="7974460" y="112777"/>
            <a:ext cx="591632" cy="453778"/>
          </a:xfrm>
          <a:prstGeom prst="rect">
            <a:avLst/>
          </a:prstGeom>
        </p:spPr>
      </p:pic>
      <p:sp>
        <p:nvSpPr>
          <p:cNvPr id="6" name="TextBox 5">
            <a:extLst>
              <a:ext uri="{FF2B5EF4-FFF2-40B4-BE49-F238E27FC236}">
                <a16:creationId xmlns:a16="http://schemas.microsoft.com/office/drawing/2014/main" id="{F2780CFF-81FC-47D2-8670-2BF6AABD380F}"/>
              </a:ext>
            </a:extLst>
          </p:cNvPr>
          <p:cNvSpPr txBox="1"/>
          <p:nvPr/>
        </p:nvSpPr>
        <p:spPr>
          <a:xfrm>
            <a:off x="455500" y="481576"/>
            <a:ext cx="8227203" cy="175773"/>
          </a:xfrm>
          <a:prstGeom prst="rect">
            <a:avLst/>
          </a:prstGeom>
          <a:noFill/>
        </p:spPr>
        <p:txBody>
          <a:bodyPr rot="0" spcFirstLastPara="0" vertOverflow="overflow" horzOverflow="overflow" vert="horz" wrap="square" lIns="32657" tIns="16329" rIns="32657" bIns="16329" numCol="1" spcCol="0" rtlCol="0" fromWordArt="0" anchor="t" anchorCtr="0" forceAA="0" compatLnSpc="1">
            <a:prstTxWarp prst="textNoShape">
              <a:avLst/>
            </a:prstTxWarp>
            <a:spAutoFit/>
          </a:bodyPr>
          <a:lstStyle/>
          <a:p>
            <a:pPr algn="ctr"/>
            <a:r>
              <a:rPr lang="en-US" sz="928">
                <a:solidFill>
                  <a:schemeClr val="bg1"/>
                </a:solidFill>
                <a:cs typeface="Calibri"/>
              </a:rPr>
              <a:t>Department of Computer Science</a:t>
            </a:r>
          </a:p>
        </p:txBody>
      </p:sp>
      <p:sp>
        <p:nvSpPr>
          <p:cNvPr id="7" name="TextBox 6">
            <a:extLst>
              <a:ext uri="{FF2B5EF4-FFF2-40B4-BE49-F238E27FC236}">
                <a16:creationId xmlns:a16="http://schemas.microsoft.com/office/drawing/2014/main" id="{83FC0947-85AC-48BE-B631-B17AB6C7D818}"/>
              </a:ext>
            </a:extLst>
          </p:cNvPr>
          <p:cNvSpPr txBox="1"/>
          <p:nvPr/>
        </p:nvSpPr>
        <p:spPr>
          <a:xfrm>
            <a:off x="455344" y="330615"/>
            <a:ext cx="8227203" cy="197766"/>
          </a:xfrm>
          <a:prstGeom prst="rect">
            <a:avLst/>
          </a:prstGeom>
          <a:noFill/>
        </p:spPr>
        <p:txBody>
          <a:bodyPr rot="0" spcFirstLastPara="0" vertOverflow="overflow" horzOverflow="overflow" vert="horz" wrap="square" lIns="32657" tIns="16329" rIns="32657" bIns="16329" numCol="1" spcCol="0" rtlCol="0" fromWordArt="0" anchor="t" anchorCtr="0" forceAA="0" compatLnSpc="1">
            <a:prstTxWarp prst="textNoShape">
              <a:avLst/>
            </a:prstTxWarp>
            <a:spAutoFit/>
          </a:bodyPr>
          <a:lstStyle/>
          <a:p>
            <a:pPr algn="ctr"/>
            <a:r>
              <a:rPr lang="en-US" sz="1071">
                <a:solidFill>
                  <a:schemeClr val="bg1"/>
                </a:solidFill>
                <a:cs typeface="Calibri"/>
              </a:rPr>
              <a:t>Jonathan Calver, Michelle Craig, Jennifer Campbell</a:t>
            </a:r>
            <a:endParaRPr lang="en-US" sz="1071" baseline="30000">
              <a:solidFill>
                <a:schemeClr val="bg1"/>
              </a:solidFill>
              <a:cs typeface="Calibri"/>
            </a:endParaRPr>
          </a:p>
        </p:txBody>
      </p:sp>
      <p:sp>
        <p:nvSpPr>
          <p:cNvPr id="8" name="TextBox 7">
            <a:extLst>
              <a:ext uri="{FF2B5EF4-FFF2-40B4-BE49-F238E27FC236}">
                <a16:creationId xmlns:a16="http://schemas.microsoft.com/office/drawing/2014/main" id="{E83C6630-3F26-45A4-8882-EAB06F3D1523}"/>
              </a:ext>
            </a:extLst>
          </p:cNvPr>
          <p:cNvSpPr txBox="1"/>
          <p:nvPr/>
        </p:nvSpPr>
        <p:spPr>
          <a:xfrm>
            <a:off x="467652" y="83482"/>
            <a:ext cx="8227203" cy="296767"/>
          </a:xfrm>
          <a:prstGeom prst="rect">
            <a:avLst/>
          </a:prstGeom>
          <a:noFill/>
        </p:spPr>
        <p:txBody>
          <a:bodyPr rot="0" spcFirstLastPara="0" vertOverflow="overflow" horzOverflow="overflow" vert="horz" wrap="square" lIns="32657" tIns="16329" rIns="32657" bIns="16329" numCol="1" spcCol="0" rtlCol="0" fromWordArt="0" anchor="t" anchorCtr="0" forceAA="0" compatLnSpc="1">
            <a:prstTxWarp prst="textNoShape">
              <a:avLst/>
            </a:prstTxWarp>
            <a:spAutoFit/>
          </a:bodyPr>
          <a:lstStyle/>
          <a:p>
            <a:pPr algn="ctr"/>
            <a:r>
              <a:rPr lang="en-US" sz="1714">
                <a:solidFill>
                  <a:schemeClr val="bg1"/>
                </a:solidFill>
                <a:cs typeface="Calibri"/>
              </a:rPr>
              <a:t>The Impact of Optional Group Work on the Student Experience </a:t>
            </a:r>
          </a:p>
        </p:txBody>
      </p:sp>
      <p:sp>
        <p:nvSpPr>
          <p:cNvPr id="9" name="TextBox 8">
            <a:extLst>
              <a:ext uri="{FF2B5EF4-FFF2-40B4-BE49-F238E27FC236}">
                <a16:creationId xmlns:a16="http://schemas.microsoft.com/office/drawing/2014/main" id="{F6344187-7E5B-47D5-9EB0-1A58EBA76538}"/>
              </a:ext>
            </a:extLst>
          </p:cNvPr>
          <p:cNvSpPr txBox="1"/>
          <p:nvPr/>
        </p:nvSpPr>
        <p:spPr>
          <a:xfrm>
            <a:off x="359414" y="678468"/>
            <a:ext cx="1977550" cy="208859"/>
          </a:xfrm>
          <a:prstGeom prst="rect">
            <a:avLst/>
          </a:prstGeom>
          <a:noFill/>
        </p:spPr>
        <p:txBody>
          <a:bodyPr rot="0" spcFirstLastPara="0" vertOverflow="overflow" horzOverflow="overflow" vert="horz" wrap="square" lIns="32657" tIns="16329" rIns="32657" bIns="16329" numCol="1" spcCol="0" rtlCol="0" fromWordArt="0" anchor="t" anchorCtr="0" forceAA="0" compatLnSpc="1">
            <a:prstTxWarp prst="textNoShape">
              <a:avLst/>
            </a:prstTxWarp>
            <a:spAutoFit/>
          </a:bodyPr>
          <a:lstStyle/>
          <a:p>
            <a:r>
              <a:rPr lang="en-US" sz="1143" b="1" dirty="0">
                <a:solidFill>
                  <a:srgbClr val="00204E"/>
                </a:solidFill>
              </a:rPr>
              <a:t>Research Question</a:t>
            </a:r>
            <a:endParaRPr lang="en-US" sz="245" b="1" dirty="0">
              <a:cs typeface="Calibri" panose="020F0502020204030204"/>
            </a:endParaRPr>
          </a:p>
        </p:txBody>
      </p:sp>
      <p:sp>
        <p:nvSpPr>
          <p:cNvPr id="10" name="TextBox 9">
            <a:extLst>
              <a:ext uri="{FF2B5EF4-FFF2-40B4-BE49-F238E27FC236}">
                <a16:creationId xmlns:a16="http://schemas.microsoft.com/office/drawing/2014/main" id="{944791B7-CDE5-4F29-AE6B-4699F27DAFA8}"/>
              </a:ext>
            </a:extLst>
          </p:cNvPr>
          <p:cNvSpPr txBox="1"/>
          <p:nvPr/>
        </p:nvSpPr>
        <p:spPr>
          <a:xfrm>
            <a:off x="352483" y="3643152"/>
            <a:ext cx="2101250" cy="1296271"/>
          </a:xfrm>
          <a:prstGeom prst="rect">
            <a:avLst/>
          </a:prstGeom>
          <a:noFill/>
        </p:spPr>
        <p:txBody>
          <a:bodyPr rot="0" spcFirstLastPara="0" vertOverflow="overflow" horzOverflow="overflow" vert="horz" wrap="square" lIns="32657" tIns="16329" rIns="32657" bIns="16329" numCol="1" spcCol="0" rtlCol="0" fromWordArt="0" anchor="t" anchorCtr="0" forceAA="0" compatLnSpc="1">
            <a:prstTxWarp prst="textNoShape">
              <a:avLst/>
            </a:prstTxWarp>
            <a:spAutoFit/>
          </a:bodyPr>
          <a:lstStyle/>
          <a:p>
            <a:pPr marL="163266" indent="-163266">
              <a:buFont typeface="Wingdings"/>
              <a:buChar char="ü"/>
            </a:pPr>
            <a:r>
              <a:rPr lang="en-US" sz="928" dirty="0">
                <a:solidFill>
                  <a:srgbClr val="00204E"/>
                </a:solidFill>
                <a:latin typeface="Cambria"/>
                <a:cs typeface="Calibri" panose="020F0502020204030204"/>
              </a:rPr>
              <a:t>Data from 1354 undergraduate students: 832 CSC165 + 522 CSC263</a:t>
            </a:r>
          </a:p>
          <a:p>
            <a:pPr marL="163266" indent="-163266">
              <a:buFont typeface="Arial"/>
              <a:buChar char="•"/>
            </a:pPr>
            <a:endParaRPr lang="en-US" sz="786" dirty="0">
              <a:solidFill>
                <a:srgbClr val="00204E"/>
              </a:solidFill>
              <a:latin typeface="Cambria"/>
              <a:cs typeface="Calibri"/>
            </a:endParaRPr>
          </a:p>
          <a:p>
            <a:pPr marL="163266" indent="-163266">
              <a:buFont typeface="Wingdings"/>
              <a:buChar char="ü"/>
            </a:pPr>
            <a:r>
              <a:rPr lang="en-US" sz="928" dirty="0">
                <a:solidFill>
                  <a:srgbClr val="00204E"/>
                </a:solidFill>
                <a:latin typeface="Cambria"/>
                <a:cs typeface="Calibri" panose="020F0502020204030204"/>
              </a:rPr>
              <a:t>Grade breakdown by question on assessments and prerequisite course grades.</a:t>
            </a:r>
            <a:endParaRPr lang="en-US" sz="245" dirty="0">
              <a:solidFill>
                <a:srgbClr val="00204E"/>
              </a:solidFill>
              <a:cs typeface="Calibri" panose="020F0502020204030204"/>
            </a:endParaRPr>
          </a:p>
          <a:p>
            <a:pPr marL="163266" indent="-163266">
              <a:buFont typeface="Arial"/>
              <a:buChar char="•"/>
            </a:pPr>
            <a:endParaRPr lang="en-US" sz="928" dirty="0">
              <a:solidFill>
                <a:srgbClr val="00204E"/>
              </a:solidFill>
              <a:latin typeface="Cambria"/>
              <a:cs typeface="Calibri" panose="020F0502020204030204"/>
            </a:endParaRPr>
          </a:p>
          <a:p>
            <a:pPr marL="163266" indent="-163266">
              <a:buFont typeface="Wingdings"/>
              <a:buChar char="ü"/>
            </a:pPr>
            <a:r>
              <a:rPr lang="en-US" sz="928" dirty="0">
                <a:solidFill>
                  <a:srgbClr val="00204E"/>
                </a:solidFill>
                <a:latin typeface="Cambria"/>
                <a:cs typeface="Calibri" panose="020F0502020204030204"/>
              </a:rPr>
              <a:t>Survey + group information for each assignment.</a:t>
            </a:r>
            <a:endParaRPr lang="en-US" sz="245" dirty="0">
              <a:solidFill>
                <a:srgbClr val="00204E"/>
              </a:solidFill>
              <a:cs typeface="Calibri" panose="020F0502020204030204"/>
            </a:endParaRPr>
          </a:p>
        </p:txBody>
      </p:sp>
      <p:sp>
        <p:nvSpPr>
          <p:cNvPr id="11" name="TextBox 10">
            <a:extLst>
              <a:ext uri="{FF2B5EF4-FFF2-40B4-BE49-F238E27FC236}">
                <a16:creationId xmlns:a16="http://schemas.microsoft.com/office/drawing/2014/main" id="{842A8536-309E-4D45-B1CB-792892F2ABEB}"/>
              </a:ext>
            </a:extLst>
          </p:cNvPr>
          <p:cNvSpPr txBox="1"/>
          <p:nvPr/>
        </p:nvSpPr>
        <p:spPr>
          <a:xfrm>
            <a:off x="376947" y="2726496"/>
            <a:ext cx="2101349" cy="208859"/>
          </a:xfrm>
          <a:prstGeom prst="rect">
            <a:avLst/>
          </a:prstGeom>
          <a:noFill/>
        </p:spPr>
        <p:txBody>
          <a:bodyPr rot="0" spcFirstLastPara="0" vertOverflow="overflow" horzOverflow="overflow" vert="horz" wrap="square" lIns="32657" tIns="16329" rIns="32657" bIns="16329" numCol="1" spcCol="0" rtlCol="0" fromWordArt="0" anchor="t" anchorCtr="0" forceAA="0" compatLnSpc="1">
            <a:prstTxWarp prst="textNoShape">
              <a:avLst/>
            </a:prstTxWarp>
            <a:spAutoFit/>
          </a:bodyPr>
          <a:lstStyle/>
          <a:p>
            <a:pPr algn="l"/>
            <a:r>
              <a:rPr lang="en-US" sz="1143" b="1">
                <a:solidFill>
                  <a:srgbClr val="00204E"/>
                </a:solidFill>
              </a:rPr>
              <a:t>Methods / Data</a:t>
            </a:r>
            <a:endParaRPr lang="en-US" sz="245"/>
          </a:p>
        </p:txBody>
      </p:sp>
      <p:sp>
        <p:nvSpPr>
          <p:cNvPr id="13" name="TextBox 12">
            <a:extLst>
              <a:ext uri="{FF2B5EF4-FFF2-40B4-BE49-F238E27FC236}">
                <a16:creationId xmlns:a16="http://schemas.microsoft.com/office/drawing/2014/main" id="{7D77B35E-DAF7-4CC1-9640-5C955F6D00B1}"/>
              </a:ext>
            </a:extLst>
          </p:cNvPr>
          <p:cNvSpPr txBox="1"/>
          <p:nvPr/>
        </p:nvSpPr>
        <p:spPr>
          <a:xfrm>
            <a:off x="2760522" y="687094"/>
            <a:ext cx="3585657" cy="208859"/>
          </a:xfrm>
          <a:prstGeom prst="rect">
            <a:avLst/>
          </a:prstGeom>
          <a:noFill/>
        </p:spPr>
        <p:txBody>
          <a:bodyPr rot="0" spcFirstLastPara="0" vertOverflow="overflow" horzOverflow="overflow" vert="horz" wrap="square" lIns="32657" tIns="16329" rIns="32657" bIns="16329" numCol="1" spcCol="0" rtlCol="0" fromWordArt="0" anchor="t" anchorCtr="0" forceAA="0" compatLnSpc="1">
            <a:prstTxWarp prst="textNoShape">
              <a:avLst/>
            </a:prstTxWarp>
            <a:spAutoFit/>
          </a:bodyPr>
          <a:lstStyle/>
          <a:p>
            <a:pPr algn="ctr"/>
            <a:r>
              <a:rPr lang="en-US" sz="1143" b="1" dirty="0">
                <a:solidFill>
                  <a:srgbClr val="00204E"/>
                </a:solidFill>
              </a:rPr>
              <a:t>Six Preliminary Results for CSC263</a:t>
            </a:r>
            <a:endParaRPr lang="en-US" sz="245" b="1" dirty="0">
              <a:cs typeface="Calibri" panose="020F0502020204030204"/>
            </a:endParaRPr>
          </a:p>
        </p:txBody>
      </p:sp>
      <p:sp>
        <p:nvSpPr>
          <p:cNvPr id="17" name="TextBox 16">
            <a:extLst>
              <a:ext uri="{FF2B5EF4-FFF2-40B4-BE49-F238E27FC236}">
                <a16:creationId xmlns:a16="http://schemas.microsoft.com/office/drawing/2014/main" id="{EA1B42F9-FE34-442E-8935-7F376525FA50}"/>
              </a:ext>
            </a:extLst>
          </p:cNvPr>
          <p:cNvSpPr txBox="1"/>
          <p:nvPr/>
        </p:nvSpPr>
        <p:spPr>
          <a:xfrm>
            <a:off x="6632730" y="692706"/>
            <a:ext cx="1093085" cy="208859"/>
          </a:xfrm>
          <a:prstGeom prst="rect">
            <a:avLst/>
          </a:prstGeom>
          <a:noFill/>
        </p:spPr>
        <p:txBody>
          <a:bodyPr rot="0" spcFirstLastPara="0" vertOverflow="overflow" horzOverflow="overflow" vert="horz" wrap="square" lIns="32657" tIns="16329" rIns="32657" bIns="16329" numCol="1" spcCol="0" rtlCol="0" fromWordArt="0" anchor="t" anchorCtr="0" forceAA="0" compatLnSpc="1">
            <a:prstTxWarp prst="textNoShape">
              <a:avLst/>
            </a:prstTxWarp>
            <a:spAutoFit/>
          </a:bodyPr>
          <a:lstStyle/>
          <a:p>
            <a:r>
              <a:rPr lang="en-US" sz="1143" b="1">
                <a:solidFill>
                  <a:srgbClr val="00204E"/>
                </a:solidFill>
              </a:rPr>
              <a:t>Discussion</a:t>
            </a:r>
            <a:endParaRPr lang="en-US" sz="245">
              <a:cs typeface="Calibri" panose="020F0502020204030204"/>
            </a:endParaRPr>
          </a:p>
        </p:txBody>
      </p:sp>
      <p:sp>
        <p:nvSpPr>
          <p:cNvPr id="19" name="TextBox 18">
            <a:extLst>
              <a:ext uri="{FF2B5EF4-FFF2-40B4-BE49-F238E27FC236}">
                <a16:creationId xmlns:a16="http://schemas.microsoft.com/office/drawing/2014/main" id="{067BB459-4E8C-48C1-9A8E-25347BAC9003}"/>
              </a:ext>
            </a:extLst>
          </p:cNvPr>
          <p:cNvSpPr txBox="1"/>
          <p:nvPr/>
        </p:nvSpPr>
        <p:spPr>
          <a:xfrm>
            <a:off x="6632730" y="4463700"/>
            <a:ext cx="2101349" cy="208859"/>
          </a:xfrm>
          <a:prstGeom prst="rect">
            <a:avLst/>
          </a:prstGeom>
          <a:noFill/>
        </p:spPr>
        <p:txBody>
          <a:bodyPr rot="0" spcFirstLastPara="0" vertOverflow="overflow" horzOverflow="overflow" vert="horz" wrap="square" lIns="32657" tIns="16329" rIns="32657" bIns="16329" numCol="1" spcCol="0" rtlCol="0" fromWordArt="0" anchor="t" anchorCtr="0" forceAA="0" compatLnSpc="1">
            <a:prstTxWarp prst="textNoShape">
              <a:avLst/>
            </a:prstTxWarp>
            <a:spAutoFit/>
          </a:bodyPr>
          <a:lstStyle/>
          <a:p>
            <a:r>
              <a:rPr lang="en-US" sz="1143" b="1">
                <a:solidFill>
                  <a:srgbClr val="00204E"/>
                </a:solidFill>
              </a:rPr>
              <a:t>Acknowledgements</a:t>
            </a:r>
            <a:endParaRPr lang="en-US" sz="245"/>
          </a:p>
        </p:txBody>
      </p:sp>
      <p:pic>
        <p:nvPicPr>
          <p:cNvPr id="31" name="Graphic 30" descr="Clipboard outline">
            <a:extLst>
              <a:ext uri="{FF2B5EF4-FFF2-40B4-BE49-F238E27FC236}">
                <a16:creationId xmlns:a16="http://schemas.microsoft.com/office/drawing/2014/main" id="{57938565-CFDB-684E-8D71-E5960B354C1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324547">
            <a:off x="1089055" y="2967514"/>
            <a:ext cx="503732" cy="503732"/>
          </a:xfrm>
          <a:prstGeom prst="rect">
            <a:avLst/>
          </a:prstGeom>
        </p:spPr>
      </p:pic>
      <p:sp>
        <p:nvSpPr>
          <p:cNvPr id="33" name="TextBox 32">
            <a:extLst>
              <a:ext uri="{FF2B5EF4-FFF2-40B4-BE49-F238E27FC236}">
                <a16:creationId xmlns:a16="http://schemas.microsoft.com/office/drawing/2014/main" id="{C221F009-C669-8E41-94F5-17E9FB579513}"/>
              </a:ext>
            </a:extLst>
          </p:cNvPr>
          <p:cNvSpPr txBox="1"/>
          <p:nvPr/>
        </p:nvSpPr>
        <p:spPr>
          <a:xfrm>
            <a:off x="1041176" y="3423463"/>
            <a:ext cx="599910" cy="175773"/>
          </a:xfrm>
          <a:prstGeom prst="rect">
            <a:avLst/>
          </a:prstGeom>
          <a:noFill/>
        </p:spPr>
        <p:txBody>
          <a:bodyPr wrap="square" lIns="32657" tIns="16329" rIns="32657" bIns="16329" rtlCol="0" anchor="t">
            <a:spAutoFit/>
          </a:bodyPr>
          <a:lstStyle/>
          <a:p>
            <a:pPr algn="ctr"/>
            <a:r>
              <a:rPr lang="en-US" sz="928" b="1">
                <a:solidFill>
                  <a:srgbClr val="00204E"/>
                </a:solidFill>
                <a:latin typeface="Cambria"/>
              </a:rPr>
              <a:t>Surveys</a:t>
            </a:r>
          </a:p>
        </p:txBody>
      </p:sp>
      <p:pic>
        <p:nvPicPr>
          <p:cNvPr id="36" name="Graphic 35" descr="Bar chart outline">
            <a:extLst>
              <a:ext uri="{FF2B5EF4-FFF2-40B4-BE49-F238E27FC236}">
                <a16:creationId xmlns:a16="http://schemas.microsoft.com/office/drawing/2014/main" id="{50A27DC1-D268-6347-B9BE-FC7A394FA38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2937" y="2898140"/>
            <a:ext cx="620486" cy="620486"/>
          </a:xfrm>
          <a:prstGeom prst="rect">
            <a:avLst/>
          </a:prstGeom>
        </p:spPr>
      </p:pic>
      <p:sp>
        <p:nvSpPr>
          <p:cNvPr id="37" name="TextBox 36">
            <a:extLst>
              <a:ext uri="{FF2B5EF4-FFF2-40B4-BE49-F238E27FC236}">
                <a16:creationId xmlns:a16="http://schemas.microsoft.com/office/drawing/2014/main" id="{5F029A6A-5CE3-9A4A-B3FD-D01E343973BD}"/>
              </a:ext>
            </a:extLst>
          </p:cNvPr>
          <p:cNvSpPr txBox="1"/>
          <p:nvPr/>
        </p:nvSpPr>
        <p:spPr>
          <a:xfrm>
            <a:off x="461579" y="3423463"/>
            <a:ext cx="463202" cy="175773"/>
          </a:xfrm>
          <a:prstGeom prst="rect">
            <a:avLst/>
          </a:prstGeom>
          <a:noFill/>
        </p:spPr>
        <p:txBody>
          <a:bodyPr wrap="square" lIns="32657" tIns="16329" rIns="32657" bIns="16329" rtlCol="0" anchor="t">
            <a:spAutoFit/>
          </a:bodyPr>
          <a:lstStyle/>
          <a:p>
            <a:r>
              <a:rPr lang="en-US" sz="928" b="1">
                <a:solidFill>
                  <a:srgbClr val="00204E"/>
                </a:solidFill>
                <a:latin typeface="Cambria"/>
              </a:rPr>
              <a:t>Grades</a:t>
            </a:r>
          </a:p>
        </p:txBody>
      </p:sp>
      <p:pic>
        <p:nvPicPr>
          <p:cNvPr id="38" name="Graphic 37" descr="Users outline">
            <a:extLst>
              <a:ext uri="{FF2B5EF4-FFF2-40B4-BE49-F238E27FC236}">
                <a16:creationId xmlns:a16="http://schemas.microsoft.com/office/drawing/2014/main" id="{93F05D97-2DE4-D64F-8F5A-38A4F28931D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77256" y="2893710"/>
            <a:ext cx="620486" cy="620486"/>
          </a:xfrm>
          <a:prstGeom prst="rect">
            <a:avLst/>
          </a:prstGeom>
        </p:spPr>
      </p:pic>
      <p:sp>
        <p:nvSpPr>
          <p:cNvPr id="39" name="TextBox 38">
            <a:extLst>
              <a:ext uri="{FF2B5EF4-FFF2-40B4-BE49-F238E27FC236}">
                <a16:creationId xmlns:a16="http://schemas.microsoft.com/office/drawing/2014/main" id="{91233637-0D4A-6F4D-8787-4EDE747C16B7}"/>
              </a:ext>
            </a:extLst>
          </p:cNvPr>
          <p:cNvSpPr txBox="1"/>
          <p:nvPr/>
        </p:nvSpPr>
        <p:spPr>
          <a:xfrm>
            <a:off x="1756140" y="3423463"/>
            <a:ext cx="463202" cy="175773"/>
          </a:xfrm>
          <a:prstGeom prst="rect">
            <a:avLst/>
          </a:prstGeom>
          <a:noFill/>
        </p:spPr>
        <p:txBody>
          <a:bodyPr wrap="square" lIns="32657" tIns="16329" rIns="32657" bIns="16329" rtlCol="0" anchor="t">
            <a:spAutoFit/>
          </a:bodyPr>
          <a:lstStyle/>
          <a:p>
            <a:r>
              <a:rPr lang="en-US" sz="928" b="1">
                <a:solidFill>
                  <a:srgbClr val="00204E"/>
                </a:solidFill>
                <a:latin typeface="Cambria"/>
              </a:rPr>
              <a:t>Groups</a:t>
            </a:r>
          </a:p>
        </p:txBody>
      </p:sp>
      <p:sp>
        <p:nvSpPr>
          <p:cNvPr id="40" name="TextBox 39">
            <a:extLst>
              <a:ext uri="{FF2B5EF4-FFF2-40B4-BE49-F238E27FC236}">
                <a16:creationId xmlns:a16="http://schemas.microsoft.com/office/drawing/2014/main" id="{1155BD24-1EB8-F445-A0BD-E83B8BA35E6B}"/>
              </a:ext>
            </a:extLst>
          </p:cNvPr>
          <p:cNvSpPr txBox="1"/>
          <p:nvPr/>
        </p:nvSpPr>
        <p:spPr>
          <a:xfrm>
            <a:off x="4262046" y="926470"/>
            <a:ext cx="1964771" cy="472456"/>
          </a:xfrm>
          <a:prstGeom prst="rect">
            <a:avLst/>
          </a:prstGeom>
          <a:noFill/>
        </p:spPr>
        <p:txBody>
          <a:bodyPr rot="0" spcFirstLastPara="0" vertOverflow="overflow" horzOverflow="overflow" vert="horz" wrap="square" lIns="32657" tIns="16329" rIns="32657" bIns="16329" numCol="1" spcCol="0" rtlCol="0" fromWordArt="0" anchor="t" anchorCtr="0" forceAA="0" compatLnSpc="1">
            <a:prstTxWarp prst="textNoShape">
              <a:avLst/>
            </a:prstTxWarp>
            <a:spAutoFit/>
          </a:bodyPr>
          <a:lstStyle/>
          <a:p>
            <a:r>
              <a:rPr lang="en-US" sz="1000" b="1" dirty="0">
                <a:solidFill>
                  <a:srgbClr val="00204E"/>
                </a:solidFill>
                <a:latin typeface="Cambria"/>
                <a:cs typeface="Calibri"/>
              </a:rPr>
              <a:t>75%</a:t>
            </a:r>
            <a:r>
              <a:rPr lang="en-US" sz="1000" dirty="0">
                <a:solidFill>
                  <a:srgbClr val="00204E"/>
                </a:solidFill>
                <a:latin typeface="Cambria"/>
                <a:cs typeface="Calibri"/>
              </a:rPr>
              <a:t> </a:t>
            </a:r>
            <a:r>
              <a:rPr lang="en-US" sz="928" dirty="0">
                <a:solidFill>
                  <a:srgbClr val="00204E"/>
                </a:solidFill>
                <a:latin typeface="Cambria"/>
                <a:cs typeface="Calibri"/>
              </a:rPr>
              <a:t>felt encouraged to work in a group because of their overall workload</a:t>
            </a:r>
          </a:p>
        </p:txBody>
      </p:sp>
      <p:graphicFrame>
        <p:nvGraphicFramePr>
          <p:cNvPr id="14" name="Table 14">
            <a:extLst>
              <a:ext uri="{FF2B5EF4-FFF2-40B4-BE49-F238E27FC236}">
                <a16:creationId xmlns:a16="http://schemas.microsoft.com/office/drawing/2014/main" id="{B9BE3264-8EFD-4E6E-AEA9-20D664F71D3B}"/>
              </a:ext>
            </a:extLst>
          </p:cNvPr>
          <p:cNvGraphicFramePr>
            <a:graphicFrameLocks noGrp="1"/>
          </p:cNvGraphicFramePr>
          <p:nvPr>
            <p:extLst>
              <p:ext uri="{D42A27DB-BD31-4B8C-83A1-F6EECF244321}">
                <p14:modId xmlns:p14="http://schemas.microsoft.com/office/powerpoint/2010/main" val="3837589589"/>
              </p:ext>
            </p:extLst>
          </p:nvPr>
        </p:nvGraphicFramePr>
        <p:xfrm>
          <a:off x="4276353" y="1456042"/>
          <a:ext cx="1964772" cy="646614"/>
        </p:xfrm>
        <a:graphic>
          <a:graphicData uri="http://schemas.openxmlformats.org/drawingml/2006/table">
            <a:tbl>
              <a:tblPr firstRow="1" bandRow="1">
                <a:tableStyleId>{5C22544A-7EE6-4342-B048-85BDC9FD1C3A}</a:tableStyleId>
              </a:tblPr>
              <a:tblGrid>
                <a:gridCol w="620520">
                  <a:extLst>
                    <a:ext uri="{9D8B030D-6E8A-4147-A177-3AD203B41FA5}">
                      <a16:colId xmlns:a16="http://schemas.microsoft.com/office/drawing/2014/main" val="2025919503"/>
                    </a:ext>
                  </a:extLst>
                </a:gridCol>
                <a:gridCol w="368221">
                  <a:extLst>
                    <a:ext uri="{9D8B030D-6E8A-4147-A177-3AD203B41FA5}">
                      <a16:colId xmlns:a16="http://schemas.microsoft.com/office/drawing/2014/main" val="231419746"/>
                    </a:ext>
                  </a:extLst>
                </a:gridCol>
                <a:gridCol w="559148">
                  <a:extLst>
                    <a:ext uri="{9D8B030D-6E8A-4147-A177-3AD203B41FA5}">
                      <a16:colId xmlns:a16="http://schemas.microsoft.com/office/drawing/2014/main" val="1100163124"/>
                    </a:ext>
                  </a:extLst>
                </a:gridCol>
                <a:gridCol w="416883">
                  <a:extLst>
                    <a:ext uri="{9D8B030D-6E8A-4147-A177-3AD203B41FA5}">
                      <a16:colId xmlns:a16="http://schemas.microsoft.com/office/drawing/2014/main" val="3102903022"/>
                    </a:ext>
                  </a:extLst>
                </a:gridCol>
              </a:tblGrid>
              <a:tr h="293914">
                <a:tc>
                  <a:txBody>
                    <a:bodyPr/>
                    <a:lstStyle/>
                    <a:p>
                      <a:pPr algn="ctr"/>
                      <a:r>
                        <a:rPr lang="en-US" sz="900" b="0">
                          <a:solidFill>
                            <a:schemeClr val="bg1"/>
                          </a:solidFill>
                        </a:rPr>
                        <a:t>Assessment</a:t>
                      </a:r>
                    </a:p>
                  </a:txBody>
                  <a:tcPr marL="32657" marR="32657" marT="16329" marB="16329" anchor="ctr">
                    <a:solidFill>
                      <a:srgbClr val="00204E">
                        <a:alpha val="80000"/>
                      </a:srgbClr>
                    </a:solidFill>
                  </a:tcPr>
                </a:tc>
                <a:tc>
                  <a:txBody>
                    <a:bodyPr/>
                    <a:lstStyle/>
                    <a:p>
                      <a:pPr algn="ctr"/>
                      <a:r>
                        <a:rPr lang="en-US" sz="900" b="0">
                          <a:solidFill>
                            <a:schemeClr val="bg1"/>
                          </a:solidFill>
                        </a:rPr>
                        <a:t>Group</a:t>
                      </a:r>
                    </a:p>
                    <a:p>
                      <a:pPr lvl="0" algn="ctr">
                        <a:buNone/>
                      </a:pPr>
                      <a:r>
                        <a:rPr lang="en-US" sz="900" b="0">
                          <a:solidFill>
                            <a:schemeClr val="bg1"/>
                          </a:solidFill>
                        </a:rPr>
                        <a:t>Mean</a:t>
                      </a:r>
                    </a:p>
                  </a:txBody>
                  <a:tcPr marL="32657" marR="32657" marT="16329" marB="16329" anchor="ctr">
                    <a:solidFill>
                      <a:srgbClr val="00204E">
                        <a:alpha val="80000"/>
                      </a:srgbClr>
                    </a:solidFill>
                  </a:tcPr>
                </a:tc>
                <a:tc>
                  <a:txBody>
                    <a:bodyPr/>
                    <a:lstStyle/>
                    <a:p>
                      <a:pPr algn="ctr"/>
                      <a:r>
                        <a:rPr lang="en-US" sz="900" b="0">
                          <a:solidFill>
                            <a:schemeClr val="bg1"/>
                          </a:solidFill>
                        </a:rPr>
                        <a:t>Individual</a:t>
                      </a:r>
                    </a:p>
                    <a:p>
                      <a:pPr lvl="0" algn="ctr">
                        <a:buNone/>
                      </a:pPr>
                      <a:r>
                        <a:rPr lang="en-US" sz="900" b="0">
                          <a:solidFill>
                            <a:schemeClr val="bg1"/>
                          </a:solidFill>
                        </a:rPr>
                        <a:t>Mean</a:t>
                      </a:r>
                    </a:p>
                  </a:txBody>
                  <a:tcPr marL="32657" marR="32657" marT="16329" marB="16329" anchor="ctr">
                    <a:solidFill>
                      <a:srgbClr val="00204E">
                        <a:alpha val="80000"/>
                      </a:srgbClr>
                    </a:solidFill>
                  </a:tcPr>
                </a:tc>
                <a:tc>
                  <a:txBody>
                    <a:bodyPr/>
                    <a:lstStyle/>
                    <a:p>
                      <a:pPr algn="ctr"/>
                      <a:r>
                        <a:rPr lang="en-US" sz="900" b="0">
                          <a:solidFill>
                            <a:schemeClr val="bg1"/>
                          </a:solidFill>
                        </a:rPr>
                        <a:t>P-value</a:t>
                      </a:r>
                    </a:p>
                  </a:txBody>
                  <a:tcPr marL="32657" marR="32657" marT="16329" marB="16329" anchor="ctr">
                    <a:solidFill>
                      <a:srgbClr val="00204E">
                        <a:alpha val="80000"/>
                      </a:srgbClr>
                    </a:solidFill>
                  </a:tcPr>
                </a:tc>
                <a:extLst>
                  <a:ext uri="{0D108BD9-81ED-4DB2-BD59-A6C34878D82A}">
                    <a16:rowId xmlns:a16="http://schemas.microsoft.com/office/drawing/2014/main" val="712381517"/>
                  </a:ext>
                </a:extLst>
              </a:tr>
              <a:tr h="165492">
                <a:tc>
                  <a:txBody>
                    <a:bodyPr/>
                    <a:lstStyle/>
                    <a:p>
                      <a:pPr algn="ctr"/>
                      <a:r>
                        <a:rPr lang="en-US" sz="900" b="0" dirty="0">
                          <a:solidFill>
                            <a:srgbClr val="00204E"/>
                          </a:solidFill>
                        </a:rPr>
                        <a:t>Test</a:t>
                      </a:r>
                    </a:p>
                  </a:txBody>
                  <a:tcPr marL="32657" marR="32657" marT="16329" marB="16329" anchor="ctr"/>
                </a:tc>
                <a:tc>
                  <a:txBody>
                    <a:bodyPr/>
                    <a:lstStyle/>
                    <a:p>
                      <a:pPr algn="ctr"/>
                      <a:r>
                        <a:rPr lang="en-US" sz="900" b="0">
                          <a:solidFill>
                            <a:srgbClr val="00204E"/>
                          </a:solidFill>
                        </a:rPr>
                        <a:t>54.6%</a:t>
                      </a:r>
                    </a:p>
                  </a:txBody>
                  <a:tcPr marL="32657" marR="32657" marT="16329" marB="16329" anchor="ctr"/>
                </a:tc>
                <a:tc>
                  <a:txBody>
                    <a:bodyPr/>
                    <a:lstStyle/>
                    <a:p>
                      <a:pPr algn="ctr"/>
                      <a:r>
                        <a:rPr lang="en-US" sz="900" b="0">
                          <a:solidFill>
                            <a:srgbClr val="00204E"/>
                          </a:solidFill>
                        </a:rPr>
                        <a:t>52.2%</a:t>
                      </a:r>
                    </a:p>
                  </a:txBody>
                  <a:tcPr marL="32657" marR="32657" marT="16329" marB="16329" anchor="ctr"/>
                </a:tc>
                <a:tc>
                  <a:txBody>
                    <a:bodyPr/>
                    <a:lstStyle/>
                    <a:p>
                      <a:pPr algn="ctr"/>
                      <a:r>
                        <a:rPr lang="en-US" sz="900" b="1">
                          <a:solidFill>
                            <a:srgbClr val="00204E"/>
                          </a:solidFill>
                        </a:rPr>
                        <a:t>0.14</a:t>
                      </a:r>
                    </a:p>
                  </a:txBody>
                  <a:tcPr marL="32657" marR="32657" marT="16329" marB="16329" anchor="ctr"/>
                </a:tc>
                <a:extLst>
                  <a:ext uri="{0D108BD9-81ED-4DB2-BD59-A6C34878D82A}">
                    <a16:rowId xmlns:a16="http://schemas.microsoft.com/office/drawing/2014/main" val="2341264931"/>
                  </a:ext>
                </a:extLst>
              </a:tr>
              <a:tr h="163286">
                <a:tc>
                  <a:txBody>
                    <a:bodyPr/>
                    <a:lstStyle/>
                    <a:p>
                      <a:pPr algn="ctr"/>
                      <a:r>
                        <a:rPr lang="en-US" sz="900" b="0" dirty="0">
                          <a:solidFill>
                            <a:srgbClr val="00204E"/>
                          </a:solidFill>
                        </a:rPr>
                        <a:t>Assignment</a:t>
                      </a:r>
                    </a:p>
                  </a:txBody>
                  <a:tcPr marL="32657" marR="32657" marT="16329" marB="16329" anchor="ctr"/>
                </a:tc>
                <a:tc>
                  <a:txBody>
                    <a:bodyPr/>
                    <a:lstStyle/>
                    <a:p>
                      <a:pPr algn="ctr"/>
                      <a:r>
                        <a:rPr lang="en-US" sz="900" b="0">
                          <a:solidFill>
                            <a:srgbClr val="00204E"/>
                          </a:solidFill>
                        </a:rPr>
                        <a:t>84.4%</a:t>
                      </a:r>
                    </a:p>
                  </a:txBody>
                  <a:tcPr marL="32657" marR="32657" marT="16329" marB="16329" anchor="ctr"/>
                </a:tc>
                <a:tc>
                  <a:txBody>
                    <a:bodyPr/>
                    <a:lstStyle/>
                    <a:p>
                      <a:pPr algn="ctr"/>
                      <a:r>
                        <a:rPr lang="en-US" sz="900" b="0">
                          <a:solidFill>
                            <a:srgbClr val="00204E"/>
                          </a:solidFill>
                        </a:rPr>
                        <a:t>74%</a:t>
                      </a:r>
                    </a:p>
                  </a:txBody>
                  <a:tcPr marL="32657" marR="32657" marT="16329" marB="16329" anchor="ctr"/>
                </a:tc>
                <a:tc>
                  <a:txBody>
                    <a:bodyPr/>
                    <a:lstStyle/>
                    <a:p>
                      <a:pPr algn="ctr"/>
                      <a:r>
                        <a:rPr lang="en-US" sz="900" b="1" dirty="0">
                          <a:solidFill>
                            <a:srgbClr val="00204E"/>
                          </a:solidFill>
                        </a:rPr>
                        <a:t>7e-9</a:t>
                      </a:r>
                    </a:p>
                  </a:txBody>
                  <a:tcPr marL="32657" marR="32657" marT="16329" marB="16329" anchor="ctr"/>
                </a:tc>
                <a:extLst>
                  <a:ext uri="{0D108BD9-81ED-4DB2-BD59-A6C34878D82A}">
                    <a16:rowId xmlns:a16="http://schemas.microsoft.com/office/drawing/2014/main" val="1710134196"/>
                  </a:ext>
                </a:extLst>
              </a:tr>
            </a:tbl>
          </a:graphicData>
        </a:graphic>
      </p:graphicFrame>
      <p:pic>
        <p:nvPicPr>
          <p:cNvPr id="52" name="Graphic 51" descr="Badge Question Mark outline">
            <a:extLst>
              <a:ext uri="{FF2B5EF4-FFF2-40B4-BE49-F238E27FC236}">
                <a16:creationId xmlns:a16="http://schemas.microsoft.com/office/drawing/2014/main" id="{229CE8A5-CC70-BB4A-B21B-1A46EEE7AEA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66322" y="1479049"/>
            <a:ext cx="326571" cy="326571"/>
          </a:xfrm>
          <a:prstGeom prst="rect">
            <a:avLst/>
          </a:prstGeom>
          <a:effectLst>
            <a:glow rad="76200">
              <a:schemeClr val="accent1">
                <a:alpha val="40000"/>
              </a:schemeClr>
            </a:glow>
            <a:softEdge rad="0"/>
          </a:effectLst>
        </p:spPr>
      </p:pic>
      <p:sp>
        <p:nvSpPr>
          <p:cNvPr id="53" name="Oval 52">
            <a:extLst>
              <a:ext uri="{FF2B5EF4-FFF2-40B4-BE49-F238E27FC236}">
                <a16:creationId xmlns:a16="http://schemas.microsoft.com/office/drawing/2014/main" id="{830716AE-46A7-4C4C-87DD-C85B71108C28}"/>
              </a:ext>
            </a:extLst>
          </p:cNvPr>
          <p:cNvSpPr/>
          <p:nvPr/>
        </p:nvSpPr>
        <p:spPr>
          <a:xfrm>
            <a:off x="449382" y="1530555"/>
            <a:ext cx="257143" cy="25714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5"/>
          </a:p>
        </p:txBody>
      </p:sp>
      <p:sp>
        <p:nvSpPr>
          <p:cNvPr id="56" name="TextBox 55">
            <a:extLst>
              <a:ext uri="{FF2B5EF4-FFF2-40B4-BE49-F238E27FC236}">
                <a16:creationId xmlns:a16="http://schemas.microsoft.com/office/drawing/2014/main" id="{EEE601E9-E0C8-B94A-982F-DE1939CFBE30}"/>
              </a:ext>
            </a:extLst>
          </p:cNvPr>
          <p:cNvSpPr txBox="1"/>
          <p:nvPr/>
        </p:nvSpPr>
        <p:spPr>
          <a:xfrm>
            <a:off x="442860" y="906670"/>
            <a:ext cx="1969842" cy="364922"/>
          </a:xfrm>
          <a:prstGeom prst="rect">
            <a:avLst/>
          </a:prstGeom>
          <a:gradFill>
            <a:gsLst>
              <a:gs pos="100000">
                <a:schemeClr val="accent1">
                  <a:lumMod val="5000"/>
                  <a:lumOff val="95000"/>
                </a:schemeClr>
              </a:gs>
              <a:gs pos="12000">
                <a:schemeClr val="accent1">
                  <a:lumMod val="45000"/>
                  <a:lumOff val="55000"/>
                </a:schemeClr>
              </a:gs>
              <a:gs pos="50000">
                <a:schemeClr val="accent1">
                  <a:lumMod val="45000"/>
                  <a:lumOff val="55000"/>
                </a:schemeClr>
              </a:gs>
              <a:gs pos="0">
                <a:schemeClr val="accent1">
                  <a:lumMod val="30000"/>
                  <a:lumOff val="70000"/>
                </a:schemeClr>
              </a:gs>
            </a:gsLst>
            <a:lin ang="5400000" scaled="1"/>
          </a:gradFill>
          <a:ln w="25400"/>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lIns="25714" tIns="25714" rIns="25714" bIns="25714" rtlCol="0" anchor="ctr"/>
          <a:lstStyle>
            <a:defPPr>
              <a:defRPr lang="en-US"/>
            </a:defPPr>
            <a:lvl1pPr>
              <a:defRPr>
                <a:latin typeface="Cambri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CA" sz="857">
                <a:solidFill>
                  <a:srgbClr val="00204E"/>
                </a:solidFill>
              </a:rPr>
              <a:t>CS education has widely accepted pair programming.</a:t>
            </a:r>
          </a:p>
        </p:txBody>
      </p:sp>
      <p:sp>
        <p:nvSpPr>
          <p:cNvPr id="57" name="TextBox 56">
            <a:extLst>
              <a:ext uri="{FF2B5EF4-FFF2-40B4-BE49-F238E27FC236}">
                <a16:creationId xmlns:a16="http://schemas.microsoft.com/office/drawing/2014/main" id="{5ABA074A-2243-7A4B-93F9-EC569D106D30}"/>
              </a:ext>
            </a:extLst>
          </p:cNvPr>
          <p:cNvSpPr txBox="1"/>
          <p:nvPr/>
        </p:nvSpPr>
        <p:spPr>
          <a:xfrm>
            <a:off x="1038966" y="1309165"/>
            <a:ext cx="1373735" cy="353115"/>
          </a:xfrm>
          <a:prstGeom prst="rect">
            <a:avLst/>
          </a:prstGeom>
          <a:gradFill>
            <a:gsLst>
              <a:gs pos="100000">
                <a:schemeClr val="accent1">
                  <a:lumMod val="5000"/>
                  <a:lumOff val="95000"/>
                </a:schemeClr>
              </a:gs>
              <a:gs pos="12000">
                <a:schemeClr val="accent1">
                  <a:lumMod val="45000"/>
                  <a:lumOff val="55000"/>
                </a:schemeClr>
              </a:gs>
              <a:gs pos="50000">
                <a:schemeClr val="accent1">
                  <a:lumMod val="45000"/>
                  <a:lumOff val="55000"/>
                </a:schemeClr>
              </a:gs>
              <a:gs pos="0">
                <a:schemeClr val="accent1">
                  <a:lumMod val="30000"/>
                  <a:lumOff val="70000"/>
                </a:schemeClr>
              </a:gs>
            </a:gsLst>
            <a:lin ang="5400000" scaled="1"/>
          </a:gradFill>
          <a:ln w="25400"/>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lIns="25714" tIns="25714" rIns="25714" bIns="25714" rtlCol="0" anchor="ctr"/>
          <a:lstStyle>
            <a:defPPr>
              <a:defRPr lang="en-US"/>
            </a:defPPr>
            <a:lvl1pPr>
              <a:defRPr>
                <a:latin typeface="Cambri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CA" sz="857">
                <a:solidFill>
                  <a:srgbClr val="00204E"/>
                </a:solidFill>
              </a:rPr>
              <a:t>What about group work in theory courses?</a:t>
            </a:r>
          </a:p>
        </p:txBody>
      </p:sp>
      <p:sp>
        <p:nvSpPr>
          <p:cNvPr id="58" name="TextBox 57">
            <a:extLst>
              <a:ext uri="{FF2B5EF4-FFF2-40B4-BE49-F238E27FC236}">
                <a16:creationId xmlns:a16="http://schemas.microsoft.com/office/drawing/2014/main" id="{CC4BAAA4-2426-C34C-A366-67D68B74178E}"/>
              </a:ext>
            </a:extLst>
          </p:cNvPr>
          <p:cNvSpPr txBox="1"/>
          <p:nvPr/>
        </p:nvSpPr>
        <p:spPr>
          <a:xfrm>
            <a:off x="812974" y="1664754"/>
            <a:ext cx="1599727" cy="606873"/>
          </a:xfrm>
          <a:prstGeom prst="rect">
            <a:avLst/>
          </a:prstGeom>
          <a:gradFill>
            <a:gsLst>
              <a:gs pos="100000">
                <a:schemeClr val="accent1">
                  <a:lumMod val="5000"/>
                  <a:lumOff val="95000"/>
                </a:schemeClr>
              </a:gs>
              <a:gs pos="12000">
                <a:schemeClr val="accent1">
                  <a:lumMod val="45000"/>
                  <a:lumOff val="55000"/>
                </a:schemeClr>
              </a:gs>
              <a:gs pos="50000">
                <a:schemeClr val="accent1">
                  <a:lumMod val="45000"/>
                  <a:lumOff val="55000"/>
                </a:schemeClr>
              </a:gs>
              <a:gs pos="0">
                <a:schemeClr val="accent1">
                  <a:lumMod val="30000"/>
                  <a:lumOff val="70000"/>
                </a:schemeClr>
              </a:gs>
            </a:gsLst>
            <a:lin ang="5400000" scaled="1"/>
          </a:gradFill>
          <a:ln w="25400"/>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lIns="25714" tIns="25714" rIns="25714" bIns="25714" rtlCol="0" anchor="ctr"/>
          <a:lstStyle>
            <a:defPPr>
              <a:defRPr lang="en-US"/>
            </a:defPPr>
            <a:lvl1pPr>
              <a:defRPr>
                <a:latin typeface="Cambri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CA" sz="857">
                <a:solidFill>
                  <a:srgbClr val="00204E"/>
                </a:solidFill>
              </a:rPr>
              <a:t>The CS department has adopted optional group work in two of its 1</a:t>
            </a:r>
            <a:r>
              <a:rPr lang="en-CA" sz="857" baseline="30000">
                <a:solidFill>
                  <a:srgbClr val="00204E"/>
                </a:solidFill>
              </a:rPr>
              <a:t>st</a:t>
            </a:r>
            <a:r>
              <a:rPr lang="en-CA" sz="857">
                <a:solidFill>
                  <a:srgbClr val="00204E"/>
                </a:solidFill>
              </a:rPr>
              <a:t> and 2</a:t>
            </a:r>
            <a:r>
              <a:rPr lang="en-CA" sz="857" baseline="30000">
                <a:solidFill>
                  <a:srgbClr val="00204E"/>
                </a:solidFill>
              </a:rPr>
              <a:t>nd </a:t>
            </a:r>
            <a:r>
              <a:rPr lang="en-CA" sz="857">
                <a:solidFill>
                  <a:srgbClr val="00204E"/>
                </a:solidFill>
              </a:rPr>
              <a:t>year intro theory courses.</a:t>
            </a:r>
          </a:p>
        </p:txBody>
      </p:sp>
      <p:sp>
        <p:nvSpPr>
          <p:cNvPr id="59" name="TextBox 58">
            <a:extLst>
              <a:ext uri="{FF2B5EF4-FFF2-40B4-BE49-F238E27FC236}">
                <a16:creationId xmlns:a16="http://schemas.microsoft.com/office/drawing/2014/main" id="{6720EF73-FF4B-7740-AA2E-79059FA89015}"/>
              </a:ext>
            </a:extLst>
          </p:cNvPr>
          <p:cNvSpPr txBox="1"/>
          <p:nvPr/>
        </p:nvSpPr>
        <p:spPr>
          <a:xfrm>
            <a:off x="431974" y="2312483"/>
            <a:ext cx="1980727" cy="438840"/>
          </a:xfrm>
          <a:prstGeom prst="rect">
            <a:avLst/>
          </a:prstGeom>
          <a:gradFill>
            <a:gsLst>
              <a:gs pos="100000">
                <a:schemeClr val="accent1">
                  <a:lumMod val="5000"/>
                  <a:lumOff val="95000"/>
                </a:schemeClr>
              </a:gs>
              <a:gs pos="12000">
                <a:schemeClr val="accent1">
                  <a:lumMod val="45000"/>
                  <a:lumOff val="55000"/>
                </a:schemeClr>
              </a:gs>
              <a:gs pos="50000">
                <a:schemeClr val="accent1">
                  <a:lumMod val="45000"/>
                  <a:lumOff val="55000"/>
                </a:schemeClr>
              </a:gs>
              <a:gs pos="0">
                <a:schemeClr val="accent1">
                  <a:lumMod val="30000"/>
                  <a:lumOff val="70000"/>
                </a:schemeClr>
              </a:gs>
            </a:gsLst>
            <a:lin ang="5400000" scaled="1"/>
          </a:gradFill>
          <a:ln w="25400"/>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lIns="25714" tIns="25714" rIns="25714" bIns="25714" rtlCol="0" anchor="ctr"/>
          <a:lstStyle>
            <a:defPPr>
              <a:defRPr lang="en-US"/>
            </a:defPPr>
            <a:lvl1pPr>
              <a:defRPr>
                <a:latin typeface="Cambri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CA" sz="857">
                <a:solidFill>
                  <a:srgbClr val="00204E"/>
                </a:solidFill>
              </a:rPr>
              <a:t>Are we helping or hurting students by giving them the option to work in groups on assignments?</a:t>
            </a:r>
          </a:p>
        </p:txBody>
      </p:sp>
      <p:cxnSp>
        <p:nvCxnSpPr>
          <p:cNvPr id="60" name="Straight Connector 59">
            <a:extLst>
              <a:ext uri="{FF2B5EF4-FFF2-40B4-BE49-F238E27FC236}">
                <a16:creationId xmlns:a16="http://schemas.microsoft.com/office/drawing/2014/main" id="{E0156F53-DF1A-674C-8707-756A989D45BC}"/>
              </a:ext>
            </a:extLst>
          </p:cNvPr>
          <p:cNvCxnSpPr>
            <a:cxnSpLocks/>
          </p:cNvCxnSpPr>
          <p:nvPr/>
        </p:nvCxnSpPr>
        <p:spPr>
          <a:xfrm flipH="1">
            <a:off x="646344" y="1229827"/>
            <a:ext cx="482635" cy="315863"/>
          </a:xfrm>
          <a:prstGeom prst="line">
            <a:avLst/>
          </a:prstGeom>
          <a:noFill/>
          <a:ln w="25400">
            <a:solidFill>
              <a:srgbClr val="00204E"/>
            </a:solidFill>
          </a:ln>
        </p:spPr>
        <p:style>
          <a:lnRef idx="2">
            <a:schemeClr val="accent1">
              <a:shade val="50000"/>
            </a:schemeClr>
          </a:lnRef>
          <a:fillRef idx="1">
            <a:schemeClr val="accent1"/>
          </a:fillRef>
          <a:effectRef idx="0">
            <a:schemeClr val="accent1"/>
          </a:effectRef>
          <a:fontRef idx="minor">
            <a:schemeClr val="lt1"/>
          </a:fontRef>
        </p:style>
      </p:cxnSp>
      <p:cxnSp>
        <p:nvCxnSpPr>
          <p:cNvPr id="61" name="Straight Connector 60">
            <a:extLst>
              <a:ext uri="{FF2B5EF4-FFF2-40B4-BE49-F238E27FC236}">
                <a16:creationId xmlns:a16="http://schemas.microsoft.com/office/drawing/2014/main" id="{23B640D4-375E-C842-AD28-35D43E7FF6F5}"/>
              </a:ext>
            </a:extLst>
          </p:cNvPr>
          <p:cNvCxnSpPr>
            <a:cxnSpLocks/>
          </p:cNvCxnSpPr>
          <p:nvPr/>
        </p:nvCxnSpPr>
        <p:spPr>
          <a:xfrm flipH="1">
            <a:off x="695263" y="1514254"/>
            <a:ext cx="349457" cy="122350"/>
          </a:xfrm>
          <a:prstGeom prst="line">
            <a:avLst/>
          </a:prstGeom>
          <a:noFill/>
          <a:ln w="25400">
            <a:solidFill>
              <a:srgbClr val="00204E"/>
            </a:solidFill>
          </a:ln>
        </p:spPr>
        <p:style>
          <a:lnRef idx="2">
            <a:schemeClr val="accent1">
              <a:shade val="50000"/>
            </a:schemeClr>
          </a:lnRef>
          <a:fillRef idx="1">
            <a:schemeClr val="accent1"/>
          </a:fillRef>
          <a:effectRef idx="0">
            <a:schemeClr val="accent1"/>
          </a:effectRef>
          <a:fontRef idx="minor">
            <a:schemeClr val="lt1"/>
          </a:fontRef>
        </p:style>
      </p:cxnSp>
      <p:cxnSp>
        <p:nvCxnSpPr>
          <p:cNvPr id="62" name="Straight Connector 61">
            <a:extLst>
              <a:ext uri="{FF2B5EF4-FFF2-40B4-BE49-F238E27FC236}">
                <a16:creationId xmlns:a16="http://schemas.microsoft.com/office/drawing/2014/main" id="{7EFF01E8-927A-FF42-B633-05D61995DC18}"/>
              </a:ext>
            </a:extLst>
          </p:cNvPr>
          <p:cNvCxnSpPr>
            <a:cxnSpLocks/>
          </p:cNvCxnSpPr>
          <p:nvPr/>
        </p:nvCxnSpPr>
        <p:spPr>
          <a:xfrm flipH="1" flipV="1">
            <a:off x="668867" y="1727517"/>
            <a:ext cx="144108" cy="259509"/>
          </a:xfrm>
          <a:prstGeom prst="line">
            <a:avLst/>
          </a:prstGeom>
          <a:noFill/>
          <a:ln w="25400">
            <a:solidFill>
              <a:srgbClr val="00204E"/>
            </a:solidFill>
          </a:ln>
        </p:spPr>
        <p:style>
          <a:lnRef idx="2">
            <a:schemeClr val="accent1">
              <a:shade val="50000"/>
            </a:schemeClr>
          </a:lnRef>
          <a:fillRef idx="1">
            <a:schemeClr val="accent1"/>
          </a:fillRef>
          <a:effectRef idx="0">
            <a:schemeClr val="accent1"/>
          </a:effectRef>
          <a:fontRef idx="minor">
            <a:schemeClr val="lt1"/>
          </a:fontRef>
        </p:style>
      </p:cxnSp>
      <p:cxnSp>
        <p:nvCxnSpPr>
          <p:cNvPr id="63" name="Straight Connector 62">
            <a:extLst>
              <a:ext uri="{FF2B5EF4-FFF2-40B4-BE49-F238E27FC236}">
                <a16:creationId xmlns:a16="http://schemas.microsoft.com/office/drawing/2014/main" id="{E2DCB749-1B01-B84C-A81B-49242F610A33}"/>
              </a:ext>
            </a:extLst>
          </p:cNvPr>
          <p:cNvCxnSpPr>
            <a:cxnSpLocks/>
          </p:cNvCxnSpPr>
          <p:nvPr/>
        </p:nvCxnSpPr>
        <p:spPr>
          <a:xfrm flipH="1" flipV="1">
            <a:off x="577953" y="1782068"/>
            <a:ext cx="90914" cy="530075"/>
          </a:xfrm>
          <a:prstGeom prst="line">
            <a:avLst/>
          </a:prstGeom>
          <a:noFill/>
          <a:ln w="25400">
            <a:solidFill>
              <a:srgbClr val="00204E"/>
            </a:solidFill>
          </a:ln>
        </p:spPr>
        <p:style>
          <a:lnRef idx="2">
            <a:schemeClr val="accent1">
              <a:shade val="50000"/>
            </a:schemeClr>
          </a:lnRef>
          <a:fillRef idx="1">
            <a:schemeClr val="accent1"/>
          </a:fillRef>
          <a:effectRef idx="0">
            <a:schemeClr val="accent1"/>
          </a:effectRef>
          <a:fontRef idx="minor">
            <a:schemeClr val="lt1"/>
          </a:fontRef>
        </p:style>
      </p:cxnSp>
      <p:grpSp>
        <p:nvGrpSpPr>
          <p:cNvPr id="64" name="Group 63">
            <a:extLst>
              <a:ext uri="{FF2B5EF4-FFF2-40B4-BE49-F238E27FC236}">
                <a16:creationId xmlns:a16="http://schemas.microsoft.com/office/drawing/2014/main" id="{082F120C-55C3-E940-B185-BED938168913}"/>
              </a:ext>
            </a:extLst>
          </p:cNvPr>
          <p:cNvGrpSpPr/>
          <p:nvPr/>
        </p:nvGrpSpPr>
        <p:grpSpPr>
          <a:xfrm>
            <a:off x="2579646" y="828399"/>
            <a:ext cx="1786835" cy="4080235"/>
            <a:chOff x="5852191" y="2596014"/>
            <a:chExt cx="3611345" cy="10497044"/>
          </a:xfrm>
        </p:grpSpPr>
        <p:sp>
          <p:nvSpPr>
            <p:cNvPr id="65" name="Circular Arrow 64">
              <a:extLst>
                <a:ext uri="{FF2B5EF4-FFF2-40B4-BE49-F238E27FC236}">
                  <a16:creationId xmlns:a16="http://schemas.microsoft.com/office/drawing/2014/main" id="{F017B389-8122-774A-9C1A-1F4387751B2E}"/>
                </a:ext>
              </a:extLst>
            </p:cNvPr>
            <p:cNvSpPr/>
            <p:nvPr/>
          </p:nvSpPr>
          <p:spPr>
            <a:xfrm>
              <a:off x="6614867" y="2596014"/>
              <a:ext cx="2618664" cy="2567141"/>
            </a:xfrm>
            <a:prstGeom prst="circularArrow">
              <a:avLst>
                <a:gd name="adj1" fmla="val 6299"/>
                <a:gd name="adj2" fmla="val 1142322"/>
                <a:gd name="adj3" fmla="val 4514460"/>
                <a:gd name="adj4" fmla="val 10800000"/>
                <a:gd name="adj5" fmla="val 12500"/>
              </a:avLst>
            </a:prstGeom>
            <a:solidFill>
              <a:srgbClr val="00204E">
                <a:alpha val="82000"/>
              </a:srgbClr>
            </a:solidFill>
            <a:effectLst>
              <a:softEdge rad="0"/>
            </a:effectLst>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wrap="square">
              <a:spAutoFit/>
            </a:bodyPr>
            <a:lstStyle/>
            <a:p>
              <a:endParaRPr lang="en-US" sz="245"/>
            </a:p>
          </p:txBody>
        </p:sp>
        <p:sp>
          <p:nvSpPr>
            <p:cNvPr id="66" name="Freeform 65">
              <a:extLst>
                <a:ext uri="{FF2B5EF4-FFF2-40B4-BE49-F238E27FC236}">
                  <a16:creationId xmlns:a16="http://schemas.microsoft.com/office/drawing/2014/main" id="{B6E39C58-C92B-5043-9300-F034F3A9D5B6}"/>
                </a:ext>
              </a:extLst>
            </p:cNvPr>
            <p:cNvSpPr/>
            <p:nvPr/>
          </p:nvSpPr>
          <p:spPr>
            <a:xfrm>
              <a:off x="7261802" y="3580729"/>
              <a:ext cx="1502243" cy="750623"/>
            </a:xfrm>
            <a:custGeom>
              <a:avLst/>
              <a:gdLst>
                <a:gd name="connsiteX0" fmla="*/ 0 w 1502243"/>
                <a:gd name="connsiteY0" fmla="*/ 0 h 750623"/>
                <a:gd name="connsiteX1" fmla="*/ 1502243 w 1502243"/>
                <a:gd name="connsiteY1" fmla="*/ 0 h 750623"/>
                <a:gd name="connsiteX2" fmla="*/ 1502243 w 1502243"/>
                <a:gd name="connsiteY2" fmla="*/ 750623 h 750623"/>
                <a:gd name="connsiteX3" fmla="*/ 0 w 1502243"/>
                <a:gd name="connsiteY3" fmla="*/ 750623 h 750623"/>
                <a:gd name="connsiteX4" fmla="*/ 0 w 1502243"/>
                <a:gd name="connsiteY4" fmla="*/ 0 h 750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243" h="750623">
                  <a:moveTo>
                    <a:pt x="0" y="0"/>
                  </a:moveTo>
                  <a:lnTo>
                    <a:pt x="1502243" y="0"/>
                  </a:lnTo>
                  <a:lnTo>
                    <a:pt x="1502243" y="750623"/>
                  </a:lnTo>
                  <a:lnTo>
                    <a:pt x="0" y="7506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36" tIns="4536" rIns="4536" bIns="4536" numCol="1" spcCol="1270" anchor="ctr" anchorCtr="0">
              <a:noAutofit/>
            </a:bodyPr>
            <a:lstStyle/>
            <a:p>
              <a:pPr algn="ctr" defTabSz="317462">
                <a:lnSpc>
                  <a:spcPct val="90000"/>
                </a:lnSpc>
                <a:spcBef>
                  <a:spcPct val="0"/>
                </a:spcBef>
                <a:spcAft>
                  <a:spcPct val="35000"/>
                </a:spcAft>
              </a:pPr>
              <a:r>
                <a:rPr lang="en-US" sz="786" dirty="0">
                  <a:solidFill>
                    <a:srgbClr val="00204E"/>
                  </a:solidFill>
                  <a:latin typeface="Cambria"/>
                </a:rPr>
                <a:t>Students work in groups to manage their workload.</a:t>
              </a:r>
              <a:endParaRPr lang="en-CA" sz="786" dirty="0">
                <a:solidFill>
                  <a:srgbClr val="00204E"/>
                </a:solidFill>
              </a:endParaRPr>
            </a:p>
          </p:txBody>
        </p:sp>
        <p:sp>
          <p:nvSpPr>
            <p:cNvPr id="67" name="Shape 66">
              <a:extLst>
                <a:ext uri="{FF2B5EF4-FFF2-40B4-BE49-F238E27FC236}">
                  <a16:creationId xmlns:a16="http://schemas.microsoft.com/office/drawing/2014/main" id="{25B459EF-20A2-7B4F-A81A-00FCAAA1E1C5}"/>
                </a:ext>
              </a:extLst>
            </p:cNvPr>
            <p:cNvSpPr/>
            <p:nvPr/>
          </p:nvSpPr>
          <p:spPr>
            <a:xfrm rot="21360000">
              <a:off x="5852191" y="3994971"/>
              <a:ext cx="2166243" cy="2673374"/>
            </a:xfrm>
            <a:prstGeom prst="leftCircularArrow">
              <a:avLst>
                <a:gd name="adj1" fmla="val 6120"/>
                <a:gd name="adj2" fmla="val 1142322"/>
                <a:gd name="adj3" fmla="val 6440001"/>
                <a:gd name="adj4" fmla="val 19571963"/>
                <a:gd name="adj5" fmla="val 12500"/>
              </a:avLst>
            </a:prstGeom>
            <a:solidFill>
              <a:srgbClr val="00204E">
                <a:alpha val="78000"/>
              </a:srgbClr>
            </a:solidFill>
          </p:spPr>
          <p:style>
            <a:lnRef idx="2">
              <a:schemeClr val="lt1">
                <a:hueOff val="0"/>
                <a:satOff val="0"/>
                <a:lumOff val="0"/>
                <a:alphaOff val="0"/>
              </a:schemeClr>
            </a:lnRef>
            <a:fillRef idx="1">
              <a:schemeClr val="accent1">
                <a:shade val="80000"/>
                <a:hueOff val="69857"/>
                <a:satOff val="-1251"/>
                <a:lumOff val="5317"/>
                <a:alphaOff val="0"/>
              </a:schemeClr>
            </a:fillRef>
            <a:effectRef idx="0">
              <a:schemeClr val="accent1">
                <a:shade val="80000"/>
                <a:hueOff val="69857"/>
                <a:satOff val="-1251"/>
                <a:lumOff val="5317"/>
                <a:alphaOff val="0"/>
              </a:schemeClr>
            </a:effectRef>
            <a:fontRef idx="minor">
              <a:schemeClr val="lt1"/>
            </a:fontRef>
          </p:style>
          <p:txBody>
            <a:bodyPr wrap="square">
              <a:spAutoFit/>
            </a:bodyPr>
            <a:lstStyle/>
            <a:p>
              <a:endParaRPr lang="en-US" sz="245"/>
            </a:p>
          </p:txBody>
        </p:sp>
        <p:sp>
          <p:nvSpPr>
            <p:cNvPr id="68" name="Freeform 67">
              <a:extLst>
                <a:ext uri="{FF2B5EF4-FFF2-40B4-BE49-F238E27FC236}">
                  <a16:creationId xmlns:a16="http://schemas.microsoft.com/office/drawing/2014/main" id="{4AF6CA3F-A4C4-024D-A608-FD0959DE602A}"/>
                </a:ext>
              </a:extLst>
            </p:cNvPr>
            <p:cNvSpPr/>
            <p:nvPr/>
          </p:nvSpPr>
          <p:spPr>
            <a:xfrm>
              <a:off x="6460859" y="5121269"/>
              <a:ext cx="1502243" cy="750623"/>
            </a:xfrm>
            <a:custGeom>
              <a:avLst/>
              <a:gdLst>
                <a:gd name="connsiteX0" fmla="*/ 0 w 1502243"/>
                <a:gd name="connsiteY0" fmla="*/ 0 h 750623"/>
                <a:gd name="connsiteX1" fmla="*/ 1502243 w 1502243"/>
                <a:gd name="connsiteY1" fmla="*/ 0 h 750623"/>
                <a:gd name="connsiteX2" fmla="*/ 1502243 w 1502243"/>
                <a:gd name="connsiteY2" fmla="*/ 750623 h 750623"/>
                <a:gd name="connsiteX3" fmla="*/ 0 w 1502243"/>
                <a:gd name="connsiteY3" fmla="*/ 750623 h 750623"/>
                <a:gd name="connsiteX4" fmla="*/ 0 w 1502243"/>
                <a:gd name="connsiteY4" fmla="*/ 0 h 750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243" h="750623">
                  <a:moveTo>
                    <a:pt x="0" y="0"/>
                  </a:moveTo>
                  <a:lnTo>
                    <a:pt x="1502243" y="0"/>
                  </a:lnTo>
                  <a:lnTo>
                    <a:pt x="1502243" y="750623"/>
                  </a:lnTo>
                  <a:lnTo>
                    <a:pt x="0" y="7506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36" tIns="4536" rIns="4536" bIns="4536" numCol="1" spcCol="1270" anchor="ctr" anchorCtr="0">
              <a:noAutofit/>
            </a:bodyPr>
            <a:lstStyle/>
            <a:p>
              <a:pPr algn="ctr" defTabSz="317462">
                <a:lnSpc>
                  <a:spcPct val="90000"/>
                </a:lnSpc>
                <a:spcBef>
                  <a:spcPct val="0"/>
                </a:spcBef>
                <a:spcAft>
                  <a:spcPct val="35000"/>
                </a:spcAft>
              </a:pPr>
              <a:r>
                <a:rPr lang="en-US" sz="786" dirty="0">
                  <a:solidFill>
                    <a:srgbClr val="00204E"/>
                  </a:solidFill>
                  <a:latin typeface="Cambria"/>
                </a:rPr>
                <a:t>Group members scored better on assignments and about the same on tests.</a:t>
              </a:r>
              <a:endParaRPr lang="en-CA" sz="786" dirty="0">
                <a:solidFill>
                  <a:srgbClr val="00204E"/>
                </a:solidFill>
              </a:endParaRPr>
            </a:p>
          </p:txBody>
        </p:sp>
        <p:sp>
          <p:nvSpPr>
            <p:cNvPr id="69" name="Circular Arrow 68">
              <a:extLst>
                <a:ext uri="{FF2B5EF4-FFF2-40B4-BE49-F238E27FC236}">
                  <a16:creationId xmlns:a16="http://schemas.microsoft.com/office/drawing/2014/main" id="{0634CB12-5DD0-334B-9A9D-A15490672280}"/>
                </a:ext>
              </a:extLst>
            </p:cNvPr>
            <p:cNvSpPr/>
            <p:nvPr/>
          </p:nvSpPr>
          <p:spPr>
            <a:xfrm>
              <a:off x="6599119" y="5778022"/>
              <a:ext cx="2864417" cy="2548451"/>
            </a:xfrm>
            <a:prstGeom prst="circularArrow">
              <a:avLst>
                <a:gd name="adj1" fmla="val 7076"/>
                <a:gd name="adj2" fmla="val 1150935"/>
                <a:gd name="adj3" fmla="val 4427826"/>
                <a:gd name="adj4" fmla="val 12902138"/>
                <a:gd name="adj5" fmla="val 13921"/>
              </a:avLst>
            </a:prstGeom>
            <a:solidFill>
              <a:srgbClr val="00204E">
                <a:alpha val="71000"/>
              </a:srgbClr>
            </a:solidFill>
          </p:spPr>
          <p:style>
            <a:lnRef idx="2">
              <a:schemeClr val="lt1">
                <a:hueOff val="0"/>
                <a:satOff val="0"/>
                <a:lumOff val="0"/>
                <a:alphaOff val="0"/>
              </a:schemeClr>
            </a:lnRef>
            <a:fillRef idx="1">
              <a:schemeClr val="accent1">
                <a:shade val="80000"/>
                <a:hueOff val="139713"/>
                <a:satOff val="-2502"/>
                <a:lumOff val="10634"/>
                <a:alphaOff val="0"/>
              </a:schemeClr>
            </a:fillRef>
            <a:effectRef idx="0">
              <a:schemeClr val="accent1">
                <a:shade val="80000"/>
                <a:hueOff val="139713"/>
                <a:satOff val="-2502"/>
                <a:lumOff val="10634"/>
                <a:alphaOff val="0"/>
              </a:schemeClr>
            </a:effectRef>
            <a:fontRef idx="minor">
              <a:schemeClr val="lt1"/>
            </a:fontRef>
          </p:style>
          <p:txBody>
            <a:bodyPr wrap="square">
              <a:spAutoFit/>
            </a:bodyPr>
            <a:lstStyle/>
            <a:p>
              <a:endParaRPr lang="en-US" sz="245"/>
            </a:p>
          </p:txBody>
        </p:sp>
        <p:sp>
          <p:nvSpPr>
            <p:cNvPr id="70" name="Freeform 69">
              <a:extLst>
                <a:ext uri="{FF2B5EF4-FFF2-40B4-BE49-F238E27FC236}">
                  <a16:creationId xmlns:a16="http://schemas.microsoft.com/office/drawing/2014/main" id="{2B2B72C7-F87F-DE4F-AE4D-60F0E3B590C9}"/>
                </a:ext>
              </a:extLst>
            </p:cNvPr>
            <p:cNvSpPr/>
            <p:nvPr/>
          </p:nvSpPr>
          <p:spPr>
            <a:xfrm>
              <a:off x="7177087" y="6676676"/>
              <a:ext cx="1659616" cy="813136"/>
            </a:xfrm>
            <a:custGeom>
              <a:avLst/>
              <a:gdLst>
                <a:gd name="connsiteX0" fmla="*/ 0 w 1502243"/>
                <a:gd name="connsiteY0" fmla="*/ 0 h 750623"/>
                <a:gd name="connsiteX1" fmla="*/ 1502243 w 1502243"/>
                <a:gd name="connsiteY1" fmla="*/ 0 h 750623"/>
                <a:gd name="connsiteX2" fmla="*/ 1502243 w 1502243"/>
                <a:gd name="connsiteY2" fmla="*/ 750623 h 750623"/>
                <a:gd name="connsiteX3" fmla="*/ 0 w 1502243"/>
                <a:gd name="connsiteY3" fmla="*/ 750623 h 750623"/>
                <a:gd name="connsiteX4" fmla="*/ 0 w 1502243"/>
                <a:gd name="connsiteY4" fmla="*/ 0 h 750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243" h="750623">
                  <a:moveTo>
                    <a:pt x="0" y="0"/>
                  </a:moveTo>
                  <a:lnTo>
                    <a:pt x="1502243" y="0"/>
                  </a:lnTo>
                  <a:lnTo>
                    <a:pt x="1502243" y="750623"/>
                  </a:lnTo>
                  <a:lnTo>
                    <a:pt x="0" y="7506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36" tIns="4536" rIns="4536" bIns="4536" numCol="1" spcCol="1270" anchor="ctr" anchorCtr="0">
              <a:noAutofit/>
            </a:bodyPr>
            <a:lstStyle/>
            <a:p>
              <a:pPr algn="ctr" defTabSz="317462">
                <a:lnSpc>
                  <a:spcPct val="90000"/>
                </a:lnSpc>
                <a:spcBef>
                  <a:spcPct val="0"/>
                </a:spcBef>
                <a:spcAft>
                  <a:spcPct val="35000"/>
                </a:spcAft>
              </a:pPr>
              <a:r>
                <a:rPr lang="en-US" sz="786" dirty="0">
                  <a:solidFill>
                    <a:srgbClr val="00204E"/>
                  </a:solidFill>
                  <a:latin typeface="Cambria"/>
                </a:rPr>
                <a:t>Group members were more satisfied with their answers than individuals.</a:t>
              </a:r>
              <a:endParaRPr lang="en-CA" sz="786" dirty="0">
                <a:solidFill>
                  <a:srgbClr val="00204E"/>
                </a:solidFill>
              </a:endParaRPr>
            </a:p>
          </p:txBody>
        </p:sp>
        <p:sp>
          <p:nvSpPr>
            <p:cNvPr id="71" name="Shape 70">
              <a:extLst>
                <a:ext uri="{FF2B5EF4-FFF2-40B4-BE49-F238E27FC236}">
                  <a16:creationId xmlns:a16="http://schemas.microsoft.com/office/drawing/2014/main" id="{4246E695-3B12-1B4A-98EE-CB53122FA601}"/>
                </a:ext>
              </a:extLst>
            </p:cNvPr>
            <p:cNvSpPr/>
            <p:nvPr/>
          </p:nvSpPr>
          <p:spPr>
            <a:xfrm>
              <a:off x="5885963" y="7444527"/>
              <a:ext cx="2691919" cy="2692209"/>
            </a:xfrm>
            <a:prstGeom prst="leftCircularArrow">
              <a:avLst>
                <a:gd name="adj1" fmla="val 5549"/>
                <a:gd name="adj2" fmla="val 1142322"/>
                <a:gd name="adj3" fmla="val 6402087"/>
                <a:gd name="adj4" fmla="val 19155606"/>
                <a:gd name="adj5" fmla="val 12500"/>
              </a:avLst>
            </a:prstGeom>
            <a:solidFill>
              <a:srgbClr val="00204E">
                <a:alpha val="68000"/>
              </a:srgbClr>
            </a:solidFill>
          </p:spPr>
          <p:style>
            <a:lnRef idx="2">
              <a:schemeClr val="lt1">
                <a:hueOff val="0"/>
                <a:satOff val="0"/>
                <a:lumOff val="0"/>
                <a:alphaOff val="0"/>
              </a:schemeClr>
            </a:lnRef>
            <a:fillRef idx="1">
              <a:schemeClr val="accent1">
                <a:shade val="80000"/>
                <a:hueOff val="209570"/>
                <a:satOff val="-3754"/>
                <a:lumOff val="15951"/>
                <a:alphaOff val="0"/>
              </a:schemeClr>
            </a:fillRef>
            <a:effectRef idx="0">
              <a:schemeClr val="accent1">
                <a:shade val="80000"/>
                <a:hueOff val="209570"/>
                <a:satOff val="-3754"/>
                <a:lumOff val="15951"/>
                <a:alphaOff val="0"/>
              </a:schemeClr>
            </a:effectRef>
            <a:fontRef idx="minor">
              <a:schemeClr val="lt1"/>
            </a:fontRef>
          </p:style>
          <p:txBody>
            <a:bodyPr/>
            <a:lstStyle/>
            <a:p>
              <a:endParaRPr lang="en-US" sz="245"/>
            </a:p>
          </p:txBody>
        </p:sp>
        <p:sp>
          <p:nvSpPr>
            <p:cNvPr id="72" name="Freeform 71">
              <a:extLst>
                <a:ext uri="{FF2B5EF4-FFF2-40B4-BE49-F238E27FC236}">
                  <a16:creationId xmlns:a16="http://schemas.microsoft.com/office/drawing/2014/main" id="{A103FE20-4E75-3044-B058-525DE8DD00B2}"/>
                </a:ext>
              </a:extLst>
            </p:cNvPr>
            <p:cNvSpPr/>
            <p:nvPr/>
          </p:nvSpPr>
          <p:spPr>
            <a:xfrm>
              <a:off x="6265541" y="7896074"/>
              <a:ext cx="1943313" cy="1702565"/>
            </a:xfrm>
            <a:custGeom>
              <a:avLst/>
              <a:gdLst>
                <a:gd name="connsiteX0" fmla="*/ 0 w 1502243"/>
                <a:gd name="connsiteY0" fmla="*/ 0 h 750623"/>
                <a:gd name="connsiteX1" fmla="*/ 1502243 w 1502243"/>
                <a:gd name="connsiteY1" fmla="*/ 0 h 750623"/>
                <a:gd name="connsiteX2" fmla="*/ 1502243 w 1502243"/>
                <a:gd name="connsiteY2" fmla="*/ 750623 h 750623"/>
                <a:gd name="connsiteX3" fmla="*/ 0 w 1502243"/>
                <a:gd name="connsiteY3" fmla="*/ 750623 h 750623"/>
                <a:gd name="connsiteX4" fmla="*/ 0 w 1502243"/>
                <a:gd name="connsiteY4" fmla="*/ 0 h 750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243" h="750623">
                  <a:moveTo>
                    <a:pt x="0" y="0"/>
                  </a:moveTo>
                  <a:lnTo>
                    <a:pt x="1502243" y="0"/>
                  </a:lnTo>
                  <a:lnTo>
                    <a:pt x="1502243" y="750623"/>
                  </a:lnTo>
                  <a:lnTo>
                    <a:pt x="0" y="7506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36" tIns="4536" rIns="4536" bIns="4536" numCol="1" spcCol="1270" anchor="ctr" anchorCtr="0">
              <a:noAutofit/>
            </a:bodyPr>
            <a:lstStyle/>
            <a:p>
              <a:pPr algn="ctr" defTabSz="317462">
                <a:lnSpc>
                  <a:spcPct val="90000"/>
                </a:lnSpc>
                <a:spcBef>
                  <a:spcPct val="0"/>
                </a:spcBef>
                <a:spcAft>
                  <a:spcPct val="35000"/>
                </a:spcAft>
              </a:pPr>
              <a:r>
                <a:rPr lang="en-US" sz="786">
                  <a:solidFill>
                    <a:srgbClr val="00204E"/>
                  </a:solidFill>
                  <a:latin typeface="Cambria"/>
                </a:rPr>
                <a:t>Students recognize that working in groups can raise their grades.</a:t>
              </a:r>
              <a:endParaRPr lang="en-CA" sz="786">
                <a:solidFill>
                  <a:srgbClr val="00204E"/>
                </a:solidFill>
              </a:endParaRPr>
            </a:p>
          </p:txBody>
        </p:sp>
        <p:sp>
          <p:nvSpPr>
            <p:cNvPr id="73" name="Circular Arrow 72">
              <a:extLst>
                <a:ext uri="{FF2B5EF4-FFF2-40B4-BE49-F238E27FC236}">
                  <a16:creationId xmlns:a16="http://schemas.microsoft.com/office/drawing/2014/main" id="{05B57099-D4D1-DF45-9A50-0783B1543B06}"/>
                </a:ext>
              </a:extLst>
            </p:cNvPr>
            <p:cNvSpPr/>
            <p:nvPr/>
          </p:nvSpPr>
          <p:spPr>
            <a:xfrm>
              <a:off x="6650302" y="8929869"/>
              <a:ext cx="2691919" cy="2692209"/>
            </a:xfrm>
            <a:prstGeom prst="circularArrow">
              <a:avLst>
                <a:gd name="adj1" fmla="val 5129"/>
                <a:gd name="adj2" fmla="val 1142322"/>
                <a:gd name="adj3" fmla="val 4450435"/>
                <a:gd name="adj4" fmla="val 12727891"/>
                <a:gd name="adj5" fmla="val 12500"/>
              </a:avLst>
            </a:prstGeom>
            <a:solidFill>
              <a:srgbClr val="00204E">
                <a:alpha val="65000"/>
              </a:srgbClr>
            </a:solidFill>
          </p:spPr>
          <p:style>
            <a:lnRef idx="2">
              <a:schemeClr val="lt1">
                <a:hueOff val="0"/>
                <a:satOff val="0"/>
                <a:lumOff val="0"/>
                <a:alphaOff val="0"/>
              </a:schemeClr>
            </a:lnRef>
            <a:fillRef idx="1">
              <a:schemeClr val="accent1">
                <a:shade val="80000"/>
                <a:hueOff val="279426"/>
                <a:satOff val="-5005"/>
                <a:lumOff val="21268"/>
                <a:alphaOff val="0"/>
              </a:schemeClr>
            </a:fillRef>
            <a:effectRef idx="0">
              <a:schemeClr val="accent1">
                <a:shade val="80000"/>
                <a:hueOff val="279426"/>
                <a:satOff val="-5005"/>
                <a:lumOff val="21268"/>
                <a:alphaOff val="0"/>
              </a:schemeClr>
            </a:effectRef>
            <a:fontRef idx="minor">
              <a:schemeClr val="lt1"/>
            </a:fontRef>
          </p:style>
          <p:txBody>
            <a:bodyPr/>
            <a:lstStyle/>
            <a:p>
              <a:endParaRPr lang="en-US" sz="245"/>
            </a:p>
          </p:txBody>
        </p:sp>
        <p:sp>
          <p:nvSpPr>
            <p:cNvPr id="74" name="Freeform 73">
              <a:extLst>
                <a:ext uri="{FF2B5EF4-FFF2-40B4-BE49-F238E27FC236}">
                  <a16:creationId xmlns:a16="http://schemas.microsoft.com/office/drawing/2014/main" id="{97483B4A-63F9-7A4B-BEDE-8AF675F8EE4C}"/>
                </a:ext>
              </a:extLst>
            </p:cNvPr>
            <p:cNvSpPr/>
            <p:nvPr/>
          </p:nvSpPr>
          <p:spPr>
            <a:xfrm>
              <a:off x="7295702" y="9060698"/>
              <a:ext cx="1502243" cy="2070177"/>
            </a:xfrm>
            <a:custGeom>
              <a:avLst/>
              <a:gdLst>
                <a:gd name="connsiteX0" fmla="*/ 0 w 2481886"/>
                <a:gd name="connsiteY0" fmla="*/ 0 h 750623"/>
                <a:gd name="connsiteX1" fmla="*/ 2481886 w 2481886"/>
                <a:gd name="connsiteY1" fmla="*/ 0 h 750623"/>
                <a:gd name="connsiteX2" fmla="*/ 2481886 w 2481886"/>
                <a:gd name="connsiteY2" fmla="*/ 750623 h 750623"/>
                <a:gd name="connsiteX3" fmla="*/ 0 w 2481886"/>
                <a:gd name="connsiteY3" fmla="*/ 750623 h 750623"/>
                <a:gd name="connsiteX4" fmla="*/ 0 w 2481886"/>
                <a:gd name="connsiteY4" fmla="*/ 0 h 750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1886" h="750623">
                  <a:moveTo>
                    <a:pt x="0" y="0"/>
                  </a:moveTo>
                  <a:lnTo>
                    <a:pt x="2481886" y="0"/>
                  </a:lnTo>
                  <a:lnTo>
                    <a:pt x="2481886" y="750623"/>
                  </a:lnTo>
                  <a:lnTo>
                    <a:pt x="0" y="7506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36" tIns="4536" rIns="4536" bIns="4536" numCol="1" spcCol="1270" anchor="ctr" anchorCtr="0">
              <a:noAutofit/>
            </a:bodyPr>
            <a:lstStyle/>
            <a:p>
              <a:pPr algn="ctr" defTabSz="317462">
                <a:lnSpc>
                  <a:spcPct val="90000"/>
                </a:lnSpc>
                <a:spcBef>
                  <a:spcPct val="0"/>
                </a:spcBef>
                <a:spcAft>
                  <a:spcPct val="35000"/>
                </a:spcAft>
              </a:pPr>
              <a:r>
                <a:rPr lang="en-US" sz="786">
                  <a:solidFill>
                    <a:srgbClr val="00204E"/>
                  </a:solidFill>
                  <a:latin typeface="Cambria"/>
                  <a:ea typeface="+mn-lt"/>
                  <a:cs typeface="+mn-lt"/>
                </a:rPr>
                <a:t>Students working alone are </a:t>
              </a:r>
              <a:r>
                <a:rPr lang="en-US" sz="786" b="1">
                  <a:solidFill>
                    <a:srgbClr val="00204E"/>
                  </a:solidFill>
                  <a:latin typeface="Cambria"/>
                  <a:ea typeface="+mn-lt"/>
                  <a:cs typeface="+mn-lt"/>
                </a:rPr>
                <a:t>2.5 times as likely to drop</a:t>
              </a:r>
              <a:r>
                <a:rPr lang="en-US" sz="786">
                  <a:solidFill>
                    <a:srgbClr val="00204E"/>
                  </a:solidFill>
                  <a:latin typeface="Cambria"/>
                  <a:ea typeface="+mn-lt"/>
                  <a:cs typeface="+mn-lt"/>
                </a:rPr>
                <a:t>.</a:t>
              </a:r>
            </a:p>
          </p:txBody>
        </p:sp>
        <p:sp>
          <p:nvSpPr>
            <p:cNvPr id="75" name="Block Arc 74">
              <a:extLst>
                <a:ext uri="{FF2B5EF4-FFF2-40B4-BE49-F238E27FC236}">
                  <a16:creationId xmlns:a16="http://schemas.microsoft.com/office/drawing/2014/main" id="{30635AC3-64F6-3841-8DE3-1733BD712D7E}"/>
                </a:ext>
              </a:extLst>
            </p:cNvPr>
            <p:cNvSpPr/>
            <p:nvPr/>
          </p:nvSpPr>
          <p:spPr>
            <a:xfrm>
              <a:off x="6038844" y="10778721"/>
              <a:ext cx="2312697" cy="2314337"/>
            </a:xfrm>
            <a:prstGeom prst="blockArc">
              <a:avLst>
                <a:gd name="adj1" fmla="val 21354521"/>
                <a:gd name="adj2" fmla="val 19259423"/>
                <a:gd name="adj3" fmla="val 6249"/>
              </a:avLst>
            </a:prstGeom>
            <a:solidFill>
              <a:srgbClr val="00204E">
                <a:alpha val="62000"/>
              </a:srgbClr>
            </a:solidFill>
          </p:spPr>
          <p:style>
            <a:lnRef idx="2">
              <a:schemeClr val="lt1">
                <a:hueOff val="0"/>
                <a:satOff val="0"/>
                <a:lumOff val="0"/>
                <a:alphaOff val="0"/>
              </a:schemeClr>
            </a:lnRef>
            <a:fillRef idx="1">
              <a:schemeClr val="accent1">
                <a:shade val="80000"/>
                <a:hueOff val="349283"/>
                <a:satOff val="-6256"/>
                <a:lumOff val="26585"/>
                <a:alphaOff val="0"/>
              </a:schemeClr>
            </a:fillRef>
            <a:effectRef idx="0">
              <a:schemeClr val="accent1">
                <a:shade val="80000"/>
                <a:hueOff val="349283"/>
                <a:satOff val="-6256"/>
                <a:lumOff val="26585"/>
                <a:alphaOff val="0"/>
              </a:schemeClr>
            </a:effectRef>
            <a:fontRef idx="minor">
              <a:schemeClr val="lt1"/>
            </a:fontRef>
          </p:style>
          <p:txBody>
            <a:bodyPr/>
            <a:lstStyle/>
            <a:p>
              <a:endParaRPr lang="en-US" sz="245"/>
            </a:p>
          </p:txBody>
        </p:sp>
        <p:sp>
          <p:nvSpPr>
            <p:cNvPr id="76" name="Freeform 75">
              <a:extLst>
                <a:ext uri="{FF2B5EF4-FFF2-40B4-BE49-F238E27FC236}">
                  <a16:creationId xmlns:a16="http://schemas.microsoft.com/office/drawing/2014/main" id="{6ABCDEA5-9F1E-C140-8FB5-F534D0BFB29A}"/>
                </a:ext>
              </a:extLst>
            </p:cNvPr>
            <p:cNvSpPr/>
            <p:nvPr/>
          </p:nvSpPr>
          <p:spPr>
            <a:xfrm>
              <a:off x="6301319" y="11090622"/>
              <a:ext cx="1775241" cy="1852611"/>
            </a:xfrm>
            <a:custGeom>
              <a:avLst/>
              <a:gdLst>
                <a:gd name="connsiteX0" fmla="*/ 0 w 1502243"/>
                <a:gd name="connsiteY0" fmla="*/ 0 h 750623"/>
                <a:gd name="connsiteX1" fmla="*/ 1502243 w 1502243"/>
                <a:gd name="connsiteY1" fmla="*/ 0 h 750623"/>
                <a:gd name="connsiteX2" fmla="*/ 1502243 w 1502243"/>
                <a:gd name="connsiteY2" fmla="*/ 750623 h 750623"/>
                <a:gd name="connsiteX3" fmla="*/ 0 w 1502243"/>
                <a:gd name="connsiteY3" fmla="*/ 750623 h 750623"/>
                <a:gd name="connsiteX4" fmla="*/ 0 w 1502243"/>
                <a:gd name="connsiteY4" fmla="*/ 0 h 750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243" h="750623">
                  <a:moveTo>
                    <a:pt x="0" y="0"/>
                  </a:moveTo>
                  <a:lnTo>
                    <a:pt x="1502243" y="0"/>
                  </a:lnTo>
                  <a:lnTo>
                    <a:pt x="1502243" y="750623"/>
                  </a:lnTo>
                  <a:lnTo>
                    <a:pt x="0" y="7506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36" tIns="4536" rIns="4536" bIns="4536" numCol="1" spcCol="1270" anchor="ctr" anchorCtr="0">
              <a:noAutofit/>
            </a:bodyPr>
            <a:lstStyle/>
            <a:p>
              <a:pPr algn="ctr" defTabSz="317462">
                <a:lnSpc>
                  <a:spcPct val="90000"/>
                </a:lnSpc>
                <a:spcBef>
                  <a:spcPct val="0"/>
                </a:spcBef>
                <a:spcAft>
                  <a:spcPct val="35000"/>
                </a:spcAft>
              </a:pPr>
              <a:r>
                <a:rPr lang="en-CA" sz="786">
                  <a:solidFill>
                    <a:srgbClr val="00204E"/>
                  </a:solidFill>
                  <a:ea typeface="+mn-lt"/>
                  <a:cs typeface="+mn-lt"/>
                </a:rPr>
                <a:t>Groups splitting the work can lead to worse performance on related test questions.</a:t>
              </a:r>
              <a:endParaRPr lang="en-CA" sz="786">
                <a:solidFill>
                  <a:srgbClr val="00204E"/>
                </a:solidFill>
              </a:endParaRPr>
            </a:p>
          </p:txBody>
        </p:sp>
      </p:grpSp>
      <p:pic>
        <p:nvPicPr>
          <p:cNvPr id="77" name="Graphic 76" descr="Group brainstorm outline">
            <a:extLst>
              <a:ext uri="{FF2B5EF4-FFF2-40B4-BE49-F238E27FC236}">
                <a16:creationId xmlns:a16="http://schemas.microsoft.com/office/drawing/2014/main" id="{365AEEEA-54F5-E942-AF65-BF79342FBDC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973816" y="1996537"/>
            <a:ext cx="839307" cy="839307"/>
          </a:xfrm>
          <a:prstGeom prst="rect">
            <a:avLst/>
          </a:prstGeom>
        </p:spPr>
      </p:pic>
      <p:sp>
        <p:nvSpPr>
          <p:cNvPr id="78" name="Thought Bubble: Cloud 1">
            <a:extLst>
              <a:ext uri="{FF2B5EF4-FFF2-40B4-BE49-F238E27FC236}">
                <a16:creationId xmlns:a16="http://schemas.microsoft.com/office/drawing/2014/main" id="{F54942E6-07D9-4F4F-804D-83A436647D30}"/>
              </a:ext>
            </a:extLst>
          </p:cNvPr>
          <p:cNvSpPr/>
          <p:nvPr/>
        </p:nvSpPr>
        <p:spPr>
          <a:xfrm>
            <a:off x="7691514" y="781577"/>
            <a:ext cx="1196837" cy="727134"/>
          </a:xfrm>
          <a:prstGeom prst="cloudCallout">
            <a:avLst>
              <a:gd name="adj1" fmla="val 7331"/>
              <a:gd name="adj2" fmla="val 126536"/>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sz="857">
              <a:solidFill>
                <a:srgbClr val="00204E"/>
              </a:solidFill>
            </a:endParaRPr>
          </a:p>
        </p:txBody>
      </p:sp>
      <p:sp>
        <p:nvSpPr>
          <p:cNvPr id="79" name="Thought Bubble: Cloud 52">
            <a:extLst>
              <a:ext uri="{FF2B5EF4-FFF2-40B4-BE49-F238E27FC236}">
                <a16:creationId xmlns:a16="http://schemas.microsoft.com/office/drawing/2014/main" id="{69858047-FC3A-4C48-8DF7-297860B0C18F}"/>
              </a:ext>
            </a:extLst>
          </p:cNvPr>
          <p:cNvSpPr/>
          <p:nvPr/>
        </p:nvSpPr>
        <p:spPr>
          <a:xfrm>
            <a:off x="6385446" y="1078259"/>
            <a:ext cx="1243081" cy="935720"/>
          </a:xfrm>
          <a:prstGeom prst="cloudCallout">
            <a:avLst>
              <a:gd name="adj1" fmla="val 97539"/>
              <a:gd name="adj2" fmla="val 84315"/>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wrap="square" lIns="32657" tIns="16329" rIns="32657" bIns="16329" rtlCol="0" anchor="ctr">
            <a:spAutoFit/>
          </a:bodyPr>
          <a:lstStyle/>
          <a:p>
            <a:pPr algn="ctr"/>
            <a:endParaRPr lang="en-US" sz="245" dirty="0">
              <a:solidFill>
                <a:srgbClr val="00204E"/>
              </a:solidFill>
              <a:cs typeface="Calibri"/>
            </a:endParaRPr>
          </a:p>
        </p:txBody>
      </p:sp>
      <p:sp>
        <p:nvSpPr>
          <p:cNvPr id="80" name="Thought Bubble: Cloud 56">
            <a:extLst>
              <a:ext uri="{FF2B5EF4-FFF2-40B4-BE49-F238E27FC236}">
                <a16:creationId xmlns:a16="http://schemas.microsoft.com/office/drawing/2014/main" id="{210373A8-322D-D64B-A12A-5853619DD074}"/>
              </a:ext>
            </a:extLst>
          </p:cNvPr>
          <p:cNvSpPr/>
          <p:nvPr/>
        </p:nvSpPr>
        <p:spPr>
          <a:xfrm>
            <a:off x="6391617" y="2047755"/>
            <a:ext cx="1340241" cy="818819"/>
          </a:xfrm>
          <a:prstGeom prst="cloudCallout">
            <a:avLst>
              <a:gd name="adj1" fmla="val 79992"/>
              <a:gd name="adj2" fmla="val 10419"/>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857"/>
          </a:p>
        </p:txBody>
      </p:sp>
      <p:sp>
        <p:nvSpPr>
          <p:cNvPr id="81" name="Thought Bubble: Cloud 56">
            <a:extLst>
              <a:ext uri="{FF2B5EF4-FFF2-40B4-BE49-F238E27FC236}">
                <a16:creationId xmlns:a16="http://schemas.microsoft.com/office/drawing/2014/main" id="{5178D9C6-4785-3D47-9A90-93FA114CBB45}"/>
              </a:ext>
            </a:extLst>
          </p:cNvPr>
          <p:cNvSpPr/>
          <p:nvPr/>
        </p:nvSpPr>
        <p:spPr>
          <a:xfrm>
            <a:off x="6478895" y="2944629"/>
            <a:ext cx="1297822" cy="854561"/>
          </a:xfrm>
          <a:prstGeom prst="cloudCallout">
            <a:avLst>
              <a:gd name="adj1" fmla="val 80162"/>
              <a:gd name="adj2" fmla="val -72454"/>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5"/>
          </a:p>
        </p:txBody>
      </p:sp>
      <p:sp>
        <p:nvSpPr>
          <p:cNvPr id="82" name="Thought Bubble: Cloud 56">
            <a:extLst>
              <a:ext uri="{FF2B5EF4-FFF2-40B4-BE49-F238E27FC236}">
                <a16:creationId xmlns:a16="http://schemas.microsoft.com/office/drawing/2014/main" id="{B652213B-CA02-C343-A474-BB14463BD3D1}"/>
              </a:ext>
            </a:extLst>
          </p:cNvPr>
          <p:cNvSpPr/>
          <p:nvPr/>
        </p:nvSpPr>
        <p:spPr>
          <a:xfrm>
            <a:off x="7243780" y="3651563"/>
            <a:ext cx="1485633" cy="824428"/>
          </a:xfrm>
          <a:prstGeom prst="cloudCallout">
            <a:avLst>
              <a:gd name="adj1" fmla="val 31226"/>
              <a:gd name="adj2" fmla="val -147528"/>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lIns="32657" tIns="16329" rIns="32657" bIns="16329" rtlCol="0" anchor="ctr"/>
          <a:lstStyle/>
          <a:p>
            <a:pPr algn="ctr"/>
            <a:r>
              <a:rPr lang="en-US" sz="857">
                <a:solidFill>
                  <a:srgbClr val="00204E"/>
                </a:solidFill>
                <a:latin typeface="Cambria"/>
                <a:cs typeface="Calibri"/>
              </a:rPr>
              <a:t>Do we need to revisit </a:t>
            </a:r>
            <a:r>
              <a:rPr lang="en-US" sz="857" i="1">
                <a:solidFill>
                  <a:srgbClr val="00204E"/>
                </a:solidFill>
                <a:latin typeface="Cambria"/>
                <a:cs typeface="Calibri"/>
              </a:rPr>
              <a:t>why</a:t>
            </a:r>
            <a:r>
              <a:rPr lang="en-US" sz="857">
                <a:solidFill>
                  <a:srgbClr val="00204E"/>
                </a:solidFill>
                <a:latin typeface="Cambria"/>
                <a:cs typeface="Calibri"/>
              </a:rPr>
              <a:t> we give students the option to work in a group?</a:t>
            </a:r>
            <a:endParaRPr lang="en-US" sz="857">
              <a:solidFill>
                <a:srgbClr val="00204E"/>
              </a:solidFill>
            </a:endParaRPr>
          </a:p>
        </p:txBody>
      </p:sp>
      <p:sp>
        <p:nvSpPr>
          <p:cNvPr id="22" name="TextBox 21">
            <a:extLst>
              <a:ext uri="{FF2B5EF4-FFF2-40B4-BE49-F238E27FC236}">
                <a16:creationId xmlns:a16="http://schemas.microsoft.com/office/drawing/2014/main" id="{82920CA4-594F-6344-9A51-340E3886711B}"/>
              </a:ext>
            </a:extLst>
          </p:cNvPr>
          <p:cNvSpPr txBox="1"/>
          <p:nvPr/>
        </p:nvSpPr>
        <p:spPr>
          <a:xfrm>
            <a:off x="7673357" y="878873"/>
            <a:ext cx="1085337" cy="525721"/>
          </a:xfrm>
          <a:prstGeom prst="rect">
            <a:avLst/>
          </a:prstGeom>
          <a:noFill/>
        </p:spPr>
        <p:txBody>
          <a:bodyPr wrap="square" rtlCol="0" anchor="ctr">
            <a:spAutoFit/>
          </a:bodyPr>
          <a:lstStyle/>
          <a:p>
            <a:pPr algn="ctr"/>
            <a:r>
              <a:rPr lang="en-CA" sz="857">
                <a:solidFill>
                  <a:srgbClr val="00204E"/>
                </a:solidFill>
              </a:rPr>
              <a:t>How has online learning impacted group formation?</a:t>
            </a:r>
          </a:p>
          <a:p>
            <a:endParaRPr lang="en-US" sz="245">
              <a:solidFill>
                <a:srgbClr val="00204E"/>
              </a:solidFill>
            </a:endParaRPr>
          </a:p>
        </p:txBody>
      </p:sp>
      <p:sp>
        <p:nvSpPr>
          <p:cNvPr id="23" name="TextBox 22">
            <a:extLst>
              <a:ext uri="{FF2B5EF4-FFF2-40B4-BE49-F238E27FC236}">
                <a16:creationId xmlns:a16="http://schemas.microsoft.com/office/drawing/2014/main" id="{01AC1B7F-EA1D-AA48-9FE2-BA2EBBD7FA68}"/>
              </a:ext>
            </a:extLst>
          </p:cNvPr>
          <p:cNvSpPr txBox="1"/>
          <p:nvPr/>
        </p:nvSpPr>
        <p:spPr>
          <a:xfrm>
            <a:off x="6519248" y="2205730"/>
            <a:ext cx="1025090" cy="560557"/>
          </a:xfrm>
          <a:prstGeom prst="rect">
            <a:avLst/>
          </a:prstGeom>
          <a:noFill/>
        </p:spPr>
        <p:txBody>
          <a:bodyPr wrap="square" lIns="32657" tIns="16329" rIns="32657" bIns="16329" rtlCol="0" anchor="ctr">
            <a:spAutoFit/>
          </a:bodyPr>
          <a:lstStyle/>
          <a:p>
            <a:pPr algn="ctr"/>
            <a:r>
              <a:rPr lang="en-US" sz="857" dirty="0">
                <a:solidFill>
                  <a:srgbClr val="00204E"/>
                </a:solidFill>
                <a:ea typeface="+mn-lt"/>
                <a:cs typeface="+mn-lt"/>
              </a:rPr>
              <a:t>Are students who don't know anyone at a disadvantage?</a:t>
            </a:r>
            <a:endParaRPr lang="en-US" sz="245" dirty="0"/>
          </a:p>
          <a:p>
            <a:pPr algn="ctr"/>
            <a:endParaRPr lang="en-US" sz="857" dirty="0">
              <a:solidFill>
                <a:srgbClr val="00204E"/>
              </a:solidFill>
            </a:endParaRPr>
          </a:p>
        </p:txBody>
      </p:sp>
      <p:graphicFrame>
        <p:nvGraphicFramePr>
          <p:cNvPr id="24" name="Table 24">
            <a:extLst>
              <a:ext uri="{FF2B5EF4-FFF2-40B4-BE49-F238E27FC236}">
                <a16:creationId xmlns:a16="http://schemas.microsoft.com/office/drawing/2014/main" id="{700DE212-22B9-6845-9AE6-1D24C46545BA}"/>
              </a:ext>
            </a:extLst>
          </p:cNvPr>
          <p:cNvGraphicFramePr>
            <a:graphicFrameLocks noGrp="1"/>
          </p:cNvGraphicFramePr>
          <p:nvPr>
            <p:extLst>
              <p:ext uri="{D42A27DB-BD31-4B8C-83A1-F6EECF244321}">
                <p14:modId xmlns:p14="http://schemas.microsoft.com/office/powerpoint/2010/main" val="3880784684"/>
              </p:ext>
            </p:extLst>
          </p:nvPr>
        </p:nvGraphicFramePr>
        <p:xfrm>
          <a:off x="4269782" y="3691337"/>
          <a:ext cx="1899633" cy="476796"/>
        </p:xfrm>
        <a:graphic>
          <a:graphicData uri="http://schemas.openxmlformats.org/drawingml/2006/table">
            <a:tbl>
              <a:tblPr firstRow="1" bandRow="1">
                <a:tableStyleId>{5C22544A-7EE6-4342-B048-85BDC9FD1C3A}</a:tableStyleId>
              </a:tblPr>
              <a:tblGrid>
                <a:gridCol w="826007">
                  <a:extLst>
                    <a:ext uri="{9D8B030D-6E8A-4147-A177-3AD203B41FA5}">
                      <a16:colId xmlns:a16="http://schemas.microsoft.com/office/drawing/2014/main" val="1605901899"/>
                    </a:ext>
                  </a:extLst>
                </a:gridCol>
                <a:gridCol w="1073626">
                  <a:extLst>
                    <a:ext uri="{9D8B030D-6E8A-4147-A177-3AD203B41FA5}">
                      <a16:colId xmlns:a16="http://schemas.microsoft.com/office/drawing/2014/main" val="847134376"/>
                    </a:ext>
                  </a:extLst>
                </a:gridCol>
              </a:tblGrid>
              <a:tr h="194309">
                <a:tc>
                  <a:txBody>
                    <a:bodyPr/>
                    <a:lstStyle/>
                    <a:p>
                      <a:pPr algn="ctr"/>
                      <a:r>
                        <a:rPr lang="en-US" sz="900"/>
                        <a:t>Group Drop Rate</a:t>
                      </a:r>
                    </a:p>
                  </a:txBody>
                  <a:tcPr marL="32657" marR="32657" marT="16329" marB="16329">
                    <a:solidFill>
                      <a:srgbClr val="00204E">
                        <a:alpha val="80000"/>
                      </a:srgbClr>
                    </a:solidFill>
                  </a:tcPr>
                </a:tc>
                <a:tc>
                  <a:txBody>
                    <a:bodyPr/>
                    <a:lstStyle/>
                    <a:p>
                      <a:pPr algn="ctr"/>
                      <a:r>
                        <a:rPr lang="en-US" sz="900"/>
                        <a:t>Non-Group Drop Rate</a:t>
                      </a:r>
                    </a:p>
                  </a:txBody>
                  <a:tcPr marL="32657" marR="32657" marT="16329" marB="16329">
                    <a:solidFill>
                      <a:srgbClr val="00204E">
                        <a:alpha val="80000"/>
                      </a:srgbClr>
                    </a:solidFill>
                  </a:tcPr>
                </a:tc>
                <a:extLst>
                  <a:ext uri="{0D108BD9-81ED-4DB2-BD59-A6C34878D82A}">
                    <a16:rowId xmlns:a16="http://schemas.microsoft.com/office/drawing/2014/main" val="3171463189"/>
                  </a:ext>
                </a:extLst>
              </a:tr>
              <a:tr h="163286">
                <a:tc>
                  <a:txBody>
                    <a:bodyPr/>
                    <a:lstStyle/>
                    <a:p>
                      <a:pPr algn="ctr"/>
                      <a:r>
                        <a:rPr lang="en-US" sz="900"/>
                        <a:t>2%</a:t>
                      </a:r>
                    </a:p>
                  </a:txBody>
                  <a:tcPr marL="32657" marR="32657" marT="16329" marB="16329"/>
                </a:tc>
                <a:tc>
                  <a:txBody>
                    <a:bodyPr/>
                    <a:lstStyle/>
                    <a:p>
                      <a:pPr algn="ctr"/>
                      <a:r>
                        <a:rPr lang="en-US" sz="900"/>
                        <a:t>5%</a:t>
                      </a:r>
                    </a:p>
                  </a:txBody>
                  <a:tcPr marL="32657" marR="32657" marT="16329" marB="16329"/>
                </a:tc>
                <a:extLst>
                  <a:ext uri="{0D108BD9-81ED-4DB2-BD59-A6C34878D82A}">
                    <a16:rowId xmlns:a16="http://schemas.microsoft.com/office/drawing/2014/main" val="2056723188"/>
                  </a:ext>
                </a:extLst>
              </a:tr>
            </a:tbl>
          </a:graphicData>
        </a:graphic>
      </p:graphicFrame>
      <p:sp>
        <p:nvSpPr>
          <p:cNvPr id="28" name="TextBox 27">
            <a:extLst>
              <a:ext uri="{FF2B5EF4-FFF2-40B4-BE49-F238E27FC236}">
                <a16:creationId xmlns:a16="http://schemas.microsoft.com/office/drawing/2014/main" id="{BEE4C80F-0DF9-0746-819F-3151ABF82E93}"/>
              </a:ext>
            </a:extLst>
          </p:cNvPr>
          <p:cNvSpPr txBox="1"/>
          <p:nvPr/>
        </p:nvSpPr>
        <p:spPr>
          <a:xfrm>
            <a:off x="6590886" y="3044417"/>
            <a:ext cx="1051805" cy="740844"/>
          </a:xfrm>
          <a:prstGeom prst="rect">
            <a:avLst/>
          </a:prstGeom>
          <a:noFill/>
        </p:spPr>
        <p:txBody>
          <a:bodyPr wrap="square" rtlCol="0" anchor="ctr">
            <a:spAutoFit/>
          </a:bodyPr>
          <a:lstStyle/>
          <a:p>
            <a:pPr algn="ctr"/>
            <a:r>
              <a:rPr lang="en-US" sz="857">
                <a:solidFill>
                  <a:srgbClr val="00204E"/>
                </a:solidFill>
                <a:latin typeface="Cambria"/>
                <a:cs typeface="Calibri"/>
              </a:rPr>
              <a:t>How can we help students find compatible groupmates?</a:t>
            </a:r>
          </a:p>
          <a:p>
            <a:pPr algn="ctr"/>
            <a:endParaRPr lang="en-US" sz="786">
              <a:solidFill>
                <a:srgbClr val="00204E"/>
              </a:solidFill>
            </a:endParaRPr>
          </a:p>
        </p:txBody>
      </p:sp>
      <p:sp>
        <p:nvSpPr>
          <p:cNvPr id="84" name="TextBox 83">
            <a:extLst>
              <a:ext uri="{FF2B5EF4-FFF2-40B4-BE49-F238E27FC236}">
                <a16:creationId xmlns:a16="http://schemas.microsoft.com/office/drawing/2014/main" id="{B1288C53-23FD-4F41-BF03-AFF11F886FE7}"/>
              </a:ext>
            </a:extLst>
          </p:cNvPr>
          <p:cNvSpPr txBox="1"/>
          <p:nvPr/>
        </p:nvSpPr>
        <p:spPr>
          <a:xfrm>
            <a:off x="4247063" y="3020608"/>
            <a:ext cx="2034344" cy="626344"/>
          </a:xfrm>
          <a:prstGeom prst="rect">
            <a:avLst/>
          </a:prstGeom>
          <a:noFill/>
        </p:spPr>
        <p:txBody>
          <a:bodyPr rot="0" spcFirstLastPara="0" vertOverflow="overflow" horzOverflow="overflow" vert="horz" wrap="square" lIns="32657" tIns="16329" rIns="32657" bIns="16329" numCol="1" spcCol="0" rtlCol="0" fromWordArt="0" anchor="t" anchorCtr="0" forceAA="0" compatLnSpc="1">
            <a:prstTxWarp prst="textNoShape">
              <a:avLst/>
            </a:prstTxWarp>
            <a:spAutoFit/>
          </a:bodyPr>
          <a:lstStyle/>
          <a:p>
            <a:r>
              <a:rPr lang="en-US" sz="1000" b="1">
                <a:solidFill>
                  <a:srgbClr val="00204E"/>
                </a:solidFill>
                <a:latin typeface="Cambria"/>
                <a:cs typeface="Calibri"/>
              </a:rPr>
              <a:t>66%</a:t>
            </a:r>
            <a:r>
              <a:rPr lang="en-US" sz="1000">
                <a:solidFill>
                  <a:srgbClr val="00204E"/>
                </a:solidFill>
                <a:latin typeface="Cambria"/>
                <a:cs typeface="Calibri"/>
              </a:rPr>
              <a:t> </a:t>
            </a:r>
            <a:r>
              <a:rPr lang="en-US" sz="928">
                <a:solidFill>
                  <a:srgbClr val="00204E"/>
                </a:solidFill>
                <a:latin typeface="Cambria"/>
                <a:cs typeface="Calibri"/>
              </a:rPr>
              <a:t>agree that students in groups achieve higher assignment grades.</a:t>
            </a:r>
          </a:p>
          <a:p>
            <a:r>
              <a:rPr lang="en-US" sz="1000" b="1">
                <a:solidFill>
                  <a:srgbClr val="00204E"/>
                </a:solidFill>
                <a:latin typeface="Cambria"/>
                <a:cs typeface="Calibri"/>
              </a:rPr>
              <a:t>39%</a:t>
            </a:r>
            <a:r>
              <a:rPr lang="en-US" sz="857">
                <a:solidFill>
                  <a:srgbClr val="00204E"/>
                </a:solidFill>
                <a:latin typeface="Cambria"/>
                <a:cs typeface="Calibri"/>
              </a:rPr>
              <a:t> </a:t>
            </a:r>
            <a:r>
              <a:rPr lang="en-US" sz="928">
                <a:solidFill>
                  <a:srgbClr val="00204E"/>
                </a:solidFill>
                <a:latin typeface="Cambria"/>
                <a:cs typeface="Calibri"/>
              </a:rPr>
              <a:t>agree that students in groups achieve higher overall course grades.</a:t>
            </a:r>
            <a:endParaRPr lang="en-US" sz="245">
              <a:solidFill>
                <a:srgbClr val="00204E"/>
              </a:solidFill>
            </a:endParaRPr>
          </a:p>
        </p:txBody>
      </p:sp>
      <p:cxnSp>
        <p:nvCxnSpPr>
          <p:cNvPr id="85" name="Straight Connector 84">
            <a:extLst>
              <a:ext uri="{FF2B5EF4-FFF2-40B4-BE49-F238E27FC236}">
                <a16:creationId xmlns:a16="http://schemas.microsoft.com/office/drawing/2014/main" id="{C6E82365-2E70-6047-AC5D-672F61E8CE37}"/>
              </a:ext>
            </a:extLst>
          </p:cNvPr>
          <p:cNvCxnSpPr>
            <a:cxnSpLocks/>
          </p:cNvCxnSpPr>
          <p:nvPr/>
        </p:nvCxnSpPr>
        <p:spPr>
          <a:xfrm flipH="1" flipV="1">
            <a:off x="3780599" y="3160235"/>
            <a:ext cx="495754" cy="173831"/>
          </a:xfrm>
          <a:prstGeom prst="line">
            <a:avLst/>
          </a:prstGeom>
          <a:noFill/>
          <a:ln w="25400">
            <a:solidFill>
              <a:srgbClr val="00204E">
                <a:alpha val="68000"/>
              </a:srgb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6" name="Straight Connector 85">
            <a:extLst>
              <a:ext uri="{FF2B5EF4-FFF2-40B4-BE49-F238E27FC236}">
                <a16:creationId xmlns:a16="http://schemas.microsoft.com/office/drawing/2014/main" id="{6A0A66C6-A009-4048-A75E-7DC57F6635DA}"/>
              </a:ext>
            </a:extLst>
          </p:cNvPr>
          <p:cNvCxnSpPr>
            <a:cxnSpLocks/>
          </p:cNvCxnSpPr>
          <p:nvPr/>
        </p:nvCxnSpPr>
        <p:spPr>
          <a:xfrm flipH="1">
            <a:off x="3600712" y="1901090"/>
            <a:ext cx="559103" cy="121990"/>
          </a:xfrm>
          <a:prstGeom prst="line">
            <a:avLst/>
          </a:prstGeom>
          <a:noFill/>
          <a:ln w="25400">
            <a:solidFill>
              <a:srgbClr val="00204E">
                <a:alpha val="78000"/>
              </a:srgb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A282D0BD-8C0B-4A40-8DF2-84AFFF703A50}"/>
              </a:ext>
            </a:extLst>
          </p:cNvPr>
          <p:cNvCxnSpPr>
            <a:cxnSpLocks/>
          </p:cNvCxnSpPr>
          <p:nvPr/>
        </p:nvCxnSpPr>
        <p:spPr>
          <a:xfrm flipH="1" flipV="1">
            <a:off x="3745682" y="4373646"/>
            <a:ext cx="560772" cy="100464"/>
          </a:xfrm>
          <a:prstGeom prst="line">
            <a:avLst/>
          </a:prstGeom>
          <a:noFill/>
          <a:ln w="25400">
            <a:solidFill>
              <a:srgbClr val="00204E">
                <a:alpha val="62000"/>
              </a:srgb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0A7318BE-B562-2941-8E34-4154FF331A5B}"/>
              </a:ext>
            </a:extLst>
          </p:cNvPr>
          <p:cNvCxnSpPr>
            <a:cxnSpLocks/>
          </p:cNvCxnSpPr>
          <p:nvPr/>
        </p:nvCxnSpPr>
        <p:spPr>
          <a:xfrm flipH="1">
            <a:off x="4119453" y="1117560"/>
            <a:ext cx="156900" cy="38030"/>
          </a:xfrm>
          <a:prstGeom prst="line">
            <a:avLst/>
          </a:prstGeom>
          <a:noFill/>
          <a:ln w="25400">
            <a:solidFill>
              <a:srgbClr val="00204E">
                <a:alpha val="82000"/>
              </a:srgb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96" name="Straight Connector 95">
            <a:extLst>
              <a:ext uri="{FF2B5EF4-FFF2-40B4-BE49-F238E27FC236}">
                <a16:creationId xmlns:a16="http://schemas.microsoft.com/office/drawing/2014/main" id="{A682C282-427D-1044-8820-C6509CEC93FD}"/>
              </a:ext>
            </a:extLst>
          </p:cNvPr>
          <p:cNvCxnSpPr>
            <a:cxnSpLocks/>
            <a:stCxn id="24" idx="1"/>
          </p:cNvCxnSpPr>
          <p:nvPr/>
        </p:nvCxnSpPr>
        <p:spPr>
          <a:xfrm flipH="1" flipV="1">
            <a:off x="4196393" y="3856871"/>
            <a:ext cx="73389" cy="72864"/>
          </a:xfrm>
          <a:prstGeom prst="line">
            <a:avLst/>
          </a:prstGeom>
          <a:noFill/>
          <a:ln w="25400">
            <a:solidFill>
              <a:srgbClr val="00204E">
                <a:alpha val="65000"/>
              </a:srgbClr>
            </a:solidFill>
          </a:ln>
        </p:spPr>
        <p:style>
          <a:lnRef idx="2">
            <a:schemeClr val="accent1">
              <a:shade val="50000"/>
            </a:schemeClr>
          </a:lnRef>
          <a:fillRef idx="1">
            <a:schemeClr val="accent1"/>
          </a:fillRef>
          <a:effectRef idx="0">
            <a:schemeClr val="accent1"/>
          </a:effectRef>
          <a:fontRef idx="minor">
            <a:schemeClr val="lt1"/>
          </a:fontRef>
        </p:style>
      </p:cxnSp>
      <p:sp>
        <p:nvSpPr>
          <p:cNvPr id="119" name="TextBox 118">
            <a:extLst>
              <a:ext uri="{FF2B5EF4-FFF2-40B4-BE49-F238E27FC236}">
                <a16:creationId xmlns:a16="http://schemas.microsoft.com/office/drawing/2014/main" id="{56410EC3-5AC8-C044-9397-512A7E90A923}"/>
              </a:ext>
            </a:extLst>
          </p:cNvPr>
          <p:cNvSpPr txBox="1"/>
          <p:nvPr/>
        </p:nvSpPr>
        <p:spPr>
          <a:xfrm>
            <a:off x="6881952" y="4653834"/>
            <a:ext cx="1888990" cy="296767"/>
          </a:xfrm>
          <a:prstGeom prst="rect">
            <a:avLst/>
          </a:prstGeom>
          <a:noFill/>
        </p:spPr>
        <p:txBody>
          <a:bodyPr wrap="square" lIns="32657" tIns="16329" rIns="32657" bIns="16329" rtlCol="0" anchor="t">
            <a:spAutoFit/>
          </a:bodyPr>
          <a:lstStyle/>
          <a:p>
            <a:pPr marL="122450" indent="-122450">
              <a:buFont typeface="Arial"/>
              <a:buChar char="•"/>
            </a:pPr>
            <a:r>
              <a:rPr lang="en-US" sz="857" dirty="0">
                <a:solidFill>
                  <a:srgbClr val="00204E"/>
                </a:solidFill>
              </a:rPr>
              <a:t>Special thanks to Maryam </a:t>
            </a:r>
            <a:r>
              <a:rPr lang="en-US" sz="857" dirty="0" err="1">
                <a:solidFill>
                  <a:srgbClr val="00204E"/>
                </a:solidFill>
              </a:rPr>
              <a:t>Majedi</a:t>
            </a:r>
            <a:r>
              <a:rPr lang="en-US" sz="857" dirty="0">
                <a:solidFill>
                  <a:srgbClr val="00204E"/>
                </a:solidFill>
              </a:rPr>
              <a:t> for advice on the poster design</a:t>
            </a:r>
            <a:endParaRPr lang="en-US" sz="857" dirty="0">
              <a:solidFill>
                <a:srgbClr val="00204E"/>
              </a:solidFill>
              <a:cs typeface="Calibri"/>
            </a:endParaRPr>
          </a:p>
        </p:txBody>
      </p:sp>
      <p:sp>
        <p:nvSpPr>
          <p:cNvPr id="35" name="Rectangle 34">
            <a:extLst>
              <a:ext uri="{FF2B5EF4-FFF2-40B4-BE49-F238E27FC236}">
                <a16:creationId xmlns:a16="http://schemas.microsoft.com/office/drawing/2014/main" id="{00B6850A-A148-4FD1-B221-1BBF7DCFB8F3}"/>
              </a:ext>
            </a:extLst>
          </p:cNvPr>
          <p:cNvSpPr/>
          <p:nvPr/>
        </p:nvSpPr>
        <p:spPr>
          <a:xfrm>
            <a:off x="0" y="4951002"/>
            <a:ext cx="9144000" cy="208207"/>
          </a:xfrm>
          <a:prstGeom prst="rect">
            <a:avLst/>
          </a:prstGeom>
          <a:solidFill>
            <a:srgbClr val="00204E"/>
          </a:solidFill>
          <a:ln>
            <a:noFill/>
          </a:ln>
        </p:spPr>
        <p:style>
          <a:lnRef idx="2">
            <a:schemeClr val="accent1">
              <a:shade val="50000"/>
            </a:schemeClr>
          </a:lnRef>
          <a:fillRef idx="1">
            <a:schemeClr val="accent1"/>
          </a:fillRef>
          <a:effectRef idx="0">
            <a:schemeClr val="accent1"/>
          </a:effectRef>
          <a:fontRef idx="minor">
            <a:schemeClr val="lt1"/>
          </a:fontRef>
        </p:style>
        <p:txBody>
          <a:bodyPr lIns="32657" tIns="16329" rIns="32657" bIns="16329" rtlCol="0" anchor="t"/>
          <a:lstStyle/>
          <a:p>
            <a:pPr algn="r"/>
            <a:r>
              <a:rPr lang="en-US" sz="928" dirty="0">
                <a:solidFill>
                  <a:schemeClr val="bg1"/>
                </a:solidFill>
                <a:cs typeface="Calibri"/>
              </a:rPr>
              <a:t>Additional results</a:t>
            </a:r>
            <a:r>
              <a:rPr lang="en-US" sz="928" dirty="0">
                <a:solidFill>
                  <a:schemeClr val="bg1"/>
                </a:solidFill>
                <a:ea typeface="+mn-lt"/>
                <a:cs typeface="+mn-lt"/>
              </a:rPr>
              <a:t> will appear at: </a:t>
            </a:r>
            <a:r>
              <a:rPr lang="en-US" sz="928" dirty="0">
                <a:solidFill>
                  <a:schemeClr val="bg1"/>
                </a:solidFill>
                <a:ea typeface="+mn-lt"/>
                <a:cs typeface="+mn-lt"/>
                <a:hlinkClick r:id="rId14">
                  <a:extLst>
                    <a:ext uri="{A12FA001-AC4F-418D-AE19-62706E023703}">
                      <ahyp:hlinkClr xmlns:ahyp="http://schemas.microsoft.com/office/drawing/2018/hyperlinkcolor" val="tx"/>
                    </a:ext>
                  </a:extLst>
                </a:hlinkClick>
              </a:rPr>
              <a:t>www.cs.toronto.edu/~calver/igg.html</a:t>
            </a:r>
            <a:r>
              <a:rPr lang="en-US" sz="928" dirty="0">
                <a:solidFill>
                  <a:schemeClr val="bg1"/>
                </a:solidFill>
                <a:ea typeface="+mn-lt"/>
                <a:cs typeface="+mn-lt"/>
              </a:rPr>
              <a:t>               Project contact: </a:t>
            </a:r>
            <a:r>
              <a:rPr lang="en-US" sz="928" dirty="0">
                <a:solidFill>
                  <a:schemeClr val="bg1"/>
                </a:solidFill>
                <a:latin typeface="Cambria"/>
                <a:cs typeface="Calibri"/>
                <a:hlinkClick r:id="rId15">
                  <a:extLst>
                    <a:ext uri="{A12FA001-AC4F-418D-AE19-62706E023703}">
                      <ahyp:hlinkClr xmlns:ahyp="http://schemas.microsoft.com/office/drawing/2018/hyperlinkcolor" val="tx"/>
                    </a:ext>
                  </a:extLst>
                </a:hlinkClick>
              </a:rPr>
              <a:t>calver@cs.toronto.edu</a:t>
            </a:r>
            <a:r>
              <a:rPr lang="en-US" sz="928" dirty="0">
                <a:solidFill>
                  <a:schemeClr val="bg1"/>
                </a:solidFill>
                <a:latin typeface="Cambria"/>
                <a:cs typeface="Calibri"/>
              </a:rPr>
              <a:t>   </a:t>
            </a:r>
            <a:r>
              <a:rPr lang="en-US" sz="928" dirty="0">
                <a:solidFill>
                  <a:schemeClr val="bg1"/>
                </a:solidFill>
                <a:latin typeface="Calibri"/>
                <a:cs typeface="Calibri"/>
              </a:rPr>
              <a:t>   </a:t>
            </a:r>
            <a:endParaRPr lang="en-US" sz="245" dirty="0">
              <a:solidFill>
                <a:schemeClr val="bg1"/>
              </a:solidFill>
              <a:cs typeface="Calibri" panose="020F0502020204030204"/>
            </a:endParaRPr>
          </a:p>
          <a:p>
            <a:endParaRPr lang="en-US" sz="857" dirty="0"/>
          </a:p>
        </p:txBody>
      </p:sp>
      <p:sp>
        <p:nvSpPr>
          <p:cNvPr id="45" name="TextBox 44">
            <a:extLst>
              <a:ext uri="{FF2B5EF4-FFF2-40B4-BE49-F238E27FC236}">
                <a16:creationId xmlns:a16="http://schemas.microsoft.com/office/drawing/2014/main" id="{9D5B9120-2AE5-B145-ABCD-F5010607C450}"/>
              </a:ext>
            </a:extLst>
          </p:cNvPr>
          <p:cNvSpPr txBox="1"/>
          <p:nvPr/>
        </p:nvSpPr>
        <p:spPr>
          <a:xfrm>
            <a:off x="6517692" y="1149281"/>
            <a:ext cx="992380" cy="751809"/>
          </a:xfrm>
          <a:prstGeom prst="rect">
            <a:avLst/>
          </a:prstGeom>
          <a:noFill/>
        </p:spPr>
        <p:txBody>
          <a:bodyPr wrap="square" rtlCol="0" anchor="ctr">
            <a:spAutoFit/>
          </a:bodyPr>
          <a:lstStyle/>
          <a:p>
            <a:pPr algn="ctr"/>
            <a:r>
              <a:rPr lang="en-CA" sz="857" dirty="0">
                <a:solidFill>
                  <a:srgbClr val="00204E"/>
                </a:solidFill>
              </a:rPr>
              <a:t>What is the impact of groups on grades used for program admission?</a:t>
            </a:r>
            <a:endParaRPr lang="en-US" sz="857" dirty="0">
              <a:solidFill>
                <a:srgbClr val="00204E"/>
              </a:solidFill>
            </a:endParaRPr>
          </a:p>
        </p:txBody>
      </p:sp>
      <p:pic>
        <p:nvPicPr>
          <p:cNvPr id="29" name="Picture 28" descr="Chart, box and whisker chart&#10;&#10;Description automatically generated">
            <a:extLst>
              <a:ext uri="{FF2B5EF4-FFF2-40B4-BE49-F238E27FC236}">
                <a16:creationId xmlns:a16="http://schemas.microsoft.com/office/drawing/2014/main" id="{955AF890-59F7-594B-BDB4-43CFE00338E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278534" y="2195014"/>
            <a:ext cx="1758144" cy="879072"/>
          </a:xfrm>
          <a:prstGeom prst="rect">
            <a:avLst/>
          </a:prstGeom>
        </p:spPr>
      </p:pic>
      <p:cxnSp>
        <p:nvCxnSpPr>
          <p:cNvPr id="92" name="Straight Connector 91">
            <a:extLst>
              <a:ext uri="{FF2B5EF4-FFF2-40B4-BE49-F238E27FC236}">
                <a16:creationId xmlns:a16="http://schemas.microsoft.com/office/drawing/2014/main" id="{8F3880A0-57BF-4E4B-8DB1-637FF81FCF1D}"/>
              </a:ext>
            </a:extLst>
          </p:cNvPr>
          <p:cNvCxnSpPr>
            <a:cxnSpLocks/>
          </p:cNvCxnSpPr>
          <p:nvPr/>
        </p:nvCxnSpPr>
        <p:spPr>
          <a:xfrm flipH="1" flipV="1">
            <a:off x="4284040" y="2507070"/>
            <a:ext cx="87649" cy="38814"/>
          </a:xfrm>
          <a:prstGeom prst="line">
            <a:avLst/>
          </a:prstGeom>
          <a:noFill/>
          <a:ln w="25400">
            <a:solidFill>
              <a:srgbClr val="00204E">
                <a:alpha val="71000"/>
              </a:srgbClr>
            </a:soli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4E"/>
        </a:solid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E70F9B11-8025-498D-A2DA-398B3A434083}"/>
              </a:ext>
            </a:extLst>
          </p:cNvPr>
          <p:cNvPicPr>
            <a:picLocks noChangeAspect="1"/>
          </p:cNvPicPr>
          <p:nvPr/>
        </p:nvPicPr>
        <p:blipFill>
          <a:blip r:embed="rId2"/>
          <a:stretch>
            <a:fillRect/>
          </a:stretch>
        </p:blipFill>
        <p:spPr>
          <a:xfrm>
            <a:off x="7756370" y="3990662"/>
            <a:ext cx="1290396" cy="994172"/>
          </a:xfrm>
          <a:prstGeom prst="rect">
            <a:avLst/>
          </a:prstGeom>
        </p:spPr>
      </p:pic>
      <p:sp>
        <p:nvSpPr>
          <p:cNvPr id="9" name="Rounded Rectangle 8">
            <a:extLst>
              <a:ext uri="{FF2B5EF4-FFF2-40B4-BE49-F238E27FC236}">
                <a16:creationId xmlns:a16="http://schemas.microsoft.com/office/drawing/2014/main" id="{7C0BE50A-C5DC-5C4B-984D-98856F5310F5}"/>
              </a:ext>
            </a:extLst>
          </p:cNvPr>
          <p:cNvSpPr/>
          <p:nvPr/>
        </p:nvSpPr>
        <p:spPr>
          <a:xfrm>
            <a:off x="628650" y="1152838"/>
            <a:ext cx="7673546" cy="330832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285750" indent="-285750">
              <a:buFont typeface="Arial" panose="020B0604020202020204" pitchFamily="34" charset="0"/>
              <a:buChar char="•"/>
            </a:pPr>
            <a:r>
              <a:rPr lang="en-CA" sz="1800" dirty="0">
                <a:solidFill>
                  <a:schemeClr val="bg1"/>
                </a:solidFill>
                <a:latin typeface="Cambria"/>
              </a:rPr>
              <a:t>Survey done on an individual basis, so how best to handle inconsistent reporting by group members? E.g. all members report they did more work than the others…</a:t>
            </a:r>
          </a:p>
          <a:p>
            <a:pPr marL="285750" indent="-285750">
              <a:buFont typeface="Arial" panose="020B0604020202020204" pitchFamily="34" charset="0"/>
              <a:buChar char="•"/>
            </a:pPr>
            <a:r>
              <a:rPr lang="en-CA" sz="1800" dirty="0">
                <a:solidFill>
                  <a:schemeClr val="bg1"/>
                </a:solidFill>
                <a:latin typeface="Cambria"/>
              </a:rPr>
              <a:t>Can grades in pre-requisite courses help us control for the “quality” of students?</a:t>
            </a:r>
          </a:p>
          <a:p>
            <a:pPr marL="285750" indent="-285750">
              <a:buFont typeface="Arial" panose="020B0604020202020204" pitchFamily="34" charset="0"/>
              <a:buChar char="•"/>
            </a:pPr>
            <a:r>
              <a:rPr lang="en-CA" sz="1800" dirty="0">
                <a:solidFill>
                  <a:schemeClr val="bg1"/>
                </a:solidFill>
                <a:latin typeface="Cambria"/>
              </a:rPr>
              <a:t>Do weaker or stronger students benefit more from groups?</a:t>
            </a:r>
          </a:p>
          <a:p>
            <a:pPr marL="285750" indent="-285750">
              <a:buFont typeface="Arial" panose="020B0604020202020204" pitchFamily="34" charset="0"/>
              <a:buChar char="•"/>
            </a:pPr>
            <a:r>
              <a:rPr lang="en-CA" sz="1800" dirty="0">
                <a:solidFill>
                  <a:schemeClr val="bg1"/>
                </a:solidFill>
                <a:latin typeface="Cambria"/>
              </a:rPr>
              <a:t>What strategies have others used to help facilitate (optional) group formation?</a:t>
            </a:r>
          </a:p>
          <a:p>
            <a:pPr marL="285750" indent="-285750">
              <a:buFont typeface="Arial" panose="020B0604020202020204" pitchFamily="34" charset="0"/>
              <a:buChar char="•"/>
            </a:pPr>
            <a:r>
              <a:rPr lang="en-CA" sz="1800" dirty="0">
                <a:solidFill>
                  <a:schemeClr val="bg1"/>
                </a:solidFill>
                <a:latin typeface="Cambria"/>
              </a:rPr>
              <a:t>Are the TA hours saved by grading fewer assignments being put to good use? Could the same number of graded assignments be supported with current TA hours if they were done individually? </a:t>
            </a:r>
            <a:endParaRPr lang="en-CA" sz="1800" dirty="0">
              <a:solidFill>
                <a:schemeClr val="bg1"/>
              </a:solidFill>
            </a:endParaRPr>
          </a:p>
          <a:p>
            <a:pPr marL="171450" indent="-171450">
              <a:buFont typeface="Wingdings" pitchFamily="2" charset="2"/>
              <a:buChar char="ü"/>
            </a:pPr>
            <a:endParaRPr lang="en-US" sz="1800" dirty="0">
              <a:solidFill>
                <a:schemeClr val="bg1"/>
              </a:solidFill>
            </a:endParaRPr>
          </a:p>
          <a:p>
            <a:endParaRPr lang="en-US" sz="1800" dirty="0">
              <a:solidFill>
                <a:schemeClr val="bg1"/>
              </a:solidFill>
              <a:latin typeface="Cambria"/>
              <a:cs typeface="Calibri"/>
            </a:endParaRPr>
          </a:p>
          <a:p>
            <a:endParaRPr lang="en-US" sz="1100" dirty="0">
              <a:solidFill>
                <a:schemeClr val="bg1"/>
              </a:solidFill>
              <a:latin typeface="Cambria"/>
            </a:endParaRPr>
          </a:p>
        </p:txBody>
      </p:sp>
      <p:sp>
        <p:nvSpPr>
          <p:cNvPr id="6" name="Title 1">
            <a:extLst>
              <a:ext uri="{FF2B5EF4-FFF2-40B4-BE49-F238E27FC236}">
                <a16:creationId xmlns:a16="http://schemas.microsoft.com/office/drawing/2014/main" id="{0943AC42-D2E0-834E-9DEB-B7AD412DE2C9}"/>
              </a:ext>
            </a:extLst>
          </p:cNvPr>
          <p:cNvSpPr txBox="1">
            <a:spLocks/>
          </p:cNvSpPr>
          <p:nvPr/>
        </p:nvSpPr>
        <p:spPr>
          <a:xfrm>
            <a:off x="628650" y="158666"/>
            <a:ext cx="7886700" cy="994172"/>
          </a:xfrm>
          <a:prstGeom prst="rect">
            <a:avLst/>
          </a:prstGeom>
        </p:spPr>
        <p:txBody>
          <a:bodyPr vert="horz" lIns="91440" tIns="45720" rIns="91440" bIns="45720" rtlCol="0" anchor="ctr">
            <a:normAutofit fontScale="90000" lnSpcReduction="10000"/>
          </a:bodyPr>
          <a:lstStyle>
            <a:lvl1pPr algn="l" defTabSz="326532" rtl="0" eaLnBrk="1" latinLnBrk="0" hangingPunct="1">
              <a:lnSpc>
                <a:spcPct val="90000"/>
              </a:lnSpc>
              <a:spcBef>
                <a:spcPct val="0"/>
              </a:spcBef>
              <a:buNone/>
              <a:defRPr sz="1571" kern="1200">
                <a:solidFill>
                  <a:schemeClr val="tx1"/>
                </a:solidFill>
                <a:latin typeface="+mj-lt"/>
                <a:ea typeface="+mj-ea"/>
                <a:cs typeface="+mj-cs"/>
              </a:defRPr>
            </a:lvl1pPr>
          </a:lstStyle>
          <a:p>
            <a:endParaRPr lang="en-US" sz="3410" dirty="0">
              <a:solidFill>
                <a:schemeClr val="bg1"/>
              </a:solidFill>
              <a:ea typeface="+mj-lt"/>
              <a:cs typeface="+mj-lt"/>
            </a:endParaRPr>
          </a:p>
          <a:p>
            <a:r>
              <a:rPr lang="en-US" sz="4000" b="1" dirty="0">
                <a:solidFill>
                  <a:schemeClr val="bg1"/>
                </a:solidFill>
                <a:ea typeface="+mj-lt"/>
                <a:cs typeface="+mj-lt"/>
              </a:rPr>
              <a:t>Some Discussion Points (only if needed)</a:t>
            </a:r>
            <a:endParaRPr lang="en-US" sz="3410" dirty="0">
              <a:cs typeface="Calibri Light"/>
            </a:endParaRPr>
          </a:p>
        </p:txBody>
      </p:sp>
    </p:spTree>
    <p:extLst>
      <p:ext uri="{BB962C8B-B14F-4D97-AF65-F5344CB8AC3E}">
        <p14:creationId xmlns:p14="http://schemas.microsoft.com/office/powerpoint/2010/main" val="51912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10000"/>
                                  </p:iterate>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75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wd">
                                    <p:tmPct val="10000"/>
                                  </p:iterate>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75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wd">
                                    <p:tmPct val="10000"/>
                                  </p:iterate>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75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wd">
                                    <p:tmPct val="10000"/>
                                  </p:iterate>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75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wd">
                                    <p:tmPct val="10000"/>
                                  </p:iterate>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75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4E"/>
        </a:solid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E70F9B11-8025-498D-A2DA-398B3A434083}"/>
              </a:ext>
            </a:extLst>
          </p:cNvPr>
          <p:cNvPicPr>
            <a:picLocks noChangeAspect="1"/>
          </p:cNvPicPr>
          <p:nvPr/>
        </p:nvPicPr>
        <p:blipFill>
          <a:blip r:embed="rId3"/>
          <a:stretch>
            <a:fillRect/>
          </a:stretch>
        </p:blipFill>
        <p:spPr>
          <a:xfrm>
            <a:off x="7756370" y="3990662"/>
            <a:ext cx="1290396" cy="994172"/>
          </a:xfrm>
          <a:prstGeom prst="rect">
            <a:avLst/>
          </a:prstGeom>
        </p:spPr>
      </p:pic>
      <p:sp>
        <p:nvSpPr>
          <p:cNvPr id="6" name="Title 1">
            <a:extLst>
              <a:ext uri="{FF2B5EF4-FFF2-40B4-BE49-F238E27FC236}">
                <a16:creationId xmlns:a16="http://schemas.microsoft.com/office/drawing/2014/main" id="{0943AC42-D2E0-834E-9DEB-B7AD412DE2C9}"/>
              </a:ext>
            </a:extLst>
          </p:cNvPr>
          <p:cNvSpPr txBox="1">
            <a:spLocks/>
          </p:cNvSpPr>
          <p:nvPr/>
        </p:nvSpPr>
        <p:spPr>
          <a:xfrm>
            <a:off x="628650" y="158666"/>
            <a:ext cx="7886700" cy="994172"/>
          </a:xfrm>
          <a:prstGeom prst="rect">
            <a:avLst/>
          </a:prstGeom>
        </p:spPr>
        <p:txBody>
          <a:bodyPr vert="horz" lIns="91440" tIns="45720" rIns="91440" bIns="45720" rtlCol="0" anchor="ctr">
            <a:normAutofit fontScale="67500" lnSpcReduction="20000"/>
          </a:bodyPr>
          <a:lstStyle>
            <a:lvl1pPr algn="l" defTabSz="326532" rtl="0" eaLnBrk="1" latinLnBrk="0" hangingPunct="1">
              <a:lnSpc>
                <a:spcPct val="90000"/>
              </a:lnSpc>
              <a:spcBef>
                <a:spcPct val="0"/>
              </a:spcBef>
              <a:buNone/>
              <a:defRPr sz="1571" kern="1200">
                <a:solidFill>
                  <a:schemeClr val="tx1"/>
                </a:solidFill>
                <a:latin typeface="+mj-lt"/>
                <a:ea typeface="+mj-ea"/>
                <a:cs typeface="+mj-cs"/>
              </a:defRPr>
            </a:lvl1pPr>
          </a:lstStyle>
          <a:p>
            <a:endParaRPr lang="en-US" sz="3410" dirty="0">
              <a:solidFill>
                <a:schemeClr val="bg1"/>
              </a:solidFill>
              <a:ea typeface="+mj-lt"/>
              <a:cs typeface="+mj-lt"/>
            </a:endParaRPr>
          </a:p>
          <a:p>
            <a:r>
              <a:rPr lang="en-US" sz="4000" b="1" dirty="0">
                <a:solidFill>
                  <a:schemeClr val="bg1"/>
                </a:solidFill>
                <a:ea typeface="+mj-lt"/>
                <a:cs typeface="+mj-lt"/>
              </a:rPr>
              <a:t>Word Cloud (“what influenced you to work alone”)</a:t>
            </a:r>
            <a:endParaRPr lang="en-US" sz="3410" dirty="0">
              <a:cs typeface="Calibri Light"/>
            </a:endParaRPr>
          </a:p>
        </p:txBody>
      </p:sp>
      <p:pic>
        <p:nvPicPr>
          <p:cNvPr id="7" name="Picture 6" descr="A picture containing timeline&#10;&#10;Description automatically generated">
            <a:extLst>
              <a:ext uri="{FF2B5EF4-FFF2-40B4-BE49-F238E27FC236}">
                <a16:creationId xmlns:a16="http://schemas.microsoft.com/office/drawing/2014/main" id="{129FCD14-84C9-DA48-BB1F-7C2E1322F5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719" y="1152838"/>
            <a:ext cx="7616651" cy="3808326"/>
          </a:xfrm>
          <a:prstGeom prst="rect">
            <a:avLst/>
          </a:prstGeom>
        </p:spPr>
      </p:pic>
    </p:spTree>
    <p:extLst>
      <p:ext uri="{BB962C8B-B14F-4D97-AF65-F5344CB8AC3E}">
        <p14:creationId xmlns:p14="http://schemas.microsoft.com/office/powerpoint/2010/main" val="419207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4E"/>
        </a:solid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E70F9B11-8025-498D-A2DA-398B3A434083}"/>
              </a:ext>
            </a:extLst>
          </p:cNvPr>
          <p:cNvPicPr>
            <a:picLocks noChangeAspect="1"/>
          </p:cNvPicPr>
          <p:nvPr/>
        </p:nvPicPr>
        <p:blipFill>
          <a:blip r:embed="rId3"/>
          <a:stretch>
            <a:fillRect/>
          </a:stretch>
        </p:blipFill>
        <p:spPr>
          <a:xfrm>
            <a:off x="7756370" y="3990662"/>
            <a:ext cx="1290396" cy="994172"/>
          </a:xfrm>
          <a:prstGeom prst="rect">
            <a:avLst/>
          </a:prstGeom>
        </p:spPr>
      </p:pic>
      <p:sp>
        <p:nvSpPr>
          <p:cNvPr id="6" name="Title 1">
            <a:extLst>
              <a:ext uri="{FF2B5EF4-FFF2-40B4-BE49-F238E27FC236}">
                <a16:creationId xmlns:a16="http://schemas.microsoft.com/office/drawing/2014/main" id="{0943AC42-D2E0-834E-9DEB-B7AD412DE2C9}"/>
              </a:ext>
            </a:extLst>
          </p:cNvPr>
          <p:cNvSpPr txBox="1">
            <a:spLocks/>
          </p:cNvSpPr>
          <p:nvPr/>
        </p:nvSpPr>
        <p:spPr>
          <a:xfrm>
            <a:off x="628650" y="158666"/>
            <a:ext cx="7886700" cy="994172"/>
          </a:xfrm>
          <a:prstGeom prst="rect">
            <a:avLst/>
          </a:prstGeom>
        </p:spPr>
        <p:txBody>
          <a:bodyPr vert="horz" lIns="91440" tIns="45720" rIns="91440" bIns="45720" rtlCol="0" anchor="ctr">
            <a:normAutofit fontScale="67500" lnSpcReduction="20000"/>
          </a:bodyPr>
          <a:lstStyle>
            <a:lvl1pPr algn="l" defTabSz="326532" rtl="0" eaLnBrk="1" latinLnBrk="0" hangingPunct="1">
              <a:lnSpc>
                <a:spcPct val="90000"/>
              </a:lnSpc>
              <a:spcBef>
                <a:spcPct val="0"/>
              </a:spcBef>
              <a:buNone/>
              <a:defRPr sz="1571" kern="1200">
                <a:solidFill>
                  <a:schemeClr val="tx1"/>
                </a:solidFill>
                <a:latin typeface="+mj-lt"/>
                <a:ea typeface="+mj-ea"/>
                <a:cs typeface="+mj-cs"/>
              </a:defRPr>
            </a:lvl1pPr>
          </a:lstStyle>
          <a:p>
            <a:endParaRPr lang="en-US" sz="3410" dirty="0">
              <a:solidFill>
                <a:schemeClr val="bg1"/>
              </a:solidFill>
              <a:ea typeface="+mj-lt"/>
              <a:cs typeface="+mj-lt"/>
            </a:endParaRPr>
          </a:p>
          <a:p>
            <a:r>
              <a:rPr lang="en-US" sz="4000" b="1" dirty="0">
                <a:solidFill>
                  <a:schemeClr val="bg1"/>
                </a:solidFill>
                <a:ea typeface="+mj-lt"/>
                <a:cs typeface="+mj-lt"/>
              </a:rPr>
              <a:t>Word Cloud (“what influenced you to work in a group”)</a:t>
            </a:r>
            <a:endParaRPr lang="en-US" sz="3410" dirty="0">
              <a:cs typeface="Calibri Light"/>
            </a:endParaRPr>
          </a:p>
        </p:txBody>
      </p:sp>
      <p:pic>
        <p:nvPicPr>
          <p:cNvPr id="8" name="Picture 7" descr="A picture containing text&#10;&#10;Description automatically generated">
            <a:extLst>
              <a:ext uri="{FF2B5EF4-FFF2-40B4-BE49-F238E27FC236}">
                <a16:creationId xmlns:a16="http://schemas.microsoft.com/office/drawing/2014/main" id="{A88151E1-7722-B34B-9AE3-89919B11A3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718" y="1152838"/>
            <a:ext cx="7616652" cy="3808326"/>
          </a:xfrm>
          <a:prstGeom prst="rect">
            <a:avLst/>
          </a:prstGeom>
        </p:spPr>
      </p:pic>
    </p:spTree>
    <p:extLst>
      <p:ext uri="{BB962C8B-B14F-4D97-AF65-F5344CB8AC3E}">
        <p14:creationId xmlns:p14="http://schemas.microsoft.com/office/powerpoint/2010/main" val="1301078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04E"/>
        </a:solid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E70F9B11-8025-498D-A2DA-398B3A434083}"/>
              </a:ext>
            </a:extLst>
          </p:cNvPr>
          <p:cNvPicPr>
            <a:picLocks noChangeAspect="1"/>
          </p:cNvPicPr>
          <p:nvPr/>
        </p:nvPicPr>
        <p:blipFill>
          <a:blip r:embed="rId2"/>
          <a:stretch>
            <a:fillRect/>
          </a:stretch>
        </p:blipFill>
        <p:spPr>
          <a:xfrm>
            <a:off x="7756370" y="3990662"/>
            <a:ext cx="1290396" cy="994172"/>
          </a:xfrm>
          <a:prstGeom prst="rect">
            <a:avLst/>
          </a:prstGeom>
        </p:spPr>
      </p:pic>
      <p:sp>
        <p:nvSpPr>
          <p:cNvPr id="6" name="Title 1">
            <a:extLst>
              <a:ext uri="{FF2B5EF4-FFF2-40B4-BE49-F238E27FC236}">
                <a16:creationId xmlns:a16="http://schemas.microsoft.com/office/drawing/2014/main" id="{0943AC42-D2E0-834E-9DEB-B7AD412DE2C9}"/>
              </a:ext>
            </a:extLst>
          </p:cNvPr>
          <p:cNvSpPr txBox="1">
            <a:spLocks/>
          </p:cNvSpPr>
          <p:nvPr/>
        </p:nvSpPr>
        <p:spPr>
          <a:xfrm>
            <a:off x="628650" y="158666"/>
            <a:ext cx="7886700" cy="994172"/>
          </a:xfrm>
          <a:prstGeom prst="rect">
            <a:avLst/>
          </a:prstGeom>
        </p:spPr>
        <p:txBody>
          <a:bodyPr vert="horz" lIns="91440" tIns="45720" rIns="91440" bIns="45720" rtlCol="0" anchor="ctr">
            <a:normAutofit fontScale="90000" lnSpcReduction="10000"/>
          </a:bodyPr>
          <a:lstStyle>
            <a:lvl1pPr algn="l" defTabSz="326532" rtl="0" eaLnBrk="1" latinLnBrk="0" hangingPunct="1">
              <a:lnSpc>
                <a:spcPct val="90000"/>
              </a:lnSpc>
              <a:spcBef>
                <a:spcPct val="0"/>
              </a:spcBef>
              <a:buNone/>
              <a:defRPr sz="1571" kern="1200">
                <a:solidFill>
                  <a:schemeClr val="tx1"/>
                </a:solidFill>
                <a:latin typeface="+mj-lt"/>
                <a:ea typeface="+mj-ea"/>
                <a:cs typeface="+mj-cs"/>
              </a:defRPr>
            </a:lvl1pPr>
          </a:lstStyle>
          <a:p>
            <a:endParaRPr lang="en-US" sz="3410" dirty="0">
              <a:solidFill>
                <a:schemeClr val="bg1"/>
              </a:solidFill>
              <a:ea typeface="+mj-lt"/>
              <a:cs typeface="+mj-lt"/>
            </a:endParaRPr>
          </a:p>
          <a:p>
            <a:r>
              <a:rPr lang="en-US" sz="4000" b="1" dirty="0">
                <a:solidFill>
                  <a:schemeClr val="bg1"/>
                </a:solidFill>
                <a:ea typeface="+mj-lt"/>
                <a:cs typeface="+mj-lt"/>
              </a:rPr>
              <a:t>Blank Slide</a:t>
            </a:r>
            <a:endParaRPr lang="en-US" sz="3410" dirty="0">
              <a:cs typeface="Calibri Light"/>
            </a:endParaRPr>
          </a:p>
        </p:txBody>
      </p:sp>
    </p:spTree>
    <p:extLst>
      <p:ext uri="{BB962C8B-B14F-4D97-AF65-F5344CB8AC3E}">
        <p14:creationId xmlns:p14="http://schemas.microsoft.com/office/powerpoint/2010/main" val="3597623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4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A10D9-7938-494F-B601-34B51036DD0D}"/>
              </a:ext>
            </a:extLst>
          </p:cNvPr>
          <p:cNvSpPr>
            <a:spLocks noGrp="1"/>
          </p:cNvSpPr>
          <p:nvPr>
            <p:ph type="title"/>
          </p:nvPr>
        </p:nvSpPr>
        <p:spPr>
          <a:xfrm>
            <a:off x="628650" y="409734"/>
            <a:ext cx="7886700" cy="994172"/>
          </a:xfrm>
        </p:spPr>
        <p:txBody>
          <a:bodyPr>
            <a:normAutofit fontScale="90000"/>
          </a:bodyPr>
          <a:lstStyle/>
          <a:p>
            <a:endParaRPr lang="en-US" sz="3410" dirty="0">
              <a:solidFill>
                <a:schemeClr val="bg1"/>
              </a:solidFill>
              <a:ea typeface="+mj-lt"/>
              <a:cs typeface="+mj-lt"/>
            </a:endParaRPr>
          </a:p>
          <a:p>
            <a:r>
              <a:rPr lang="en-US" sz="4000" b="1" dirty="0">
                <a:solidFill>
                  <a:schemeClr val="bg1"/>
                </a:solidFill>
                <a:ea typeface="+mj-lt"/>
                <a:cs typeface="+mj-lt"/>
              </a:rPr>
              <a:t>Research Question</a:t>
            </a:r>
          </a:p>
          <a:p>
            <a:endParaRPr lang="en-US" sz="3410" dirty="0">
              <a:cs typeface="Calibri Light"/>
            </a:endParaRPr>
          </a:p>
        </p:txBody>
      </p:sp>
      <p:sp>
        <p:nvSpPr>
          <p:cNvPr id="6" name="Freeform 5">
            <a:extLst>
              <a:ext uri="{FF2B5EF4-FFF2-40B4-BE49-F238E27FC236}">
                <a16:creationId xmlns:a16="http://schemas.microsoft.com/office/drawing/2014/main" id="{D0082D57-24C8-F04D-8610-05B1D77AEFFB}"/>
              </a:ext>
            </a:extLst>
          </p:cNvPr>
          <p:cNvSpPr/>
          <p:nvPr/>
        </p:nvSpPr>
        <p:spPr>
          <a:xfrm>
            <a:off x="628650" y="1715972"/>
            <a:ext cx="7673546" cy="1901250"/>
          </a:xfrm>
          <a:custGeom>
            <a:avLst/>
            <a:gdLst>
              <a:gd name="connsiteX0" fmla="*/ 0 w 7673546"/>
              <a:gd name="connsiteY0" fmla="*/ 316881 h 1901250"/>
              <a:gd name="connsiteX1" fmla="*/ 316881 w 7673546"/>
              <a:gd name="connsiteY1" fmla="*/ 0 h 1901250"/>
              <a:gd name="connsiteX2" fmla="*/ 7356665 w 7673546"/>
              <a:gd name="connsiteY2" fmla="*/ 0 h 1901250"/>
              <a:gd name="connsiteX3" fmla="*/ 7673546 w 7673546"/>
              <a:gd name="connsiteY3" fmla="*/ 316881 h 1901250"/>
              <a:gd name="connsiteX4" fmla="*/ 7673546 w 7673546"/>
              <a:gd name="connsiteY4" fmla="*/ 1584369 h 1901250"/>
              <a:gd name="connsiteX5" fmla="*/ 7356665 w 7673546"/>
              <a:gd name="connsiteY5" fmla="*/ 1901250 h 1901250"/>
              <a:gd name="connsiteX6" fmla="*/ 316881 w 7673546"/>
              <a:gd name="connsiteY6" fmla="*/ 1901250 h 1901250"/>
              <a:gd name="connsiteX7" fmla="*/ 0 w 7673546"/>
              <a:gd name="connsiteY7" fmla="*/ 1584369 h 1901250"/>
              <a:gd name="connsiteX8" fmla="*/ 0 w 7673546"/>
              <a:gd name="connsiteY8" fmla="*/ 316881 h 190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73546" h="1901250">
                <a:moveTo>
                  <a:pt x="0" y="316881"/>
                </a:moveTo>
                <a:cubicBezTo>
                  <a:pt x="0" y="141872"/>
                  <a:pt x="141872" y="0"/>
                  <a:pt x="316881" y="0"/>
                </a:cubicBezTo>
                <a:lnTo>
                  <a:pt x="7356665" y="0"/>
                </a:lnTo>
                <a:cubicBezTo>
                  <a:pt x="7531674" y="0"/>
                  <a:pt x="7673546" y="141872"/>
                  <a:pt x="7673546" y="316881"/>
                </a:cubicBezTo>
                <a:lnTo>
                  <a:pt x="7673546" y="1584369"/>
                </a:lnTo>
                <a:cubicBezTo>
                  <a:pt x="7673546" y="1759378"/>
                  <a:pt x="7531674" y="1901250"/>
                  <a:pt x="7356665" y="1901250"/>
                </a:cubicBezTo>
                <a:lnTo>
                  <a:pt x="316881" y="1901250"/>
                </a:lnTo>
                <a:cubicBezTo>
                  <a:pt x="141872" y="1901250"/>
                  <a:pt x="0" y="1759378"/>
                  <a:pt x="0" y="1584369"/>
                </a:cubicBezTo>
                <a:lnTo>
                  <a:pt x="0" y="31688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491" tIns="199491" rIns="199491" bIns="199491" numCol="1" spcCol="1270" anchor="ctr" anchorCtr="0">
            <a:noAutofit/>
          </a:bodyPr>
          <a:lstStyle/>
          <a:p>
            <a:pPr marL="0" lvl="0" indent="0" algn="l" defTabSz="1244600">
              <a:lnSpc>
                <a:spcPct val="90000"/>
              </a:lnSpc>
              <a:spcBef>
                <a:spcPct val="0"/>
              </a:spcBef>
              <a:spcAft>
                <a:spcPct val="35000"/>
              </a:spcAft>
              <a:buNone/>
            </a:pPr>
            <a:r>
              <a:rPr lang="en-US" sz="2800" kern="1200" dirty="0"/>
              <a:t>How does optional group work impact students?</a:t>
            </a:r>
          </a:p>
          <a:p>
            <a:pPr marL="0" lvl="0" indent="0" algn="l" defTabSz="1244600">
              <a:lnSpc>
                <a:spcPct val="90000"/>
              </a:lnSpc>
              <a:spcBef>
                <a:spcPct val="0"/>
              </a:spcBef>
              <a:spcAft>
                <a:spcPct val="35000"/>
              </a:spcAft>
              <a:buNone/>
            </a:pPr>
            <a:r>
              <a:rPr lang="en-US" sz="2800" kern="1200" dirty="0"/>
              <a:t>          What is the impact on their grades?</a:t>
            </a:r>
          </a:p>
          <a:p>
            <a:pPr marL="0" lvl="0" indent="0" algn="l" defTabSz="1244600">
              <a:lnSpc>
                <a:spcPct val="90000"/>
              </a:lnSpc>
              <a:spcBef>
                <a:spcPct val="0"/>
              </a:spcBef>
              <a:spcAft>
                <a:spcPct val="35000"/>
              </a:spcAft>
              <a:buNone/>
            </a:pPr>
            <a:r>
              <a:rPr lang="en-US" sz="2800" kern="1200" dirty="0"/>
              <a:t>                    What are the students’ perceptions?</a:t>
            </a:r>
          </a:p>
        </p:txBody>
      </p:sp>
      <p:pic>
        <p:nvPicPr>
          <p:cNvPr id="5" name="Picture 4" descr="Logo&#10;&#10;Description automatically generated">
            <a:extLst>
              <a:ext uri="{FF2B5EF4-FFF2-40B4-BE49-F238E27FC236}">
                <a16:creationId xmlns:a16="http://schemas.microsoft.com/office/drawing/2014/main" id="{E70F9B11-8025-498D-A2DA-398B3A434083}"/>
              </a:ext>
            </a:extLst>
          </p:cNvPr>
          <p:cNvPicPr>
            <a:picLocks noChangeAspect="1"/>
          </p:cNvPicPr>
          <p:nvPr/>
        </p:nvPicPr>
        <p:blipFill>
          <a:blip r:embed="rId3"/>
          <a:stretch>
            <a:fillRect/>
          </a:stretch>
        </p:blipFill>
        <p:spPr>
          <a:xfrm>
            <a:off x="7756370" y="3990662"/>
            <a:ext cx="1290396" cy="994172"/>
          </a:xfrm>
          <a:prstGeom prst="rect">
            <a:avLst/>
          </a:prstGeom>
        </p:spPr>
      </p:pic>
    </p:spTree>
    <p:extLst>
      <p:ext uri="{BB962C8B-B14F-4D97-AF65-F5344CB8AC3E}">
        <p14:creationId xmlns:p14="http://schemas.microsoft.com/office/powerpoint/2010/main" val="4149735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10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75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wd">
                                    <p:tmPct val="10000"/>
                                  </p:iterate>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wd">
                                    <p:tmPct val="10000"/>
                                  </p:iterate>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4E"/>
        </a:solidFill>
        <a:effectLst/>
      </p:bgPr>
    </p:bg>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8CAD5CA4-F49F-8142-9361-877EC472A26C}"/>
              </a:ext>
            </a:extLst>
          </p:cNvPr>
          <p:cNvSpPr/>
          <p:nvPr/>
        </p:nvSpPr>
        <p:spPr>
          <a:xfrm>
            <a:off x="684024" y="4263175"/>
            <a:ext cx="4037877" cy="80895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5BBA10D9-7938-494F-B601-34B51036DD0D}"/>
              </a:ext>
            </a:extLst>
          </p:cNvPr>
          <p:cNvSpPr>
            <a:spLocks noGrp="1"/>
          </p:cNvSpPr>
          <p:nvPr>
            <p:ph type="title"/>
          </p:nvPr>
        </p:nvSpPr>
        <p:spPr>
          <a:xfrm>
            <a:off x="628650" y="246235"/>
            <a:ext cx="7886700" cy="994172"/>
          </a:xfrm>
        </p:spPr>
        <p:txBody>
          <a:bodyPr>
            <a:normAutofit fontScale="90000"/>
          </a:bodyPr>
          <a:lstStyle/>
          <a:p>
            <a:endParaRPr lang="en-US" sz="3410" dirty="0">
              <a:solidFill>
                <a:schemeClr val="bg1"/>
              </a:solidFill>
              <a:ea typeface="+mj-lt"/>
              <a:cs typeface="+mj-lt"/>
            </a:endParaRPr>
          </a:p>
          <a:p>
            <a:r>
              <a:rPr lang="en-US" sz="4000" b="1" dirty="0">
                <a:solidFill>
                  <a:schemeClr val="bg1"/>
                </a:solidFill>
                <a:ea typeface="+mj-lt"/>
                <a:cs typeface="+mj-lt"/>
              </a:rPr>
              <a:t>Our Study</a:t>
            </a:r>
          </a:p>
          <a:p>
            <a:endParaRPr lang="en-US" sz="3410" dirty="0">
              <a:cs typeface="Calibri Light"/>
            </a:endParaRPr>
          </a:p>
        </p:txBody>
      </p:sp>
      <p:pic>
        <p:nvPicPr>
          <p:cNvPr id="5" name="Picture 4" descr="Logo&#10;&#10;Description automatically generated">
            <a:extLst>
              <a:ext uri="{FF2B5EF4-FFF2-40B4-BE49-F238E27FC236}">
                <a16:creationId xmlns:a16="http://schemas.microsoft.com/office/drawing/2014/main" id="{E70F9B11-8025-498D-A2DA-398B3A434083}"/>
              </a:ext>
            </a:extLst>
          </p:cNvPr>
          <p:cNvPicPr>
            <a:picLocks noChangeAspect="1"/>
          </p:cNvPicPr>
          <p:nvPr/>
        </p:nvPicPr>
        <p:blipFill>
          <a:blip r:embed="rId3"/>
          <a:stretch>
            <a:fillRect/>
          </a:stretch>
        </p:blipFill>
        <p:spPr>
          <a:xfrm>
            <a:off x="7756370" y="3990662"/>
            <a:ext cx="1290396" cy="994172"/>
          </a:xfrm>
          <a:prstGeom prst="rect">
            <a:avLst/>
          </a:prstGeom>
        </p:spPr>
      </p:pic>
      <p:sp>
        <p:nvSpPr>
          <p:cNvPr id="9" name="Rounded Rectangle 8">
            <a:extLst>
              <a:ext uri="{FF2B5EF4-FFF2-40B4-BE49-F238E27FC236}">
                <a16:creationId xmlns:a16="http://schemas.microsoft.com/office/drawing/2014/main" id="{7C0BE50A-C5DC-5C4B-984D-98856F5310F5}"/>
              </a:ext>
            </a:extLst>
          </p:cNvPr>
          <p:cNvSpPr/>
          <p:nvPr/>
        </p:nvSpPr>
        <p:spPr>
          <a:xfrm>
            <a:off x="686759" y="1020280"/>
            <a:ext cx="7673546" cy="3101112"/>
          </a:xfrm>
          <a:prstGeom prst="roundRect">
            <a:avLst>
              <a:gd name="adj" fmla="val 11391"/>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163266" indent="-163266" fontAlgn="ctr">
              <a:buFont typeface="Wingdings"/>
              <a:buChar char="ü"/>
            </a:pPr>
            <a:r>
              <a:rPr lang="en-US" sz="2400" dirty="0">
                <a:solidFill>
                  <a:schemeClr val="bg1"/>
                </a:solidFill>
                <a:latin typeface="Cambria"/>
                <a:cs typeface="Calibri" panose="020F0502020204030204"/>
              </a:rPr>
              <a:t>Data from </a:t>
            </a:r>
            <a:r>
              <a:rPr lang="en-US" sz="2400" b="1" dirty="0">
                <a:solidFill>
                  <a:schemeClr val="bg1"/>
                </a:solidFill>
                <a:latin typeface="Cambria"/>
                <a:cs typeface="Calibri" panose="020F0502020204030204"/>
              </a:rPr>
              <a:t>1354</a:t>
            </a:r>
            <a:r>
              <a:rPr lang="en-US" sz="2400" dirty="0">
                <a:solidFill>
                  <a:schemeClr val="bg1"/>
                </a:solidFill>
                <a:latin typeface="Cambria"/>
                <a:cs typeface="Calibri" panose="020F0502020204030204"/>
              </a:rPr>
              <a:t> undergraduate students taking CS theory courses in Winter 2021: 832 in CSC165 and 522 in CSC263</a:t>
            </a:r>
          </a:p>
          <a:p>
            <a:pPr marL="163266" indent="-163266" fontAlgn="ctr">
              <a:buFont typeface="Wingdings"/>
              <a:buChar char="ü"/>
            </a:pPr>
            <a:endParaRPr lang="en-US" sz="2400" dirty="0">
              <a:solidFill>
                <a:schemeClr val="bg1"/>
              </a:solidFill>
              <a:latin typeface="Cambria"/>
              <a:cs typeface="Calibri" panose="020F0502020204030204"/>
            </a:endParaRPr>
          </a:p>
          <a:p>
            <a:pPr marL="163266" indent="-163266" fontAlgn="ctr">
              <a:buFont typeface="Wingdings"/>
              <a:buChar char="ü"/>
            </a:pPr>
            <a:r>
              <a:rPr lang="en-US" sz="2400" dirty="0">
                <a:solidFill>
                  <a:schemeClr val="bg1"/>
                </a:solidFill>
                <a:latin typeface="Cambria"/>
                <a:cs typeface="Calibri" panose="020F0502020204030204"/>
              </a:rPr>
              <a:t>Grade breakdown by question on assessments and prerequisite course grades.</a:t>
            </a:r>
            <a:endParaRPr lang="en-US" sz="2400" dirty="0">
              <a:solidFill>
                <a:schemeClr val="bg1"/>
              </a:solidFill>
              <a:cs typeface="Calibri" panose="020F0502020204030204"/>
            </a:endParaRPr>
          </a:p>
          <a:p>
            <a:pPr marL="163266" indent="-163266" fontAlgn="ctr">
              <a:buFont typeface="Arial"/>
              <a:buChar char="•"/>
            </a:pPr>
            <a:endParaRPr lang="en-US" sz="2400" dirty="0">
              <a:solidFill>
                <a:schemeClr val="bg1"/>
              </a:solidFill>
              <a:latin typeface="Cambria"/>
              <a:cs typeface="Calibri" panose="020F0502020204030204"/>
            </a:endParaRPr>
          </a:p>
          <a:p>
            <a:pPr marL="163266" indent="-163266" fontAlgn="ctr">
              <a:buFont typeface="Wingdings"/>
              <a:buChar char="ü"/>
            </a:pPr>
            <a:r>
              <a:rPr lang="en-US" sz="2400" dirty="0">
                <a:solidFill>
                  <a:schemeClr val="bg1"/>
                </a:solidFill>
                <a:latin typeface="Cambria"/>
                <a:cs typeface="Calibri" panose="020F0502020204030204"/>
              </a:rPr>
              <a:t>Survey + group information for each assignment.</a:t>
            </a:r>
            <a:endParaRPr lang="en-US" sz="2400" dirty="0">
              <a:solidFill>
                <a:schemeClr val="bg1"/>
              </a:solidFill>
              <a:cs typeface="Calibri" panose="020F0502020204030204"/>
            </a:endParaRPr>
          </a:p>
          <a:p>
            <a:endParaRPr lang="en-US" dirty="0"/>
          </a:p>
        </p:txBody>
      </p:sp>
      <p:pic>
        <p:nvPicPr>
          <p:cNvPr id="6" name="Graphic 5" descr="Clipboard outline">
            <a:extLst>
              <a:ext uri="{FF2B5EF4-FFF2-40B4-BE49-F238E27FC236}">
                <a16:creationId xmlns:a16="http://schemas.microsoft.com/office/drawing/2014/main" id="{485EA267-D96B-774F-B906-BAF5863B1D0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324547">
            <a:off x="2465750" y="4376687"/>
            <a:ext cx="503732" cy="503732"/>
          </a:xfrm>
          <a:prstGeom prst="rect">
            <a:avLst/>
          </a:prstGeom>
        </p:spPr>
      </p:pic>
      <p:sp>
        <p:nvSpPr>
          <p:cNvPr id="7" name="TextBox 6">
            <a:extLst>
              <a:ext uri="{FF2B5EF4-FFF2-40B4-BE49-F238E27FC236}">
                <a16:creationId xmlns:a16="http://schemas.microsoft.com/office/drawing/2014/main" id="{3A4305FA-628E-494D-8342-DD180EF3469B}"/>
              </a:ext>
            </a:extLst>
          </p:cNvPr>
          <p:cNvSpPr txBox="1"/>
          <p:nvPr/>
        </p:nvSpPr>
        <p:spPr>
          <a:xfrm>
            <a:off x="2333551" y="4832636"/>
            <a:ext cx="777918" cy="248421"/>
          </a:xfrm>
          <a:prstGeom prst="rect">
            <a:avLst/>
          </a:prstGeom>
          <a:noFill/>
        </p:spPr>
        <p:txBody>
          <a:bodyPr wrap="square" lIns="32657" tIns="16329" rIns="32657" bIns="16329" rtlCol="0" anchor="t">
            <a:spAutoFit/>
          </a:bodyPr>
          <a:lstStyle/>
          <a:p>
            <a:pPr algn="ctr"/>
            <a:r>
              <a:rPr lang="en-US" sz="1400" b="1" dirty="0">
                <a:solidFill>
                  <a:schemeClr val="bg1"/>
                </a:solidFill>
                <a:latin typeface="Cambria"/>
              </a:rPr>
              <a:t>Surveys</a:t>
            </a:r>
          </a:p>
        </p:txBody>
      </p:sp>
      <p:pic>
        <p:nvPicPr>
          <p:cNvPr id="8" name="Graphic 7" descr="Bar chart outline">
            <a:extLst>
              <a:ext uri="{FF2B5EF4-FFF2-40B4-BE49-F238E27FC236}">
                <a16:creationId xmlns:a16="http://schemas.microsoft.com/office/drawing/2014/main" id="{272E11A0-4376-434D-9BD6-CC804D063E7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77970" y="4326872"/>
            <a:ext cx="620486" cy="620486"/>
          </a:xfrm>
          <a:prstGeom prst="rect">
            <a:avLst/>
          </a:prstGeom>
        </p:spPr>
      </p:pic>
      <p:sp>
        <p:nvSpPr>
          <p:cNvPr id="10" name="TextBox 9">
            <a:extLst>
              <a:ext uri="{FF2B5EF4-FFF2-40B4-BE49-F238E27FC236}">
                <a16:creationId xmlns:a16="http://schemas.microsoft.com/office/drawing/2014/main" id="{A480B21A-AA3E-5445-84E5-6777C7E56FAB}"/>
              </a:ext>
            </a:extLst>
          </p:cNvPr>
          <p:cNvSpPr txBox="1"/>
          <p:nvPr/>
        </p:nvSpPr>
        <p:spPr>
          <a:xfrm>
            <a:off x="1262924" y="4842827"/>
            <a:ext cx="659947" cy="248421"/>
          </a:xfrm>
          <a:prstGeom prst="rect">
            <a:avLst/>
          </a:prstGeom>
          <a:noFill/>
        </p:spPr>
        <p:txBody>
          <a:bodyPr wrap="square" lIns="32657" tIns="16329" rIns="32657" bIns="16329" rtlCol="0" anchor="t">
            <a:spAutoFit/>
          </a:bodyPr>
          <a:lstStyle/>
          <a:p>
            <a:r>
              <a:rPr lang="en-US" sz="1400" b="1" dirty="0">
                <a:solidFill>
                  <a:schemeClr val="bg1"/>
                </a:solidFill>
                <a:latin typeface="Cambria"/>
              </a:rPr>
              <a:t>Grades</a:t>
            </a:r>
          </a:p>
        </p:txBody>
      </p:sp>
      <p:pic>
        <p:nvPicPr>
          <p:cNvPr id="11" name="Graphic 10" descr="Users outline">
            <a:extLst>
              <a:ext uri="{FF2B5EF4-FFF2-40B4-BE49-F238E27FC236}">
                <a16:creationId xmlns:a16="http://schemas.microsoft.com/office/drawing/2014/main" id="{D4BC9E53-742F-1E41-B6F4-405969B1073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536776" y="4309861"/>
            <a:ext cx="620486" cy="620486"/>
          </a:xfrm>
          <a:prstGeom prst="rect">
            <a:avLst/>
          </a:prstGeom>
        </p:spPr>
      </p:pic>
      <p:sp>
        <p:nvSpPr>
          <p:cNvPr id="12" name="TextBox 11">
            <a:extLst>
              <a:ext uri="{FF2B5EF4-FFF2-40B4-BE49-F238E27FC236}">
                <a16:creationId xmlns:a16="http://schemas.microsoft.com/office/drawing/2014/main" id="{7692EDF2-1551-3E4C-A4EC-33982FACA1BF}"/>
              </a:ext>
            </a:extLst>
          </p:cNvPr>
          <p:cNvSpPr txBox="1"/>
          <p:nvPr/>
        </p:nvSpPr>
        <p:spPr>
          <a:xfrm>
            <a:off x="3531340" y="4830245"/>
            <a:ext cx="688053" cy="248421"/>
          </a:xfrm>
          <a:prstGeom prst="rect">
            <a:avLst/>
          </a:prstGeom>
          <a:noFill/>
        </p:spPr>
        <p:txBody>
          <a:bodyPr wrap="square" lIns="32657" tIns="16329" rIns="32657" bIns="16329" rtlCol="0" anchor="t">
            <a:spAutoFit/>
          </a:bodyPr>
          <a:lstStyle/>
          <a:p>
            <a:r>
              <a:rPr lang="en-US" sz="1400" b="1" dirty="0">
                <a:solidFill>
                  <a:schemeClr val="bg1"/>
                </a:solidFill>
                <a:latin typeface="Cambria"/>
              </a:rPr>
              <a:t>Groups</a:t>
            </a:r>
          </a:p>
        </p:txBody>
      </p:sp>
    </p:spTree>
    <p:extLst>
      <p:ext uri="{BB962C8B-B14F-4D97-AF65-F5344CB8AC3E}">
        <p14:creationId xmlns:p14="http://schemas.microsoft.com/office/powerpoint/2010/main" val="271102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3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20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20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000"/>
                                        <p:tgtEl>
                                          <p:spTgt spid="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2000"/>
                                        <p:tgtEl>
                                          <p:spTgt spid="7"/>
                                        </p:tgtEl>
                                      </p:cBhvr>
                                    </p:animEffect>
                                  </p:childTnLst>
                                </p:cTn>
                              </p:par>
                              <p:par>
                                <p:cTn id="30" presetID="10"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0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2000"/>
                                        <p:tgtEl>
                                          <p:spTgt spid="10"/>
                                        </p:tgtEl>
                                      </p:cBhvr>
                                    </p:animEffect>
                                  </p:childTnLst>
                                </p:cTn>
                              </p:par>
                              <p:par>
                                <p:cTn id="36" presetID="10"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2000"/>
                                        <p:tgtEl>
                                          <p:spTgt spid="1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uiExpand="1" build="p" autoUpdateAnimBg="0"/>
      <p:bldP spid="7" grpId="0"/>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4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A10D9-7938-494F-B601-34B51036DD0D}"/>
              </a:ext>
            </a:extLst>
          </p:cNvPr>
          <p:cNvSpPr>
            <a:spLocks noGrp="1"/>
          </p:cNvSpPr>
          <p:nvPr>
            <p:ph type="title"/>
          </p:nvPr>
        </p:nvSpPr>
        <p:spPr>
          <a:xfrm>
            <a:off x="628650" y="158666"/>
            <a:ext cx="7886700" cy="994172"/>
          </a:xfrm>
        </p:spPr>
        <p:txBody>
          <a:bodyPr>
            <a:normAutofit fontScale="90000"/>
          </a:bodyPr>
          <a:lstStyle/>
          <a:p>
            <a:endParaRPr lang="en-US" sz="3410" dirty="0">
              <a:solidFill>
                <a:schemeClr val="bg1"/>
              </a:solidFill>
              <a:ea typeface="+mj-lt"/>
              <a:cs typeface="+mj-lt"/>
            </a:endParaRPr>
          </a:p>
          <a:p>
            <a:r>
              <a:rPr lang="en-US" sz="4000" b="1" dirty="0">
                <a:solidFill>
                  <a:schemeClr val="bg1"/>
                </a:solidFill>
                <a:ea typeface="+mj-lt"/>
                <a:cs typeface="+mj-lt"/>
              </a:rPr>
              <a:t>Six Preliminary Results for CSC263</a:t>
            </a:r>
            <a:endParaRPr lang="en-US" sz="3410" dirty="0">
              <a:cs typeface="Calibri Light"/>
            </a:endParaRPr>
          </a:p>
        </p:txBody>
      </p:sp>
      <p:pic>
        <p:nvPicPr>
          <p:cNvPr id="5" name="Picture 4" descr="Logo&#10;&#10;Description automatically generated">
            <a:extLst>
              <a:ext uri="{FF2B5EF4-FFF2-40B4-BE49-F238E27FC236}">
                <a16:creationId xmlns:a16="http://schemas.microsoft.com/office/drawing/2014/main" id="{E70F9B11-8025-498D-A2DA-398B3A434083}"/>
              </a:ext>
            </a:extLst>
          </p:cNvPr>
          <p:cNvPicPr>
            <a:picLocks noChangeAspect="1"/>
          </p:cNvPicPr>
          <p:nvPr/>
        </p:nvPicPr>
        <p:blipFill>
          <a:blip r:embed="rId3"/>
          <a:stretch>
            <a:fillRect/>
          </a:stretch>
        </p:blipFill>
        <p:spPr>
          <a:xfrm>
            <a:off x="7756370" y="3990662"/>
            <a:ext cx="1290396" cy="994172"/>
          </a:xfrm>
          <a:prstGeom prst="rect">
            <a:avLst/>
          </a:prstGeom>
        </p:spPr>
      </p:pic>
      <p:sp>
        <p:nvSpPr>
          <p:cNvPr id="9" name="Rounded Rectangle 8">
            <a:extLst>
              <a:ext uri="{FF2B5EF4-FFF2-40B4-BE49-F238E27FC236}">
                <a16:creationId xmlns:a16="http://schemas.microsoft.com/office/drawing/2014/main" id="{7C0BE50A-C5DC-5C4B-984D-98856F5310F5}"/>
              </a:ext>
            </a:extLst>
          </p:cNvPr>
          <p:cNvSpPr/>
          <p:nvPr/>
        </p:nvSpPr>
        <p:spPr>
          <a:xfrm>
            <a:off x="628650" y="2004420"/>
            <a:ext cx="7673546" cy="169025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800" dirty="0">
              <a:solidFill>
                <a:schemeClr val="bg1"/>
              </a:solidFill>
              <a:latin typeface="Cambria"/>
            </a:endParaRPr>
          </a:p>
          <a:p>
            <a:r>
              <a:rPr lang="en-US" sz="3200" b="1" dirty="0">
                <a:solidFill>
                  <a:schemeClr val="bg1"/>
                </a:solidFill>
                <a:latin typeface="Cambria"/>
                <a:cs typeface="Calibri"/>
              </a:rPr>
              <a:t>75%</a:t>
            </a:r>
            <a:r>
              <a:rPr lang="en-US" sz="3200" dirty="0">
                <a:solidFill>
                  <a:schemeClr val="bg1"/>
                </a:solidFill>
                <a:latin typeface="Cambria"/>
                <a:cs typeface="Calibri"/>
              </a:rPr>
              <a:t> felt encouraged to work in a group because of their overall workload</a:t>
            </a:r>
          </a:p>
          <a:p>
            <a:endParaRPr lang="en-US" sz="1800" dirty="0">
              <a:solidFill>
                <a:schemeClr val="bg1"/>
              </a:solidFill>
              <a:latin typeface="Cambria"/>
            </a:endParaRPr>
          </a:p>
          <a:p>
            <a:endParaRPr lang="en-US" sz="1800" dirty="0">
              <a:solidFill>
                <a:schemeClr val="bg1"/>
              </a:solidFill>
              <a:latin typeface="Cambria"/>
            </a:endParaRPr>
          </a:p>
        </p:txBody>
      </p:sp>
      <p:sp>
        <p:nvSpPr>
          <p:cNvPr id="3" name="TextBox 2">
            <a:extLst>
              <a:ext uri="{FF2B5EF4-FFF2-40B4-BE49-F238E27FC236}">
                <a16:creationId xmlns:a16="http://schemas.microsoft.com/office/drawing/2014/main" id="{48608349-C112-E146-9944-A6C42477D498}"/>
              </a:ext>
            </a:extLst>
          </p:cNvPr>
          <p:cNvSpPr txBox="1"/>
          <p:nvPr/>
        </p:nvSpPr>
        <p:spPr>
          <a:xfrm>
            <a:off x="628650" y="1294195"/>
            <a:ext cx="7886700" cy="567399"/>
          </a:xfrm>
          <a:prstGeom prst="rect">
            <a:avLst/>
          </a:prstGeom>
          <a:noFill/>
        </p:spPr>
        <p:txBody>
          <a:bodyPr wrap="square" rtlCol="0">
            <a:spAutoFit/>
          </a:bodyPr>
          <a:lstStyle/>
          <a:p>
            <a:r>
              <a:rPr lang="en-US" sz="2400" dirty="0">
                <a:solidFill>
                  <a:prstClr val="white"/>
                </a:solidFill>
                <a:latin typeface="Cambria"/>
                <a:ea typeface="+mj-ea"/>
                <a:cs typeface="+mj-cs"/>
              </a:rPr>
              <a:t>1. Students work in groups to manage their workload.</a:t>
            </a:r>
            <a:br>
              <a:rPr lang="en-US" sz="3600" dirty="0">
                <a:solidFill>
                  <a:prstClr val="white"/>
                </a:solidFill>
                <a:latin typeface="Calibri Light" panose="020F0302020204030204"/>
                <a:ea typeface="+mj-ea"/>
                <a:cs typeface="+mj-cs"/>
              </a:rPr>
            </a:br>
            <a:endParaRPr lang="en-US" dirty="0"/>
          </a:p>
        </p:txBody>
      </p:sp>
    </p:spTree>
    <p:extLst>
      <p:ext uri="{BB962C8B-B14F-4D97-AF65-F5344CB8AC3E}">
        <p14:creationId xmlns:p14="http://schemas.microsoft.com/office/powerpoint/2010/main" val="2148880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4E"/>
        </a:solid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E70F9B11-8025-498D-A2DA-398B3A434083}"/>
              </a:ext>
            </a:extLst>
          </p:cNvPr>
          <p:cNvPicPr>
            <a:picLocks noChangeAspect="1"/>
          </p:cNvPicPr>
          <p:nvPr/>
        </p:nvPicPr>
        <p:blipFill>
          <a:blip r:embed="rId3"/>
          <a:stretch>
            <a:fillRect/>
          </a:stretch>
        </p:blipFill>
        <p:spPr>
          <a:xfrm>
            <a:off x="7756370" y="3990662"/>
            <a:ext cx="1290396" cy="994172"/>
          </a:xfrm>
          <a:prstGeom prst="rect">
            <a:avLst/>
          </a:prstGeom>
        </p:spPr>
      </p:pic>
      <p:graphicFrame>
        <p:nvGraphicFramePr>
          <p:cNvPr id="6" name="Table 14">
            <a:extLst>
              <a:ext uri="{FF2B5EF4-FFF2-40B4-BE49-F238E27FC236}">
                <a16:creationId xmlns:a16="http://schemas.microsoft.com/office/drawing/2014/main" id="{D28AA3F4-72E9-244E-8070-FD2510CF3F55}"/>
              </a:ext>
            </a:extLst>
          </p:cNvPr>
          <p:cNvGraphicFramePr>
            <a:graphicFrameLocks noGrp="1"/>
          </p:cNvGraphicFramePr>
          <p:nvPr>
            <p:extLst>
              <p:ext uri="{D42A27DB-BD31-4B8C-83A1-F6EECF244321}">
                <p14:modId xmlns:p14="http://schemas.microsoft.com/office/powerpoint/2010/main" val="1175805361"/>
              </p:ext>
            </p:extLst>
          </p:nvPr>
        </p:nvGraphicFramePr>
        <p:xfrm>
          <a:off x="1160802" y="2708375"/>
          <a:ext cx="6583514" cy="1779373"/>
        </p:xfrm>
        <a:graphic>
          <a:graphicData uri="http://schemas.openxmlformats.org/drawingml/2006/table">
            <a:tbl>
              <a:tblPr firstRow="1" bandRow="1">
                <a:tableStyleId>{5C22544A-7EE6-4342-B048-85BDC9FD1C3A}</a:tableStyleId>
              </a:tblPr>
              <a:tblGrid>
                <a:gridCol w="2079224">
                  <a:extLst>
                    <a:ext uri="{9D8B030D-6E8A-4147-A177-3AD203B41FA5}">
                      <a16:colId xmlns:a16="http://schemas.microsoft.com/office/drawing/2014/main" val="2025919503"/>
                    </a:ext>
                  </a:extLst>
                </a:gridCol>
                <a:gridCol w="1233826">
                  <a:extLst>
                    <a:ext uri="{9D8B030D-6E8A-4147-A177-3AD203B41FA5}">
                      <a16:colId xmlns:a16="http://schemas.microsoft.com/office/drawing/2014/main" val="231419746"/>
                    </a:ext>
                  </a:extLst>
                </a:gridCol>
                <a:gridCol w="1873580">
                  <a:extLst>
                    <a:ext uri="{9D8B030D-6E8A-4147-A177-3AD203B41FA5}">
                      <a16:colId xmlns:a16="http://schemas.microsoft.com/office/drawing/2014/main" val="1100163124"/>
                    </a:ext>
                  </a:extLst>
                </a:gridCol>
                <a:gridCol w="1396884">
                  <a:extLst>
                    <a:ext uri="{9D8B030D-6E8A-4147-A177-3AD203B41FA5}">
                      <a16:colId xmlns:a16="http://schemas.microsoft.com/office/drawing/2014/main" val="3102903022"/>
                    </a:ext>
                  </a:extLst>
                </a:gridCol>
              </a:tblGrid>
              <a:tr h="719286">
                <a:tc>
                  <a:txBody>
                    <a:bodyPr/>
                    <a:lstStyle/>
                    <a:p>
                      <a:pPr algn="ctr"/>
                      <a:r>
                        <a:rPr lang="en-US" sz="1800" b="0" dirty="0">
                          <a:solidFill>
                            <a:schemeClr val="bg1"/>
                          </a:solidFill>
                        </a:rPr>
                        <a:t>Assessment</a:t>
                      </a:r>
                    </a:p>
                  </a:txBody>
                  <a:tcPr marL="32657" marR="32657" marT="16329" marB="16329" anchor="ctr">
                    <a:solidFill>
                      <a:srgbClr val="00204E">
                        <a:alpha val="80000"/>
                      </a:srgbClr>
                    </a:solidFill>
                  </a:tcPr>
                </a:tc>
                <a:tc>
                  <a:txBody>
                    <a:bodyPr/>
                    <a:lstStyle/>
                    <a:p>
                      <a:pPr algn="ctr"/>
                      <a:r>
                        <a:rPr lang="en-US" sz="1800" b="0" dirty="0">
                          <a:solidFill>
                            <a:schemeClr val="bg1"/>
                          </a:solidFill>
                        </a:rPr>
                        <a:t>Group</a:t>
                      </a:r>
                    </a:p>
                    <a:p>
                      <a:pPr lvl="0" algn="ctr">
                        <a:buNone/>
                      </a:pPr>
                      <a:r>
                        <a:rPr lang="en-US" sz="1800" b="0" dirty="0">
                          <a:solidFill>
                            <a:schemeClr val="bg1"/>
                          </a:solidFill>
                        </a:rPr>
                        <a:t>Mean</a:t>
                      </a:r>
                    </a:p>
                  </a:txBody>
                  <a:tcPr marL="32657" marR="32657" marT="16329" marB="16329" anchor="ctr">
                    <a:solidFill>
                      <a:srgbClr val="00204E">
                        <a:alpha val="80000"/>
                      </a:srgbClr>
                    </a:solidFill>
                  </a:tcPr>
                </a:tc>
                <a:tc>
                  <a:txBody>
                    <a:bodyPr/>
                    <a:lstStyle/>
                    <a:p>
                      <a:pPr algn="ctr"/>
                      <a:r>
                        <a:rPr lang="en-US" sz="1800" b="0">
                          <a:solidFill>
                            <a:schemeClr val="bg1"/>
                          </a:solidFill>
                        </a:rPr>
                        <a:t>Individual</a:t>
                      </a:r>
                    </a:p>
                    <a:p>
                      <a:pPr lvl="0" algn="ctr">
                        <a:buNone/>
                      </a:pPr>
                      <a:r>
                        <a:rPr lang="en-US" sz="1800" b="0">
                          <a:solidFill>
                            <a:schemeClr val="bg1"/>
                          </a:solidFill>
                        </a:rPr>
                        <a:t>Mean</a:t>
                      </a:r>
                    </a:p>
                  </a:txBody>
                  <a:tcPr marL="32657" marR="32657" marT="16329" marB="16329" anchor="ctr">
                    <a:solidFill>
                      <a:srgbClr val="00204E">
                        <a:alpha val="80000"/>
                      </a:srgbClr>
                    </a:solidFill>
                  </a:tcPr>
                </a:tc>
                <a:tc>
                  <a:txBody>
                    <a:bodyPr/>
                    <a:lstStyle/>
                    <a:p>
                      <a:pPr algn="ctr"/>
                      <a:r>
                        <a:rPr lang="en-US" sz="1800" b="0">
                          <a:solidFill>
                            <a:schemeClr val="bg1"/>
                          </a:solidFill>
                        </a:rPr>
                        <a:t>P-value</a:t>
                      </a:r>
                    </a:p>
                  </a:txBody>
                  <a:tcPr marL="32657" marR="32657" marT="16329" marB="16329" anchor="ctr">
                    <a:solidFill>
                      <a:srgbClr val="00204E">
                        <a:alpha val="80000"/>
                      </a:srgbClr>
                    </a:solidFill>
                  </a:tcPr>
                </a:tc>
                <a:extLst>
                  <a:ext uri="{0D108BD9-81ED-4DB2-BD59-A6C34878D82A}">
                    <a16:rowId xmlns:a16="http://schemas.microsoft.com/office/drawing/2014/main" val="712381517"/>
                  </a:ext>
                </a:extLst>
              </a:tr>
              <a:tr h="379848">
                <a:tc>
                  <a:txBody>
                    <a:bodyPr/>
                    <a:lstStyle/>
                    <a:p>
                      <a:pPr algn="ctr"/>
                      <a:r>
                        <a:rPr lang="en-US" sz="1800" b="0" dirty="0">
                          <a:solidFill>
                            <a:srgbClr val="00204E"/>
                          </a:solidFill>
                        </a:rPr>
                        <a:t>Test</a:t>
                      </a:r>
                    </a:p>
                  </a:txBody>
                  <a:tcPr marL="32657" marR="32657" marT="16329" marB="16329" anchor="ctr">
                    <a:solidFill>
                      <a:schemeClr val="accent1">
                        <a:lumMod val="40000"/>
                        <a:lumOff val="60000"/>
                      </a:schemeClr>
                    </a:solidFill>
                  </a:tcPr>
                </a:tc>
                <a:tc>
                  <a:txBody>
                    <a:bodyPr/>
                    <a:lstStyle/>
                    <a:p>
                      <a:pPr algn="ctr"/>
                      <a:r>
                        <a:rPr lang="en-US" sz="1800" b="0" dirty="0">
                          <a:solidFill>
                            <a:srgbClr val="00204E"/>
                          </a:solidFill>
                        </a:rPr>
                        <a:t>54.6%</a:t>
                      </a:r>
                    </a:p>
                  </a:txBody>
                  <a:tcPr marL="32657" marR="32657" marT="16329" marB="16329" anchor="ctr">
                    <a:solidFill>
                      <a:schemeClr val="accent1">
                        <a:lumMod val="40000"/>
                        <a:lumOff val="60000"/>
                      </a:schemeClr>
                    </a:solidFill>
                  </a:tcPr>
                </a:tc>
                <a:tc>
                  <a:txBody>
                    <a:bodyPr/>
                    <a:lstStyle/>
                    <a:p>
                      <a:pPr algn="ctr"/>
                      <a:r>
                        <a:rPr lang="en-US" sz="1800" b="0" dirty="0">
                          <a:solidFill>
                            <a:srgbClr val="00204E"/>
                          </a:solidFill>
                        </a:rPr>
                        <a:t>52.2%</a:t>
                      </a:r>
                    </a:p>
                  </a:txBody>
                  <a:tcPr marL="32657" marR="32657" marT="16329" marB="16329" anchor="ctr">
                    <a:solidFill>
                      <a:schemeClr val="accent1">
                        <a:lumMod val="40000"/>
                        <a:lumOff val="60000"/>
                      </a:schemeClr>
                    </a:solidFill>
                  </a:tcPr>
                </a:tc>
                <a:tc>
                  <a:txBody>
                    <a:bodyPr/>
                    <a:lstStyle/>
                    <a:p>
                      <a:pPr algn="ctr"/>
                      <a:r>
                        <a:rPr lang="en-US" sz="1800" b="1" dirty="0">
                          <a:solidFill>
                            <a:srgbClr val="00204E"/>
                          </a:solidFill>
                        </a:rPr>
                        <a:t>0.14</a:t>
                      </a:r>
                    </a:p>
                  </a:txBody>
                  <a:tcPr marL="32657" marR="32657" marT="16329" marB="16329" anchor="ctr">
                    <a:solidFill>
                      <a:schemeClr val="accent1">
                        <a:lumMod val="40000"/>
                        <a:lumOff val="60000"/>
                      </a:schemeClr>
                    </a:solidFill>
                  </a:tcPr>
                </a:tc>
                <a:extLst>
                  <a:ext uri="{0D108BD9-81ED-4DB2-BD59-A6C34878D82A}">
                    <a16:rowId xmlns:a16="http://schemas.microsoft.com/office/drawing/2014/main" val="2341264931"/>
                  </a:ext>
                </a:extLst>
              </a:tr>
              <a:tr h="680239">
                <a:tc>
                  <a:txBody>
                    <a:bodyPr/>
                    <a:lstStyle/>
                    <a:p>
                      <a:pPr algn="ctr"/>
                      <a:r>
                        <a:rPr lang="en-US" sz="1800" b="0" dirty="0">
                          <a:solidFill>
                            <a:srgbClr val="00204E"/>
                          </a:solidFill>
                        </a:rPr>
                        <a:t>Assignment</a:t>
                      </a:r>
                    </a:p>
                  </a:txBody>
                  <a:tcPr marL="32657" marR="32657" marT="16329" marB="16329" anchor="ctr">
                    <a:solidFill>
                      <a:schemeClr val="accent1">
                        <a:lumMod val="60000"/>
                        <a:lumOff val="40000"/>
                      </a:schemeClr>
                    </a:solidFill>
                  </a:tcPr>
                </a:tc>
                <a:tc>
                  <a:txBody>
                    <a:bodyPr/>
                    <a:lstStyle/>
                    <a:p>
                      <a:pPr algn="ctr"/>
                      <a:r>
                        <a:rPr lang="en-US" sz="1800" b="0" dirty="0">
                          <a:solidFill>
                            <a:srgbClr val="00204E"/>
                          </a:solidFill>
                        </a:rPr>
                        <a:t>84.4%</a:t>
                      </a:r>
                    </a:p>
                  </a:txBody>
                  <a:tcPr marL="32657" marR="32657" marT="16329" marB="16329" anchor="ctr">
                    <a:solidFill>
                      <a:schemeClr val="accent1">
                        <a:lumMod val="60000"/>
                        <a:lumOff val="40000"/>
                      </a:schemeClr>
                    </a:solidFill>
                  </a:tcPr>
                </a:tc>
                <a:tc>
                  <a:txBody>
                    <a:bodyPr/>
                    <a:lstStyle/>
                    <a:p>
                      <a:pPr algn="ctr"/>
                      <a:r>
                        <a:rPr lang="en-US" sz="1800" b="0" dirty="0">
                          <a:solidFill>
                            <a:srgbClr val="00204E"/>
                          </a:solidFill>
                        </a:rPr>
                        <a:t>74%</a:t>
                      </a:r>
                    </a:p>
                  </a:txBody>
                  <a:tcPr marL="32657" marR="32657" marT="16329" marB="16329" anchor="ctr">
                    <a:solidFill>
                      <a:schemeClr val="accent1">
                        <a:lumMod val="60000"/>
                        <a:lumOff val="40000"/>
                      </a:schemeClr>
                    </a:solidFill>
                  </a:tcPr>
                </a:tc>
                <a:tc>
                  <a:txBody>
                    <a:bodyPr/>
                    <a:lstStyle/>
                    <a:p>
                      <a:pPr algn="ctr"/>
                      <a:r>
                        <a:rPr lang="en-US" sz="1800" b="1" dirty="0">
                          <a:solidFill>
                            <a:srgbClr val="00204E"/>
                          </a:solidFill>
                        </a:rPr>
                        <a:t>7e-9</a:t>
                      </a:r>
                    </a:p>
                  </a:txBody>
                  <a:tcPr marL="32657" marR="32657" marT="16329" marB="16329" anchor="ctr">
                    <a:solidFill>
                      <a:schemeClr val="accent1">
                        <a:lumMod val="60000"/>
                        <a:lumOff val="40000"/>
                      </a:schemeClr>
                    </a:solidFill>
                  </a:tcPr>
                </a:tc>
                <a:extLst>
                  <a:ext uri="{0D108BD9-81ED-4DB2-BD59-A6C34878D82A}">
                    <a16:rowId xmlns:a16="http://schemas.microsoft.com/office/drawing/2014/main" val="1710134196"/>
                  </a:ext>
                </a:extLst>
              </a:tr>
            </a:tbl>
          </a:graphicData>
        </a:graphic>
      </p:graphicFrame>
      <p:sp>
        <p:nvSpPr>
          <p:cNvPr id="8" name="TextBox 7">
            <a:extLst>
              <a:ext uri="{FF2B5EF4-FFF2-40B4-BE49-F238E27FC236}">
                <a16:creationId xmlns:a16="http://schemas.microsoft.com/office/drawing/2014/main" id="{6BFE9121-2E21-0A44-9AA0-9AD8C6539758}"/>
              </a:ext>
            </a:extLst>
          </p:cNvPr>
          <p:cNvSpPr txBox="1"/>
          <p:nvPr/>
        </p:nvSpPr>
        <p:spPr>
          <a:xfrm>
            <a:off x="628649" y="1289029"/>
            <a:ext cx="8083272" cy="1200329"/>
          </a:xfrm>
          <a:prstGeom prst="rect">
            <a:avLst/>
          </a:prstGeom>
          <a:noFill/>
        </p:spPr>
        <p:txBody>
          <a:bodyPr wrap="square" rtlCol="0">
            <a:spAutoFit/>
          </a:bodyPr>
          <a:lstStyle/>
          <a:p>
            <a:r>
              <a:rPr lang="en-US" sz="2400" dirty="0">
                <a:solidFill>
                  <a:schemeClr val="bg1"/>
                </a:solidFill>
                <a:latin typeface="Cambria"/>
                <a:ea typeface="+mj-lt"/>
                <a:cs typeface="+mj-lt"/>
              </a:rPr>
              <a:t>2</a:t>
            </a:r>
            <a:r>
              <a:rPr lang="en-US" sz="2400" dirty="0">
                <a:solidFill>
                  <a:schemeClr val="bg1"/>
                </a:solidFill>
                <a:latin typeface="Cambria"/>
              </a:rPr>
              <a:t>. Students who worked in pairs on assignments scored better on assignments and about the same on tests compared to those who worked individually on assignments.</a:t>
            </a:r>
            <a:endParaRPr lang="en-US" sz="3600" b="1" dirty="0">
              <a:solidFill>
                <a:schemeClr val="bg1"/>
              </a:solidFill>
              <a:ea typeface="+mj-lt"/>
              <a:cs typeface="+mj-lt"/>
            </a:endParaRPr>
          </a:p>
        </p:txBody>
      </p:sp>
      <p:sp>
        <p:nvSpPr>
          <p:cNvPr id="10" name="Title 1">
            <a:extLst>
              <a:ext uri="{FF2B5EF4-FFF2-40B4-BE49-F238E27FC236}">
                <a16:creationId xmlns:a16="http://schemas.microsoft.com/office/drawing/2014/main" id="{D2451434-C879-8D4D-AA71-501DBF8E4F6D}"/>
              </a:ext>
            </a:extLst>
          </p:cNvPr>
          <p:cNvSpPr txBox="1">
            <a:spLocks/>
          </p:cNvSpPr>
          <p:nvPr/>
        </p:nvSpPr>
        <p:spPr>
          <a:xfrm>
            <a:off x="628649" y="331019"/>
            <a:ext cx="7886700" cy="835506"/>
          </a:xfrm>
          <a:prstGeom prst="rect">
            <a:avLst/>
          </a:prstGeom>
        </p:spPr>
        <p:txBody>
          <a:bodyPr vert="horz" lIns="91440" tIns="45720" rIns="91440" bIns="45720" rtlCol="0" anchor="ctr">
            <a:normAutofit fontScale="90000" lnSpcReduction="20000"/>
          </a:bodyPr>
          <a:lstStyle>
            <a:lvl1pPr algn="l" defTabSz="326532" rtl="0" eaLnBrk="1" latinLnBrk="0" hangingPunct="1">
              <a:lnSpc>
                <a:spcPct val="90000"/>
              </a:lnSpc>
              <a:spcBef>
                <a:spcPct val="0"/>
              </a:spcBef>
              <a:buNone/>
              <a:defRPr sz="1571" kern="1200">
                <a:solidFill>
                  <a:schemeClr val="tx1"/>
                </a:solidFill>
                <a:latin typeface="+mj-lt"/>
                <a:ea typeface="+mj-ea"/>
                <a:cs typeface="+mj-cs"/>
              </a:defRPr>
            </a:lvl1pPr>
          </a:lstStyle>
          <a:p>
            <a:endParaRPr lang="en-US" sz="3410" dirty="0">
              <a:solidFill>
                <a:schemeClr val="bg1"/>
              </a:solidFill>
              <a:ea typeface="+mj-lt"/>
              <a:cs typeface="+mj-lt"/>
            </a:endParaRPr>
          </a:p>
          <a:p>
            <a:r>
              <a:rPr lang="en-US" sz="4000" b="1" dirty="0">
                <a:solidFill>
                  <a:schemeClr val="bg1"/>
                </a:solidFill>
                <a:ea typeface="+mj-lt"/>
                <a:cs typeface="+mj-lt"/>
              </a:rPr>
              <a:t>Six Preliminary Results for CSC263</a:t>
            </a:r>
            <a:endParaRPr lang="en-US" sz="3410" dirty="0">
              <a:cs typeface="Calibri Light"/>
            </a:endParaRPr>
          </a:p>
        </p:txBody>
      </p:sp>
    </p:spTree>
    <p:extLst>
      <p:ext uri="{BB962C8B-B14F-4D97-AF65-F5344CB8AC3E}">
        <p14:creationId xmlns:p14="http://schemas.microsoft.com/office/powerpoint/2010/main" val="2491909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4E"/>
        </a:solid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E70F9B11-8025-498D-A2DA-398B3A434083}"/>
              </a:ext>
            </a:extLst>
          </p:cNvPr>
          <p:cNvPicPr>
            <a:picLocks noChangeAspect="1"/>
          </p:cNvPicPr>
          <p:nvPr/>
        </p:nvPicPr>
        <p:blipFill>
          <a:blip r:embed="rId2"/>
          <a:stretch>
            <a:fillRect/>
          </a:stretch>
        </p:blipFill>
        <p:spPr>
          <a:xfrm>
            <a:off x="7756370" y="3990662"/>
            <a:ext cx="1290396" cy="994172"/>
          </a:xfrm>
          <a:prstGeom prst="rect">
            <a:avLst/>
          </a:prstGeom>
        </p:spPr>
      </p:pic>
      <p:sp>
        <p:nvSpPr>
          <p:cNvPr id="6" name="Title 1">
            <a:extLst>
              <a:ext uri="{FF2B5EF4-FFF2-40B4-BE49-F238E27FC236}">
                <a16:creationId xmlns:a16="http://schemas.microsoft.com/office/drawing/2014/main" id="{0943AC42-D2E0-834E-9DEB-B7AD412DE2C9}"/>
              </a:ext>
            </a:extLst>
          </p:cNvPr>
          <p:cNvSpPr txBox="1">
            <a:spLocks/>
          </p:cNvSpPr>
          <p:nvPr/>
        </p:nvSpPr>
        <p:spPr>
          <a:xfrm>
            <a:off x="628649" y="331019"/>
            <a:ext cx="7886700" cy="835506"/>
          </a:xfrm>
          <a:prstGeom prst="rect">
            <a:avLst/>
          </a:prstGeom>
        </p:spPr>
        <p:txBody>
          <a:bodyPr vert="horz" lIns="91440" tIns="45720" rIns="91440" bIns="45720" rtlCol="0" anchor="ctr">
            <a:normAutofit fontScale="90000" lnSpcReduction="20000"/>
          </a:bodyPr>
          <a:lstStyle>
            <a:lvl1pPr algn="l" defTabSz="326532" rtl="0" eaLnBrk="1" latinLnBrk="0" hangingPunct="1">
              <a:lnSpc>
                <a:spcPct val="90000"/>
              </a:lnSpc>
              <a:spcBef>
                <a:spcPct val="0"/>
              </a:spcBef>
              <a:buNone/>
              <a:defRPr sz="1571" kern="1200">
                <a:solidFill>
                  <a:schemeClr val="tx1"/>
                </a:solidFill>
                <a:latin typeface="+mj-lt"/>
                <a:ea typeface="+mj-ea"/>
                <a:cs typeface="+mj-cs"/>
              </a:defRPr>
            </a:lvl1pPr>
          </a:lstStyle>
          <a:p>
            <a:endParaRPr lang="en-US" sz="3410" dirty="0">
              <a:solidFill>
                <a:schemeClr val="bg1"/>
              </a:solidFill>
              <a:ea typeface="+mj-lt"/>
              <a:cs typeface="+mj-lt"/>
            </a:endParaRPr>
          </a:p>
          <a:p>
            <a:r>
              <a:rPr lang="en-US" sz="4000" b="1" dirty="0">
                <a:solidFill>
                  <a:schemeClr val="bg1"/>
                </a:solidFill>
                <a:ea typeface="+mj-lt"/>
                <a:cs typeface="+mj-lt"/>
              </a:rPr>
              <a:t>Six Preliminary Results for CSC263</a:t>
            </a:r>
            <a:endParaRPr lang="en-US" sz="3410" dirty="0">
              <a:cs typeface="Calibri Light"/>
            </a:endParaRPr>
          </a:p>
        </p:txBody>
      </p:sp>
      <p:sp>
        <p:nvSpPr>
          <p:cNvPr id="7" name="TextBox 6">
            <a:extLst>
              <a:ext uri="{FF2B5EF4-FFF2-40B4-BE49-F238E27FC236}">
                <a16:creationId xmlns:a16="http://schemas.microsoft.com/office/drawing/2014/main" id="{B6550428-771A-E54E-9436-8962964B4AD7}"/>
              </a:ext>
            </a:extLst>
          </p:cNvPr>
          <p:cNvSpPr txBox="1"/>
          <p:nvPr/>
        </p:nvSpPr>
        <p:spPr>
          <a:xfrm>
            <a:off x="628649" y="1285343"/>
            <a:ext cx="7886700" cy="830997"/>
          </a:xfrm>
          <a:prstGeom prst="rect">
            <a:avLst/>
          </a:prstGeom>
          <a:noFill/>
        </p:spPr>
        <p:txBody>
          <a:bodyPr wrap="square" rtlCol="0">
            <a:spAutoFit/>
          </a:bodyPr>
          <a:lstStyle/>
          <a:p>
            <a:r>
              <a:rPr lang="en-US" sz="2400" dirty="0">
                <a:solidFill>
                  <a:schemeClr val="bg1"/>
                </a:solidFill>
                <a:latin typeface="Cambria"/>
                <a:ea typeface="+mj-lt"/>
                <a:cs typeface="+mj-lt"/>
              </a:rPr>
              <a:t>3</a:t>
            </a:r>
            <a:r>
              <a:rPr lang="en-US" sz="2400" dirty="0">
                <a:solidFill>
                  <a:schemeClr val="bg1"/>
                </a:solidFill>
                <a:latin typeface="Cambria"/>
              </a:rPr>
              <a:t>. Students working in pairs were more satisfied with their answers on assignment questions than individuals.</a:t>
            </a:r>
            <a:endParaRPr lang="en-US" sz="2400" dirty="0">
              <a:solidFill>
                <a:schemeClr val="bg1"/>
              </a:solidFill>
            </a:endParaRPr>
          </a:p>
        </p:txBody>
      </p:sp>
      <p:pic>
        <p:nvPicPr>
          <p:cNvPr id="10" name="Picture 9" descr="Chart, box and whisker chart&#10;&#10;Description automatically generated">
            <a:extLst>
              <a:ext uri="{FF2B5EF4-FFF2-40B4-BE49-F238E27FC236}">
                <a16:creationId xmlns:a16="http://schemas.microsoft.com/office/drawing/2014/main" id="{EC4DED72-EDC5-5B42-AF40-D48DE492579F}"/>
              </a:ext>
            </a:extLst>
          </p:cNvPr>
          <p:cNvPicPr>
            <a:picLocks noChangeAspect="1"/>
          </p:cNvPicPr>
          <p:nvPr/>
        </p:nvPicPr>
        <p:blipFill rotWithShape="1">
          <a:blip r:embed="rId3">
            <a:extLst>
              <a:ext uri="{28A0092B-C50C-407E-A947-70E740481C1C}">
                <a14:useLocalDpi xmlns:a14="http://schemas.microsoft.com/office/drawing/2010/main" val="0"/>
              </a:ext>
            </a:extLst>
          </a:blip>
          <a:srcRect l="3739" t="4061" b="6414"/>
          <a:stretch/>
        </p:blipFill>
        <p:spPr>
          <a:xfrm>
            <a:off x="2272209" y="2332944"/>
            <a:ext cx="4599581" cy="2138901"/>
          </a:xfrm>
          <a:prstGeom prst="rect">
            <a:avLst/>
          </a:prstGeom>
        </p:spPr>
      </p:pic>
    </p:spTree>
    <p:extLst>
      <p:ext uri="{BB962C8B-B14F-4D97-AF65-F5344CB8AC3E}">
        <p14:creationId xmlns:p14="http://schemas.microsoft.com/office/powerpoint/2010/main" val="4223372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4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A10D9-7938-494F-B601-34B51036DD0D}"/>
              </a:ext>
            </a:extLst>
          </p:cNvPr>
          <p:cNvSpPr>
            <a:spLocks noGrp="1"/>
          </p:cNvSpPr>
          <p:nvPr>
            <p:ph type="title"/>
          </p:nvPr>
        </p:nvSpPr>
        <p:spPr>
          <a:xfrm>
            <a:off x="628650" y="158666"/>
            <a:ext cx="7886700" cy="994172"/>
          </a:xfrm>
        </p:spPr>
        <p:txBody>
          <a:bodyPr>
            <a:normAutofit fontScale="90000"/>
          </a:bodyPr>
          <a:lstStyle/>
          <a:p>
            <a:endParaRPr lang="en-US" sz="3410" dirty="0">
              <a:solidFill>
                <a:schemeClr val="bg1"/>
              </a:solidFill>
              <a:ea typeface="+mj-lt"/>
              <a:cs typeface="+mj-lt"/>
            </a:endParaRPr>
          </a:p>
          <a:p>
            <a:r>
              <a:rPr lang="en-US" sz="4000" b="1" dirty="0">
                <a:solidFill>
                  <a:schemeClr val="bg1"/>
                </a:solidFill>
                <a:ea typeface="+mj-lt"/>
                <a:cs typeface="+mj-lt"/>
              </a:rPr>
              <a:t>Six Preliminary Results for CSC263</a:t>
            </a:r>
            <a:endParaRPr lang="en-US" sz="3410" dirty="0">
              <a:cs typeface="Calibri Light"/>
            </a:endParaRPr>
          </a:p>
        </p:txBody>
      </p:sp>
      <p:pic>
        <p:nvPicPr>
          <p:cNvPr id="5" name="Picture 4" descr="Logo&#10;&#10;Description automatically generated">
            <a:extLst>
              <a:ext uri="{FF2B5EF4-FFF2-40B4-BE49-F238E27FC236}">
                <a16:creationId xmlns:a16="http://schemas.microsoft.com/office/drawing/2014/main" id="{E70F9B11-8025-498D-A2DA-398B3A434083}"/>
              </a:ext>
            </a:extLst>
          </p:cNvPr>
          <p:cNvPicPr>
            <a:picLocks noChangeAspect="1"/>
          </p:cNvPicPr>
          <p:nvPr/>
        </p:nvPicPr>
        <p:blipFill>
          <a:blip r:embed="rId3"/>
          <a:stretch>
            <a:fillRect/>
          </a:stretch>
        </p:blipFill>
        <p:spPr>
          <a:xfrm>
            <a:off x="7756370" y="3990662"/>
            <a:ext cx="1290396" cy="994172"/>
          </a:xfrm>
          <a:prstGeom prst="rect">
            <a:avLst/>
          </a:prstGeom>
        </p:spPr>
      </p:pic>
      <p:sp>
        <p:nvSpPr>
          <p:cNvPr id="9" name="Rounded Rectangle 8">
            <a:extLst>
              <a:ext uri="{FF2B5EF4-FFF2-40B4-BE49-F238E27FC236}">
                <a16:creationId xmlns:a16="http://schemas.microsoft.com/office/drawing/2014/main" id="{7C0BE50A-C5DC-5C4B-984D-98856F5310F5}"/>
              </a:ext>
            </a:extLst>
          </p:cNvPr>
          <p:cNvSpPr/>
          <p:nvPr/>
        </p:nvSpPr>
        <p:spPr>
          <a:xfrm>
            <a:off x="628650" y="2147544"/>
            <a:ext cx="7127720" cy="114703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sz="3200" b="1" dirty="0">
                <a:solidFill>
                  <a:schemeClr val="bg1"/>
                </a:solidFill>
                <a:latin typeface="Cambria"/>
                <a:cs typeface="Calibri"/>
              </a:rPr>
              <a:t>66%</a:t>
            </a:r>
            <a:r>
              <a:rPr lang="en-US" sz="3200" dirty="0">
                <a:solidFill>
                  <a:schemeClr val="bg1"/>
                </a:solidFill>
                <a:latin typeface="Cambria"/>
                <a:cs typeface="Calibri"/>
              </a:rPr>
              <a:t> agree that students in groups achieve higher </a:t>
            </a:r>
            <a:r>
              <a:rPr lang="en-US" sz="3200" b="1" dirty="0">
                <a:solidFill>
                  <a:schemeClr val="bg1"/>
                </a:solidFill>
                <a:latin typeface="Cambria"/>
                <a:cs typeface="Calibri"/>
              </a:rPr>
              <a:t>assignment</a:t>
            </a:r>
            <a:r>
              <a:rPr lang="en-US" sz="3200" dirty="0">
                <a:solidFill>
                  <a:schemeClr val="bg1"/>
                </a:solidFill>
                <a:latin typeface="Cambria"/>
                <a:cs typeface="Calibri"/>
              </a:rPr>
              <a:t> </a:t>
            </a:r>
            <a:r>
              <a:rPr lang="en-US" sz="3200" b="1" dirty="0">
                <a:solidFill>
                  <a:schemeClr val="bg1"/>
                </a:solidFill>
                <a:latin typeface="Cambria"/>
                <a:cs typeface="Calibri"/>
              </a:rPr>
              <a:t>grades</a:t>
            </a:r>
            <a:r>
              <a:rPr lang="en-US" sz="3200" dirty="0">
                <a:solidFill>
                  <a:schemeClr val="bg1"/>
                </a:solidFill>
                <a:latin typeface="Cambria"/>
                <a:cs typeface="Calibri"/>
              </a:rPr>
              <a:t>.</a:t>
            </a:r>
          </a:p>
          <a:p>
            <a:endParaRPr lang="en-US" sz="3200" dirty="0">
              <a:solidFill>
                <a:schemeClr val="bg1"/>
              </a:solidFill>
              <a:latin typeface="Cambria"/>
              <a:cs typeface="Calibri"/>
            </a:endParaRPr>
          </a:p>
          <a:p>
            <a:endParaRPr lang="en-US" sz="1800" dirty="0">
              <a:solidFill>
                <a:schemeClr val="bg1"/>
              </a:solidFill>
              <a:latin typeface="Cambria"/>
            </a:endParaRPr>
          </a:p>
          <a:p>
            <a:endParaRPr lang="en-US" sz="1800" dirty="0">
              <a:solidFill>
                <a:schemeClr val="bg1"/>
              </a:solidFill>
              <a:latin typeface="Cambria"/>
            </a:endParaRPr>
          </a:p>
        </p:txBody>
      </p:sp>
      <p:sp>
        <p:nvSpPr>
          <p:cNvPr id="3" name="TextBox 2">
            <a:extLst>
              <a:ext uri="{FF2B5EF4-FFF2-40B4-BE49-F238E27FC236}">
                <a16:creationId xmlns:a16="http://schemas.microsoft.com/office/drawing/2014/main" id="{48608349-C112-E146-9944-A6C42477D498}"/>
              </a:ext>
            </a:extLst>
          </p:cNvPr>
          <p:cNvSpPr txBox="1"/>
          <p:nvPr/>
        </p:nvSpPr>
        <p:spPr>
          <a:xfrm>
            <a:off x="628650" y="1289029"/>
            <a:ext cx="7886700" cy="936731"/>
          </a:xfrm>
          <a:prstGeom prst="rect">
            <a:avLst/>
          </a:prstGeom>
          <a:noFill/>
        </p:spPr>
        <p:txBody>
          <a:bodyPr wrap="square" lIns="91440" tIns="45720" rIns="91440" bIns="45720" rtlCol="0" anchor="t">
            <a:spAutoFit/>
          </a:bodyPr>
          <a:lstStyle/>
          <a:p>
            <a:r>
              <a:rPr lang="en-US" sz="2400" dirty="0">
                <a:solidFill>
                  <a:schemeClr val="bg1"/>
                </a:solidFill>
                <a:latin typeface="Cambria"/>
              </a:rPr>
              <a:t>4. Students recognize that working in groups on problem sets can raise their grades.</a:t>
            </a:r>
            <a:endParaRPr lang="en-US" sz="2400" dirty="0">
              <a:solidFill>
                <a:schemeClr val="bg1"/>
              </a:solidFill>
            </a:endParaRPr>
          </a:p>
          <a:p>
            <a:endParaRPr lang="en-US" dirty="0"/>
          </a:p>
        </p:txBody>
      </p:sp>
      <p:sp>
        <p:nvSpPr>
          <p:cNvPr id="7" name="Rounded Rectangle 6">
            <a:extLst>
              <a:ext uri="{FF2B5EF4-FFF2-40B4-BE49-F238E27FC236}">
                <a16:creationId xmlns:a16="http://schemas.microsoft.com/office/drawing/2014/main" id="{2F8A5A52-94E9-F641-B412-AB6E1337690F}"/>
              </a:ext>
            </a:extLst>
          </p:cNvPr>
          <p:cNvSpPr/>
          <p:nvPr/>
        </p:nvSpPr>
        <p:spPr>
          <a:xfrm>
            <a:off x="628650" y="3579574"/>
            <a:ext cx="7127720" cy="11470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sz="3200" b="1" dirty="0">
                <a:solidFill>
                  <a:schemeClr val="bg1"/>
                </a:solidFill>
                <a:latin typeface="Cambria"/>
                <a:cs typeface="Calibri"/>
              </a:rPr>
              <a:t>39%</a:t>
            </a:r>
            <a:r>
              <a:rPr lang="en-US" sz="2800" dirty="0">
                <a:solidFill>
                  <a:schemeClr val="bg1"/>
                </a:solidFill>
                <a:latin typeface="Cambria"/>
                <a:cs typeface="Calibri"/>
              </a:rPr>
              <a:t> </a:t>
            </a:r>
            <a:r>
              <a:rPr lang="en-US" sz="3200" dirty="0">
                <a:solidFill>
                  <a:schemeClr val="bg1"/>
                </a:solidFill>
                <a:latin typeface="Cambria"/>
                <a:cs typeface="Calibri"/>
              </a:rPr>
              <a:t>agree that students in groups achieve higher </a:t>
            </a:r>
            <a:r>
              <a:rPr lang="en-US" sz="3200" b="1" dirty="0">
                <a:solidFill>
                  <a:schemeClr val="bg1"/>
                </a:solidFill>
                <a:latin typeface="Cambria"/>
                <a:cs typeface="Calibri"/>
              </a:rPr>
              <a:t>overall course grades</a:t>
            </a:r>
            <a:r>
              <a:rPr lang="en-US" sz="3200" dirty="0">
                <a:solidFill>
                  <a:schemeClr val="bg1"/>
                </a:solidFill>
                <a:latin typeface="Cambria"/>
                <a:cs typeface="Calibri"/>
              </a:rPr>
              <a:t>.</a:t>
            </a:r>
          </a:p>
          <a:p>
            <a:endParaRPr lang="en-US" sz="1800" dirty="0">
              <a:solidFill>
                <a:schemeClr val="bg1"/>
              </a:solidFill>
              <a:latin typeface="Cambria"/>
            </a:endParaRPr>
          </a:p>
          <a:p>
            <a:endParaRPr lang="en-US" sz="1800" dirty="0">
              <a:solidFill>
                <a:schemeClr val="bg1"/>
              </a:solidFill>
              <a:latin typeface="Cambria"/>
            </a:endParaRPr>
          </a:p>
        </p:txBody>
      </p:sp>
    </p:spTree>
    <p:extLst>
      <p:ext uri="{BB962C8B-B14F-4D97-AF65-F5344CB8AC3E}">
        <p14:creationId xmlns:p14="http://schemas.microsoft.com/office/powerpoint/2010/main" val="29512484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4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A10D9-7938-494F-B601-34B51036DD0D}"/>
              </a:ext>
            </a:extLst>
          </p:cNvPr>
          <p:cNvSpPr>
            <a:spLocks noGrp="1"/>
          </p:cNvSpPr>
          <p:nvPr>
            <p:ph type="title"/>
          </p:nvPr>
        </p:nvSpPr>
        <p:spPr>
          <a:xfrm>
            <a:off x="628650" y="158666"/>
            <a:ext cx="7886700" cy="994172"/>
          </a:xfrm>
        </p:spPr>
        <p:txBody>
          <a:bodyPr>
            <a:normAutofit fontScale="90000"/>
          </a:bodyPr>
          <a:lstStyle/>
          <a:p>
            <a:endParaRPr lang="en-US" sz="3410" dirty="0">
              <a:solidFill>
                <a:schemeClr val="bg1"/>
              </a:solidFill>
              <a:ea typeface="+mj-lt"/>
              <a:cs typeface="+mj-lt"/>
            </a:endParaRPr>
          </a:p>
          <a:p>
            <a:r>
              <a:rPr lang="en-US" sz="4000" b="1" dirty="0">
                <a:solidFill>
                  <a:schemeClr val="bg1"/>
                </a:solidFill>
                <a:ea typeface="+mj-lt"/>
                <a:cs typeface="+mj-lt"/>
              </a:rPr>
              <a:t>Six Preliminary Results for CSC263</a:t>
            </a:r>
            <a:endParaRPr lang="en-US" sz="3410" dirty="0">
              <a:cs typeface="Calibri Light"/>
            </a:endParaRPr>
          </a:p>
        </p:txBody>
      </p:sp>
      <p:pic>
        <p:nvPicPr>
          <p:cNvPr id="5" name="Picture 4" descr="Logo&#10;&#10;Description automatically generated">
            <a:extLst>
              <a:ext uri="{FF2B5EF4-FFF2-40B4-BE49-F238E27FC236}">
                <a16:creationId xmlns:a16="http://schemas.microsoft.com/office/drawing/2014/main" id="{E70F9B11-8025-498D-A2DA-398B3A434083}"/>
              </a:ext>
            </a:extLst>
          </p:cNvPr>
          <p:cNvPicPr>
            <a:picLocks noChangeAspect="1"/>
          </p:cNvPicPr>
          <p:nvPr/>
        </p:nvPicPr>
        <p:blipFill>
          <a:blip r:embed="rId3"/>
          <a:stretch>
            <a:fillRect/>
          </a:stretch>
        </p:blipFill>
        <p:spPr>
          <a:xfrm>
            <a:off x="7756370" y="3990662"/>
            <a:ext cx="1290396" cy="994172"/>
          </a:xfrm>
          <a:prstGeom prst="rect">
            <a:avLst/>
          </a:prstGeom>
        </p:spPr>
      </p:pic>
      <p:sp>
        <p:nvSpPr>
          <p:cNvPr id="3" name="TextBox 2">
            <a:extLst>
              <a:ext uri="{FF2B5EF4-FFF2-40B4-BE49-F238E27FC236}">
                <a16:creationId xmlns:a16="http://schemas.microsoft.com/office/drawing/2014/main" id="{48608349-C112-E146-9944-A6C42477D498}"/>
              </a:ext>
            </a:extLst>
          </p:cNvPr>
          <p:cNvSpPr txBox="1"/>
          <p:nvPr/>
        </p:nvSpPr>
        <p:spPr>
          <a:xfrm>
            <a:off x="628650" y="1299077"/>
            <a:ext cx="7886700" cy="567399"/>
          </a:xfrm>
          <a:prstGeom prst="rect">
            <a:avLst/>
          </a:prstGeom>
          <a:noFill/>
        </p:spPr>
        <p:txBody>
          <a:bodyPr wrap="square" rtlCol="0">
            <a:spAutoFit/>
          </a:bodyPr>
          <a:lstStyle/>
          <a:p>
            <a:r>
              <a:rPr lang="en-US" sz="2400" dirty="0">
                <a:solidFill>
                  <a:prstClr val="white"/>
                </a:solidFill>
                <a:latin typeface="Cambria"/>
                <a:ea typeface="+mj-ea"/>
                <a:cs typeface="+mj-cs"/>
              </a:rPr>
              <a:t>5. </a:t>
            </a:r>
            <a:r>
              <a:rPr lang="en-US" sz="2400" dirty="0">
                <a:solidFill>
                  <a:schemeClr val="bg1"/>
                </a:solidFill>
                <a:latin typeface="Cambria"/>
                <a:ea typeface="+mn-lt"/>
                <a:cs typeface="+mn-lt"/>
              </a:rPr>
              <a:t>Students working alone are </a:t>
            </a:r>
            <a:r>
              <a:rPr lang="en-US" sz="2400" b="1" dirty="0">
                <a:solidFill>
                  <a:schemeClr val="bg1"/>
                </a:solidFill>
                <a:latin typeface="Cambria"/>
                <a:ea typeface="+mn-lt"/>
                <a:cs typeface="+mn-lt"/>
              </a:rPr>
              <a:t>2.5 times as likely to drop</a:t>
            </a:r>
            <a:r>
              <a:rPr lang="en-US" sz="2400" dirty="0">
                <a:solidFill>
                  <a:schemeClr val="bg1"/>
                </a:solidFill>
                <a:latin typeface="Cambria"/>
                <a:ea typeface="+mn-lt"/>
                <a:cs typeface="+mn-lt"/>
              </a:rPr>
              <a:t>.</a:t>
            </a:r>
            <a:br>
              <a:rPr lang="en-US" sz="3600" dirty="0">
                <a:solidFill>
                  <a:prstClr val="white"/>
                </a:solidFill>
                <a:latin typeface="Calibri Light" panose="020F0302020204030204"/>
                <a:ea typeface="+mj-ea"/>
                <a:cs typeface="+mj-cs"/>
              </a:rPr>
            </a:br>
            <a:endParaRPr lang="en-US" dirty="0"/>
          </a:p>
        </p:txBody>
      </p:sp>
      <p:graphicFrame>
        <p:nvGraphicFramePr>
          <p:cNvPr id="6" name="Table 24">
            <a:extLst>
              <a:ext uri="{FF2B5EF4-FFF2-40B4-BE49-F238E27FC236}">
                <a16:creationId xmlns:a16="http://schemas.microsoft.com/office/drawing/2014/main" id="{0506D5F6-8B39-B24E-949B-44B4CFB9E2E6}"/>
              </a:ext>
            </a:extLst>
          </p:cNvPr>
          <p:cNvGraphicFramePr>
            <a:graphicFrameLocks noGrp="1"/>
          </p:cNvGraphicFramePr>
          <p:nvPr>
            <p:extLst>
              <p:ext uri="{D42A27DB-BD31-4B8C-83A1-F6EECF244321}">
                <p14:modId xmlns:p14="http://schemas.microsoft.com/office/powerpoint/2010/main" val="1750350099"/>
              </p:ext>
            </p:extLst>
          </p:nvPr>
        </p:nvGraphicFramePr>
        <p:xfrm>
          <a:off x="2656134" y="2299604"/>
          <a:ext cx="3831732" cy="1691058"/>
        </p:xfrm>
        <a:graphic>
          <a:graphicData uri="http://schemas.openxmlformats.org/drawingml/2006/table">
            <a:tbl>
              <a:tblPr firstRow="1" bandRow="1">
                <a:tableStyleId>{5C22544A-7EE6-4342-B048-85BDC9FD1C3A}</a:tableStyleId>
              </a:tblPr>
              <a:tblGrid>
                <a:gridCol w="1666131">
                  <a:extLst>
                    <a:ext uri="{9D8B030D-6E8A-4147-A177-3AD203B41FA5}">
                      <a16:colId xmlns:a16="http://schemas.microsoft.com/office/drawing/2014/main" val="1605901899"/>
                    </a:ext>
                  </a:extLst>
                </a:gridCol>
                <a:gridCol w="2165601">
                  <a:extLst>
                    <a:ext uri="{9D8B030D-6E8A-4147-A177-3AD203B41FA5}">
                      <a16:colId xmlns:a16="http://schemas.microsoft.com/office/drawing/2014/main" val="847134376"/>
                    </a:ext>
                  </a:extLst>
                </a:gridCol>
              </a:tblGrid>
              <a:tr h="954157">
                <a:tc>
                  <a:txBody>
                    <a:bodyPr/>
                    <a:lstStyle/>
                    <a:p>
                      <a:pPr algn="ctr"/>
                      <a:r>
                        <a:rPr lang="en-US" sz="2800" dirty="0"/>
                        <a:t>Group Drop Rate</a:t>
                      </a:r>
                    </a:p>
                  </a:txBody>
                  <a:tcPr marL="32657" marR="32657" marT="16329" marB="16329" anchor="ctr">
                    <a:solidFill>
                      <a:srgbClr val="00204E">
                        <a:alpha val="80000"/>
                      </a:srgbClr>
                    </a:solidFill>
                  </a:tcPr>
                </a:tc>
                <a:tc>
                  <a:txBody>
                    <a:bodyPr/>
                    <a:lstStyle/>
                    <a:p>
                      <a:pPr algn="ctr"/>
                      <a:r>
                        <a:rPr lang="en-US" sz="2800" dirty="0"/>
                        <a:t>Non-Group Drop Rate</a:t>
                      </a:r>
                    </a:p>
                  </a:txBody>
                  <a:tcPr marL="32657" marR="32657" marT="16329" marB="16329" anchor="ctr">
                    <a:solidFill>
                      <a:srgbClr val="00204E">
                        <a:alpha val="80000"/>
                      </a:srgbClr>
                    </a:solidFill>
                  </a:tcPr>
                </a:tc>
                <a:extLst>
                  <a:ext uri="{0D108BD9-81ED-4DB2-BD59-A6C34878D82A}">
                    <a16:rowId xmlns:a16="http://schemas.microsoft.com/office/drawing/2014/main" val="3171463189"/>
                  </a:ext>
                </a:extLst>
              </a:tr>
              <a:tr h="736901">
                <a:tc>
                  <a:txBody>
                    <a:bodyPr/>
                    <a:lstStyle/>
                    <a:p>
                      <a:pPr algn="ctr"/>
                      <a:r>
                        <a:rPr lang="en-US" sz="2800" dirty="0">
                          <a:solidFill>
                            <a:schemeClr val="tx1"/>
                          </a:solidFill>
                        </a:rPr>
                        <a:t>2%</a:t>
                      </a:r>
                    </a:p>
                  </a:txBody>
                  <a:tcPr marL="32657" marR="32657" marT="16329" marB="16329" anchor="ctr">
                    <a:solidFill>
                      <a:schemeClr val="accent1">
                        <a:lumMod val="60000"/>
                        <a:lumOff val="40000"/>
                      </a:schemeClr>
                    </a:solidFill>
                  </a:tcPr>
                </a:tc>
                <a:tc>
                  <a:txBody>
                    <a:bodyPr/>
                    <a:lstStyle/>
                    <a:p>
                      <a:pPr algn="ctr"/>
                      <a:r>
                        <a:rPr lang="en-US" sz="2800" dirty="0">
                          <a:solidFill>
                            <a:schemeClr val="tx1"/>
                          </a:solidFill>
                        </a:rPr>
                        <a:t>5%</a:t>
                      </a:r>
                    </a:p>
                  </a:txBody>
                  <a:tcPr marL="32657" marR="32657" marT="16329" marB="16329" anchor="ctr">
                    <a:solidFill>
                      <a:schemeClr val="accent1">
                        <a:lumMod val="60000"/>
                        <a:lumOff val="40000"/>
                      </a:schemeClr>
                    </a:solidFill>
                  </a:tcPr>
                </a:tc>
                <a:extLst>
                  <a:ext uri="{0D108BD9-81ED-4DB2-BD59-A6C34878D82A}">
                    <a16:rowId xmlns:a16="http://schemas.microsoft.com/office/drawing/2014/main" val="2056723188"/>
                  </a:ext>
                </a:extLst>
              </a:tr>
            </a:tbl>
          </a:graphicData>
        </a:graphic>
      </p:graphicFrame>
    </p:spTree>
    <p:extLst>
      <p:ext uri="{BB962C8B-B14F-4D97-AF65-F5344CB8AC3E}">
        <p14:creationId xmlns:p14="http://schemas.microsoft.com/office/powerpoint/2010/main" val="100310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4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A10D9-7938-494F-B601-34B51036DD0D}"/>
              </a:ext>
            </a:extLst>
          </p:cNvPr>
          <p:cNvSpPr>
            <a:spLocks noGrp="1"/>
          </p:cNvSpPr>
          <p:nvPr>
            <p:ph type="title"/>
          </p:nvPr>
        </p:nvSpPr>
        <p:spPr>
          <a:xfrm>
            <a:off x="628650" y="158666"/>
            <a:ext cx="7886700" cy="994172"/>
          </a:xfrm>
        </p:spPr>
        <p:txBody>
          <a:bodyPr>
            <a:normAutofit fontScale="90000"/>
          </a:bodyPr>
          <a:lstStyle/>
          <a:p>
            <a:endParaRPr lang="en-US" sz="3410" dirty="0">
              <a:solidFill>
                <a:schemeClr val="bg1"/>
              </a:solidFill>
              <a:ea typeface="+mj-lt"/>
              <a:cs typeface="+mj-lt"/>
            </a:endParaRPr>
          </a:p>
          <a:p>
            <a:r>
              <a:rPr lang="en-US" sz="4000" b="1" dirty="0">
                <a:solidFill>
                  <a:schemeClr val="bg1"/>
                </a:solidFill>
                <a:ea typeface="+mj-lt"/>
                <a:cs typeface="+mj-lt"/>
              </a:rPr>
              <a:t>Six Preliminary Results for CSC263</a:t>
            </a:r>
            <a:endParaRPr lang="en-US" sz="3410" dirty="0">
              <a:cs typeface="Calibri Light"/>
            </a:endParaRPr>
          </a:p>
        </p:txBody>
      </p:sp>
      <p:pic>
        <p:nvPicPr>
          <p:cNvPr id="5" name="Picture 4" descr="Logo&#10;&#10;Description automatically generated">
            <a:extLst>
              <a:ext uri="{FF2B5EF4-FFF2-40B4-BE49-F238E27FC236}">
                <a16:creationId xmlns:a16="http://schemas.microsoft.com/office/drawing/2014/main" id="{E70F9B11-8025-498D-A2DA-398B3A434083}"/>
              </a:ext>
            </a:extLst>
          </p:cNvPr>
          <p:cNvPicPr>
            <a:picLocks noChangeAspect="1"/>
          </p:cNvPicPr>
          <p:nvPr/>
        </p:nvPicPr>
        <p:blipFill>
          <a:blip r:embed="rId3"/>
          <a:stretch>
            <a:fillRect/>
          </a:stretch>
        </p:blipFill>
        <p:spPr>
          <a:xfrm>
            <a:off x="7756370" y="3990662"/>
            <a:ext cx="1290396" cy="994172"/>
          </a:xfrm>
          <a:prstGeom prst="rect">
            <a:avLst/>
          </a:prstGeom>
        </p:spPr>
      </p:pic>
      <p:sp>
        <p:nvSpPr>
          <p:cNvPr id="3" name="TextBox 2">
            <a:extLst>
              <a:ext uri="{FF2B5EF4-FFF2-40B4-BE49-F238E27FC236}">
                <a16:creationId xmlns:a16="http://schemas.microsoft.com/office/drawing/2014/main" id="{48608349-C112-E146-9944-A6C42477D498}"/>
              </a:ext>
            </a:extLst>
          </p:cNvPr>
          <p:cNvSpPr txBox="1"/>
          <p:nvPr/>
        </p:nvSpPr>
        <p:spPr>
          <a:xfrm>
            <a:off x="628650" y="1299077"/>
            <a:ext cx="7886700" cy="936731"/>
          </a:xfrm>
          <a:prstGeom prst="rect">
            <a:avLst/>
          </a:prstGeom>
          <a:noFill/>
        </p:spPr>
        <p:txBody>
          <a:bodyPr wrap="square" rtlCol="0">
            <a:spAutoFit/>
          </a:bodyPr>
          <a:lstStyle/>
          <a:p>
            <a:r>
              <a:rPr lang="en-US" sz="2400" dirty="0">
                <a:solidFill>
                  <a:prstClr val="white"/>
                </a:solidFill>
                <a:latin typeface="Cambria"/>
                <a:ea typeface="+mj-ea"/>
                <a:cs typeface="+mj-cs"/>
              </a:rPr>
              <a:t>6. </a:t>
            </a:r>
            <a:r>
              <a:rPr lang="en-CA" sz="2400" dirty="0">
                <a:solidFill>
                  <a:schemeClr val="bg1"/>
                </a:solidFill>
                <a:ea typeface="+mn-lt"/>
                <a:cs typeface="+mn-lt"/>
              </a:rPr>
              <a:t>Groups splitting the work can lead to worse performance on related test questions.</a:t>
            </a:r>
            <a:br>
              <a:rPr lang="en-US" sz="3600" dirty="0">
                <a:solidFill>
                  <a:prstClr val="white"/>
                </a:solidFill>
                <a:latin typeface="Calibri Light" panose="020F0302020204030204"/>
                <a:ea typeface="+mj-ea"/>
                <a:cs typeface="+mj-cs"/>
              </a:rPr>
            </a:br>
            <a:endParaRPr lang="en-US" dirty="0"/>
          </a:p>
        </p:txBody>
      </p:sp>
      <p:pic>
        <p:nvPicPr>
          <p:cNvPr id="6" name="Picture 5" descr="Chart, box and whisker chart&#10;&#10;Description automatically generated">
            <a:extLst>
              <a:ext uri="{FF2B5EF4-FFF2-40B4-BE49-F238E27FC236}">
                <a16:creationId xmlns:a16="http://schemas.microsoft.com/office/drawing/2014/main" id="{47AF2852-4DBA-174D-BD69-C00850F819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2284" y="2225760"/>
            <a:ext cx="5219432" cy="2609716"/>
          </a:xfrm>
          <a:prstGeom prst="rect">
            <a:avLst/>
          </a:prstGeom>
        </p:spPr>
      </p:pic>
    </p:spTree>
    <p:extLst>
      <p:ext uri="{BB962C8B-B14F-4D97-AF65-F5344CB8AC3E}">
        <p14:creationId xmlns:p14="http://schemas.microsoft.com/office/powerpoint/2010/main" val="237167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 TLS PowerPoint poster template" id="{EE5BC41A-92A9-7746-B87B-C3458D3CB5A1}" vid="{303F53ED-2166-FE46-8AB9-0E30F171BD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247</TotalTime>
  <Words>1393</Words>
  <Application>Microsoft Macintosh PowerPoint</Application>
  <PresentationFormat>On-screen Show (16:9)</PresentationFormat>
  <Paragraphs>196</Paragraphs>
  <Slides>18</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Cambria</vt:lpstr>
      <vt:lpstr>Wingdings</vt:lpstr>
      <vt:lpstr>Office Theme</vt:lpstr>
      <vt:lpstr>PowerPoint Presentation</vt:lpstr>
      <vt:lpstr> Research Question </vt:lpstr>
      <vt:lpstr> Our Study </vt:lpstr>
      <vt:lpstr> Six Preliminary Results for CSC263</vt:lpstr>
      <vt:lpstr>PowerPoint Presentation</vt:lpstr>
      <vt:lpstr>PowerPoint Presentation</vt:lpstr>
      <vt:lpstr> Six Preliminary Results for CSC263</vt:lpstr>
      <vt:lpstr> Six Preliminary Results for CSC263</vt:lpstr>
      <vt:lpstr> Six Preliminary Results for CSC263</vt:lpstr>
      <vt:lpstr>PowerPoint Presentation</vt:lpstr>
      <vt:lpstr>PowerPoint Presentation</vt:lpstr>
      <vt:lpstr> Summary </vt:lpstr>
      <vt:lpstr> Thanks for Listening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Calver</dc:creator>
  <cp:lastModifiedBy>Jonathan Calver</cp:lastModifiedBy>
  <cp:revision>50</cp:revision>
  <dcterms:created xsi:type="dcterms:W3CDTF">2021-03-25T18:21:48Z</dcterms:created>
  <dcterms:modified xsi:type="dcterms:W3CDTF">2021-05-16T15:07:01Z</dcterms:modified>
</cp:coreProperties>
</file>