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5"/>
  </p:notesMasterIdLst>
  <p:sldIdLst>
    <p:sldId id="366" r:id="rId2"/>
    <p:sldId id="367" r:id="rId3"/>
    <p:sldId id="645" r:id="rId4"/>
    <p:sldId id="528" r:id="rId5"/>
    <p:sldId id="525" r:id="rId6"/>
    <p:sldId id="529" r:id="rId7"/>
    <p:sldId id="526" r:id="rId8"/>
    <p:sldId id="531" r:id="rId9"/>
    <p:sldId id="553" r:id="rId10"/>
    <p:sldId id="555" r:id="rId11"/>
    <p:sldId id="557" r:id="rId12"/>
    <p:sldId id="581" r:id="rId13"/>
    <p:sldId id="646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0E8"/>
    <a:srgbClr val="00FF00"/>
    <a:srgbClr val="91C7F9"/>
    <a:srgbClr val="9999FF"/>
    <a:srgbClr val="FF00FF"/>
    <a:srgbClr val="FFFE12"/>
    <a:srgbClr val="66FF66"/>
    <a:srgbClr val="FFFF00"/>
    <a:srgbClr val="BEE1F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25806" autoAdjust="0"/>
    <p:restoredTop sz="84035" autoAdjust="0"/>
  </p:normalViewPr>
  <p:slideViewPr>
    <p:cSldViewPr>
      <p:cViewPr>
        <p:scale>
          <a:sx n="75" d="100"/>
          <a:sy n="75" d="100"/>
        </p:scale>
        <p:origin x="-172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6E1AB248-CDFE-49BB-8034-4D1763E71974}" type="datetimeFigureOut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EDFCABE-5061-4D9E-9C7B-CFF110160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69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64396C-F443-43AE-8CF3-DB853D33EE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Diversion by the ISP: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carried</a:t>
            </a:r>
            <a:r>
              <a:rPr lang="fr-CH" dirty="0" smtClean="0"/>
              <a:t> out by </a:t>
            </a:r>
            <a:r>
              <a:rPr lang="fr-CH" dirty="0" err="1" smtClean="0"/>
              <a:t>showing</a:t>
            </a:r>
            <a:r>
              <a:rPr lang="fr-CH" dirty="0" smtClean="0"/>
              <a:t> </a:t>
            </a:r>
            <a:r>
              <a:rPr lang="fr-CH" dirty="0" err="1" smtClean="0"/>
              <a:t>different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ads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than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ones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the AS </a:t>
            </a:r>
            <a:r>
              <a:rPr lang="fr-CH" baseline="0" dirty="0" err="1" smtClean="0"/>
              <a:t>would</a:t>
            </a:r>
            <a:r>
              <a:rPr lang="fr-CH" baseline="0" dirty="0" smtClean="0"/>
              <a:t> have </a:t>
            </a:r>
            <a:r>
              <a:rPr lang="fr-CH" baseline="0" dirty="0" err="1" smtClean="0"/>
              <a:t>shown</a:t>
            </a:r>
            <a:r>
              <a:rPr lang="fr-CH" baseline="0" dirty="0" smtClean="0"/>
              <a:t>? </a:t>
            </a:r>
            <a:r>
              <a:rPr lang="fr-CH" baseline="0" dirty="0" err="1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4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endParaRPr lang="en-US" b="1" i="1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D49CC-CED7-4F57-87B7-4D2920FF46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DFCABE-5061-4D9E-9C7B-CFF110160A9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C9B4-31DD-43F0-BED9-14E2D9A125FE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A0611-4AA9-475C-B732-0847066A7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256B6-98DE-4554-B853-D9A31C2B9E0D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8315B-B61B-4BCF-8597-4966529E9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F891C-0724-46D3-B10F-997695CAA7FF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39BD-4906-4EB8-8D79-B2194953E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1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9DAE-C537-4CAA-B3CB-C83FC4D339AE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04D9D146-4998-4547-9F10-D592E29CA8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B648-DAFB-4F81-A801-7AF5CC7C836F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2DBE-AE1A-43C9-9EC9-7D147907F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D7597-6987-4D56-9A48-E2CF57DE0B23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479CA-28F9-42B0-BF72-E32B60437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B722D-24FA-4B7F-96B2-4137294DA3DA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4833D-4E7B-4778-922D-74495D888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1648-E996-441B-8395-E9A3A8D558C5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FDB7A-07A1-4F60-995C-24ACBE5E0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DDCA-AB2C-4FE9-83CC-E9E81DBE476A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9158D-AF14-4069-B8A3-BED7B83C7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CAACF-2105-445B-8F29-1EB7E5AA6EDC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E9987-DD59-42A8-BEFE-F2CDFFD83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F53A-B765-47C7-ABD0-E54FE979DE42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8222B-8742-46BF-B340-BB848689D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11852C-5CEA-438B-89F9-1C3A36EFD9DD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0ABD2A-622C-4170-A01D-ABC1844C5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9" r:id="rId2"/>
    <p:sldLayoutId id="2147483948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9" r:id="rId9"/>
    <p:sldLayoutId id="2147483945" r:id="rId10"/>
    <p:sldLayoutId id="21474839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dirt.com/articles/20080417/041032874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19400"/>
            <a:ext cx="8763000" cy="1219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Security Games in Online Advertising: Can Ads Help Secure the Web?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4343400"/>
            <a:ext cx="8458200" cy="1600200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r>
              <a:rPr lang="en-US" dirty="0" smtClean="0"/>
              <a:t>JP </a:t>
            </a:r>
            <a:r>
              <a:rPr lang="en-US" dirty="0" err="1" smtClean="0"/>
              <a:t>Hubaux</a:t>
            </a:r>
            <a:endParaRPr lang="en-US" dirty="0" smtClean="0"/>
          </a:p>
          <a:p>
            <a:pPr algn="ctr">
              <a:spcAft>
                <a:spcPts val="600"/>
              </a:spcAft>
              <a:buNone/>
            </a:pPr>
            <a:r>
              <a:rPr lang="en-US" dirty="0" smtClean="0"/>
              <a:t> Joint work with N. </a:t>
            </a:r>
            <a:r>
              <a:rPr lang="en-US" dirty="0" err="1" smtClean="0"/>
              <a:t>Vratonjic</a:t>
            </a:r>
            <a:r>
              <a:rPr lang="en-US" dirty="0" smtClean="0"/>
              <a:t>, M. Raya, and D. </a:t>
            </a:r>
            <a:r>
              <a:rPr lang="en-US" dirty="0" err="1" smtClean="0"/>
              <a:t>Parkes</a:t>
            </a:r>
            <a:endParaRPr lang="en-US" dirty="0" smtClean="0"/>
          </a:p>
          <a:p>
            <a:pPr algn="ctr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876800" y="5181600"/>
            <a:ext cx="472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en-US" sz="2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epfl_logo_bi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066800"/>
            <a:ext cx="1743075" cy="838200"/>
          </a:xfrm>
          <a:prstGeom prst="rect">
            <a:avLst/>
          </a:prstGeom>
        </p:spPr>
      </p:pic>
      <p:pic>
        <p:nvPicPr>
          <p:cNvPr id="7" name="Picture 6" descr="Harvard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7600" y="762000"/>
            <a:ext cx="1143000" cy="1134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2514600" y="5105400"/>
            <a:ext cx="1752600" cy="1600200"/>
            <a:chOff x="2514600" y="5105400"/>
            <a:chExt cx="1752600" cy="1600200"/>
          </a:xfrm>
        </p:grpSpPr>
        <p:grpSp>
          <p:nvGrpSpPr>
            <p:cNvPr id="70" name="Group 69"/>
            <p:cNvGrpSpPr/>
            <p:nvPr/>
          </p:nvGrpSpPr>
          <p:grpSpPr>
            <a:xfrm>
              <a:off x="2514600" y="5105400"/>
              <a:ext cx="1752600" cy="1600200"/>
              <a:chOff x="2514600" y="5105400"/>
              <a:chExt cx="1752600" cy="1600200"/>
            </a:xfrm>
          </p:grpSpPr>
          <p:sp>
            <p:nvSpPr>
              <p:cNvPr id="68" name="Rounded Rectangle 67"/>
              <p:cNvSpPr/>
              <p:nvPr/>
            </p:nvSpPr>
            <p:spPr bwMode="auto">
              <a:xfrm>
                <a:off x="2514600" y="5105400"/>
                <a:ext cx="1752600" cy="1600200"/>
              </a:xfrm>
              <a:prstGeom prst="roundRect">
                <a:avLst>
                  <a:gd name="adj" fmla="val 10000"/>
                </a:avLst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</a:schemeClr>
                  </a:gs>
                  <a:gs pos="72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59" name="Rounded Rectangle 4"/>
              <p:cNvSpPr/>
              <p:nvPr/>
            </p:nvSpPr>
            <p:spPr bwMode="auto">
              <a:xfrm>
                <a:off x="2590800" y="5221773"/>
                <a:ext cx="1517048" cy="645627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000">
                    <a:schemeClr val="bg1">
                      <a:lumMod val="75000"/>
                    </a:schemeClr>
                  </a:gs>
                  <a:gs pos="0">
                    <a:schemeClr val="bg1">
                      <a:lumMod val="85000"/>
                    </a:schemeClr>
                  </a:gs>
                  <a:gs pos="72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733550">
                  <a:lnSpc>
                    <a:spcPct val="90000"/>
                  </a:lnSpc>
                  <a:defRPr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Advertisers</a:t>
                </a:r>
              </a:p>
              <a:p>
                <a:pPr algn="ctr" defTabSz="1733550">
                  <a:lnSpc>
                    <a:spcPct val="90000"/>
                  </a:lnSpc>
                  <a:defRPr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(AV)</a:t>
                </a:r>
              </a:p>
            </p:txBody>
          </p:sp>
        </p:grpSp>
        <p:sp>
          <p:nvSpPr>
            <p:cNvPr id="67" name="Rounded Rectangle 4"/>
            <p:cNvSpPr/>
            <p:nvPr/>
          </p:nvSpPr>
          <p:spPr bwMode="auto">
            <a:xfrm>
              <a:off x="2590800" y="5943600"/>
              <a:ext cx="1524000" cy="64562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2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72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733550">
                <a:lnSpc>
                  <a:spcPct val="90000"/>
                </a:lnSpc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Ad Servers</a:t>
              </a:r>
            </a:p>
            <a:p>
              <a:pPr algn="ctr" defTabSz="1733550">
                <a:lnSpc>
                  <a:spcPct val="90000"/>
                </a:lnSpc>
                <a:defRPr/>
              </a:pPr>
              <a:r>
                <a:rPr lang="en-US" sz="2000" dirty="0" smtClean="0">
                  <a:solidFill>
                    <a:schemeClr val="tx1"/>
                  </a:solidFill>
                </a:rPr>
                <a:t>(AS)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Non-Cooperative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10</a:t>
            </a:fld>
            <a:endParaRPr lang="fr-CH" dirty="0"/>
          </a:p>
        </p:txBody>
      </p:sp>
      <p:grpSp>
        <p:nvGrpSpPr>
          <p:cNvPr id="3" name="Group 6"/>
          <p:cNvGrpSpPr/>
          <p:nvPr/>
        </p:nvGrpSpPr>
        <p:grpSpPr>
          <a:xfrm>
            <a:off x="7696200" y="4038600"/>
            <a:ext cx="12954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6" name="Rounded Rectangle 5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User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(U)</a:t>
              </a:r>
              <a:endParaRPr lang="en-US" sz="2000" dirty="0"/>
            </a:p>
          </p:txBody>
        </p:sp>
      </p:grpSp>
      <p:grpSp>
        <p:nvGrpSpPr>
          <p:cNvPr id="5" name="Group 9"/>
          <p:cNvGrpSpPr/>
          <p:nvPr/>
        </p:nvGrpSpPr>
        <p:grpSpPr>
          <a:xfrm>
            <a:off x="2057400" y="4038600"/>
            <a:ext cx="15240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/>
                <a:t>Ad </a:t>
              </a:r>
              <a:r>
                <a:rPr lang="en-US" sz="2000" dirty="0" smtClean="0"/>
                <a:t>Servers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(AS)</a:t>
              </a:r>
              <a:endParaRPr lang="en-US" sz="2000" dirty="0"/>
            </a:p>
          </p:txBody>
        </p:sp>
      </p:grpSp>
      <p:grpSp>
        <p:nvGrpSpPr>
          <p:cNvPr id="8" name="Group 10"/>
          <p:cNvGrpSpPr/>
          <p:nvPr/>
        </p:nvGrpSpPr>
        <p:grpSpPr bwMode="auto">
          <a:xfrm>
            <a:off x="4267200" y="4038600"/>
            <a:ext cx="14478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Websites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(WS)</a:t>
              </a:r>
              <a:endParaRPr lang="en-US" sz="2000" dirty="0"/>
            </a:p>
          </p:txBody>
        </p:sp>
      </p:grpSp>
      <p:grpSp>
        <p:nvGrpSpPr>
          <p:cNvPr id="11" name="Group 79"/>
          <p:cNvGrpSpPr/>
          <p:nvPr/>
        </p:nvGrpSpPr>
        <p:grpSpPr>
          <a:xfrm>
            <a:off x="0" y="4038600"/>
            <a:ext cx="1669448" cy="685800"/>
            <a:chOff x="381000" y="2819400"/>
            <a:chExt cx="1669448" cy="6858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33400" y="2819400"/>
              <a:ext cx="1447800" cy="68580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Rounded Rectangle 4"/>
            <p:cNvSpPr/>
            <p:nvPr/>
          </p:nvSpPr>
          <p:spPr bwMode="auto">
            <a:xfrm>
              <a:off x="381000" y="2859573"/>
              <a:ext cx="1669448" cy="64562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Advertisers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(AV)</a:t>
              </a:r>
              <a:endParaRPr lang="en-US" sz="2000" dirty="0"/>
            </a:p>
          </p:txBody>
        </p:sp>
      </p:grpSp>
      <p:cxnSp>
        <p:nvCxnSpPr>
          <p:cNvPr id="29" name="Straight Arrow Connector 28"/>
          <p:cNvCxnSpPr>
            <a:stCxn id="22" idx="3"/>
            <a:endCxn id="10" idx="1"/>
          </p:cNvCxnSpPr>
          <p:nvPr/>
        </p:nvCxnSpPr>
        <p:spPr>
          <a:xfrm flipV="1">
            <a:off x="1600200" y="4374750"/>
            <a:ext cx="464518" cy="675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3"/>
            <a:endCxn id="12" idx="1"/>
          </p:cNvCxnSpPr>
          <p:nvPr/>
        </p:nvCxnSpPr>
        <p:spPr>
          <a:xfrm>
            <a:off x="3581400" y="4381500"/>
            <a:ext cx="685800" cy="1588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1371600" y="3581400"/>
            <a:ext cx="3048000" cy="13716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2954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6600" y="3733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5" name="Group 104"/>
          <p:cNvGrpSpPr/>
          <p:nvPr/>
        </p:nvGrpSpPr>
        <p:grpSpPr>
          <a:xfrm>
            <a:off x="6096000" y="3657600"/>
            <a:ext cx="1481596" cy="2286000"/>
            <a:chOff x="2895599" y="13223"/>
            <a:chExt cx="2545427" cy="1243682"/>
          </a:xfrm>
          <a:scene3d>
            <a:camera prst="orthographicFront"/>
            <a:lightRig rig="flat" dir="t"/>
          </a:scene3d>
        </p:grpSpPr>
        <p:sp>
          <p:nvSpPr>
            <p:cNvPr id="42" name="Rounded Rectangle 105"/>
            <p:cNvSpPr/>
            <p:nvPr/>
          </p:nvSpPr>
          <p:spPr>
            <a:xfrm>
              <a:off x="2895599" y="13223"/>
              <a:ext cx="2487364" cy="1243682"/>
            </a:xfrm>
            <a:prstGeom prst="cloud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026513" y="86075"/>
              <a:ext cx="2414513" cy="1170830"/>
            </a:xfrm>
            <a:prstGeom prst="cloud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ISP</a:t>
              </a:r>
              <a:endParaRPr lang="en-US" sz="2000" dirty="0"/>
            </a:p>
          </p:txBody>
        </p:sp>
      </p:grpSp>
      <p:cxnSp>
        <p:nvCxnSpPr>
          <p:cNvPr id="14" name="Straight Arrow Connector 13"/>
          <p:cNvCxnSpPr>
            <a:stCxn id="7" idx="1"/>
            <a:endCxn id="13" idx="3"/>
          </p:cNvCxnSpPr>
          <p:nvPr/>
        </p:nvCxnSpPr>
        <p:spPr>
          <a:xfrm rot="10800000">
            <a:off x="5679548" y="4374750"/>
            <a:ext cx="2022872" cy="158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77000" y="4038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Web page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76200" y="1295400"/>
            <a:ext cx="906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600" dirty="0" smtClean="0">
                <a:solidFill>
                  <a:srgbClr val="2E20E8"/>
                </a:solidFill>
                <a:latin typeface="Constantia"/>
              </a:rPr>
              <a:t>Divert (D)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diverts a fraction of the ad revenue 				from the AS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600" dirty="0" smtClean="0">
                <a:solidFill>
                  <a:srgbClr val="2E20E8"/>
                </a:solidFill>
                <a:latin typeface="+mn-lt"/>
              </a:rPr>
              <a:t>Abstain (A)</a:t>
            </a:r>
            <a:r>
              <a:rPr lang="en-US" sz="2600" dirty="0" smtClean="0">
                <a:latin typeface="+mn-lt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serves online ads upon users’ requests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67200" y="5421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6" name="Group 44"/>
          <p:cNvGrpSpPr/>
          <p:nvPr/>
        </p:nvGrpSpPr>
        <p:grpSpPr>
          <a:xfrm>
            <a:off x="4267200" y="4724996"/>
            <a:ext cx="3810000" cy="609004"/>
            <a:chOff x="3810000" y="4725194"/>
            <a:chExt cx="4191794" cy="610394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48"/>
          <p:cNvGrpSpPr/>
          <p:nvPr/>
        </p:nvGrpSpPr>
        <p:grpSpPr>
          <a:xfrm>
            <a:off x="4267200" y="4725386"/>
            <a:ext cx="4343400" cy="989614"/>
            <a:chOff x="3810000" y="4725194"/>
            <a:chExt cx="4191794" cy="610394"/>
          </a:xfrm>
        </p:grpSpPr>
        <p:cxnSp>
          <p:nvCxnSpPr>
            <p:cNvPr id="50" name="Straight Connector 49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" name="Content Placeholder 48" descr="ispSnooping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67400" y="3518060"/>
            <a:ext cx="1029434" cy="1130140"/>
          </a:xfrm>
        </p:spPr>
      </p:pic>
      <p:pic>
        <p:nvPicPr>
          <p:cNvPr id="53" name="Picture 52" descr="ClickFrau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4800" y="3962400"/>
            <a:ext cx="770060" cy="693387"/>
          </a:xfrm>
          <a:prstGeom prst="rect">
            <a:avLst/>
          </a:prstGeom>
        </p:spPr>
      </p:pic>
      <p:pic>
        <p:nvPicPr>
          <p:cNvPr id="60" name="Picture 59" descr="usersprofil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5029200"/>
            <a:ext cx="685800" cy="6858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6934200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Users’ profiles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53000" y="60592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Improved ad targeting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4" name="Picture 53" descr="adTargeting2-transparen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16239" y="5638800"/>
            <a:ext cx="1165361" cy="1079902"/>
          </a:xfrm>
          <a:prstGeom prst="rect">
            <a:avLst/>
          </a:prstGeom>
        </p:spPr>
      </p:pic>
      <p:sp>
        <p:nvSpPr>
          <p:cNvPr id="73" name="Content Placeholder 2"/>
          <p:cNvSpPr txBox="1">
            <a:spLocks/>
          </p:cNvSpPr>
          <p:nvPr/>
        </p:nvSpPr>
        <p:spPr bwMode="auto">
          <a:xfrm>
            <a:off x="914400" y="2590800"/>
            <a:ext cx="701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20E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Secure (S)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secures the website</a:t>
            </a:r>
          </a:p>
        </p:txBody>
      </p:sp>
      <p:pic>
        <p:nvPicPr>
          <p:cNvPr id="74" name="Picture 73" descr="web-security-padlockTransparen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90800" y="3733800"/>
            <a:ext cx="990314" cy="990314"/>
          </a:xfrm>
          <a:prstGeom prst="rect">
            <a:avLst/>
          </a:prstGeom>
        </p:spPr>
      </p:pic>
      <p:pic>
        <p:nvPicPr>
          <p:cNvPr id="58" name="Picture 57" descr="renumerati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14804" y="5256627"/>
            <a:ext cx="964531" cy="568826"/>
          </a:xfrm>
          <a:prstGeom prst="rect">
            <a:avLst/>
          </a:prstGeom>
        </p:spPr>
      </p:pic>
      <p:pic>
        <p:nvPicPr>
          <p:cNvPr id="52" name="Picture 51" descr="usersprofil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5029200"/>
            <a:ext cx="685800" cy="685800"/>
          </a:xfrm>
          <a:prstGeom prst="rect">
            <a:avLst/>
          </a:prstGeom>
        </p:spPr>
      </p:pic>
      <p:pic>
        <p:nvPicPr>
          <p:cNvPr id="62" name="Picture 61" descr="web-security-padlockTransparen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90800" y="3733800"/>
            <a:ext cx="990314" cy="990314"/>
          </a:xfrm>
          <a:prstGeom prst="rect">
            <a:avLst/>
          </a:prstGeom>
        </p:spPr>
      </p:pic>
      <p:sp>
        <p:nvSpPr>
          <p:cNvPr id="66" name="TextBox 62"/>
          <p:cNvSpPr txBox="1">
            <a:spLocks noChangeArrowheads="1"/>
          </p:cNvSpPr>
          <p:nvPr/>
        </p:nvSpPr>
        <p:spPr bwMode="auto">
          <a:xfrm>
            <a:off x="2133600" y="3162622"/>
            <a:ext cx="1828800" cy="41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onstantia" pitchFamily="18" charset="0"/>
              </a:rPr>
              <a:t>Ad Network</a:t>
            </a:r>
            <a:endParaRPr lang="en-US" sz="2400" dirty="0">
              <a:solidFill>
                <a:schemeClr val="tx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70645E-7 L -0.3375 0.149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16285 -0.0486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61" grpId="0"/>
      <p:bldP spid="57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Non-Cooperative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11</a:t>
            </a:fld>
            <a:endParaRPr lang="fr-CH" dirty="0"/>
          </a:p>
        </p:txBody>
      </p:sp>
      <p:grpSp>
        <p:nvGrpSpPr>
          <p:cNvPr id="3" name="Group 6"/>
          <p:cNvGrpSpPr/>
          <p:nvPr/>
        </p:nvGrpSpPr>
        <p:grpSpPr>
          <a:xfrm>
            <a:off x="7696200" y="4038600"/>
            <a:ext cx="12954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6" name="Rounded Rectangle 5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User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(U)</a:t>
              </a:r>
              <a:endParaRPr lang="en-US" sz="2000" dirty="0"/>
            </a:p>
          </p:txBody>
        </p:sp>
      </p:grpSp>
      <p:grpSp>
        <p:nvGrpSpPr>
          <p:cNvPr id="5" name="Group 9"/>
          <p:cNvGrpSpPr/>
          <p:nvPr/>
        </p:nvGrpSpPr>
        <p:grpSpPr>
          <a:xfrm>
            <a:off x="2057400" y="4038600"/>
            <a:ext cx="15240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/>
                <a:t>Ad </a:t>
              </a:r>
              <a:r>
                <a:rPr lang="en-US" sz="2000" dirty="0" smtClean="0"/>
                <a:t>Servers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(AS)</a:t>
              </a:r>
              <a:endParaRPr lang="en-US" sz="2000" dirty="0"/>
            </a:p>
          </p:txBody>
        </p:sp>
      </p:grpSp>
      <p:grpSp>
        <p:nvGrpSpPr>
          <p:cNvPr id="8" name="Group 10"/>
          <p:cNvGrpSpPr/>
          <p:nvPr/>
        </p:nvGrpSpPr>
        <p:grpSpPr bwMode="auto">
          <a:xfrm>
            <a:off x="4267200" y="4038600"/>
            <a:ext cx="14478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Websites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(WS)</a:t>
              </a:r>
              <a:endParaRPr lang="en-US" sz="2000" dirty="0"/>
            </a:p>
          </p:txBody>
        </p:sp>
      </p:grpSp>
      <p:grpSp>
        <p:nvGrpSpPr>
          <p:cNvPr id="11" name="Group 79"/>
          <p:cNvGrpSpPr/>
          <p:nvPr/>
        </p:nvGrpSpPr>
        <p:grpSpPr>
          <a:xfrm>
            <a:off x="0" y="4038600"/>
            <a:ext cx="1669448" cy="685800"/>
            <a:chOff x="381000" y="2819400"/>
            <a:chExt cx="1669448" cy="6858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33400" y="2819400"/>
              <a:ext cx="1447800" cy="68580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Rounded Rectangle 4"/>
            <p:cNvSpPr/>
            <p:nvPr/>
          </p:nvSpPr>
          <p:spPr bwMode="auto">
            <a:xfrm>
              <a:off x="381000" y="2859573"/>
              <a:ext cx="1669448" cy="64562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Advertisers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(AV)</a:t>
              </a:r>
              <a:endParaRPr lang="en-US" sz="2000" dirty="0"/>
            </a:p>
          </p:txBody>
        </p:sp>
      </p:grpSp>
      <p:cxnSp>
        <p:nvCxnSpPr>
          <p:cNvPr id="29" name="Straight Arrow Connector 28"/>
          <p:cNvCxnSpPr>
            <a:stCxn id="22" idx="3"/>
            <a:endCxn id="10" idx="1"/>
          </p:cNvCxnSpPr>
          <p:nvPr/>
        </p:nvCxnSpPr>
        <p:spPr>
          <a:xfrm flipV="1">
            <a:off x="1600200" y="4374750"/>
            <a:ext cx="464518" cy="675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3"/>
            <a:endCxn id="12" idx="1"/>
          </p:cNvCxnSpPr>
          <p:nvPr/>
        </p:nvCxnSpPr>
        <p:spPr>
          <a:xfrm>
            <a:off x="3581400" y="4381500"/>
            <a:ext cx="685800" cy="1588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1371600" y="3581400"/>
            <a:ext cx="3048000" cy="13716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2954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6600" y="3733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5" name="Group 104"/>
          <p:cNvGrpSpPr/>
          <p:nvPr/>
        </p:nvGrpSpPr>
        <p:grpSpPr>
          <a:xfrm>
            <a:off x="6096000" y="3657600"/>
            <a:ext cx="1481596" cy="2286000"/>
            <a:chOff x="2895599" y="13223"/>
            <a:chExt cx="2545427" cy="1243682"/>
          </a:xfrm>
          <a:scene3d>
            <a:camera prst="orthographicFront"/>
            <a:lightRig rig="flat" dir="t"/>
          </a:scene3d>
        </p:grpSpPr>
        <p:sp>
          <p:nvSpPr>
            <p:cNvPr id="42" name="Rounded Rectangle 105"/>
            <p:cNvSpPr/>
            <p:nvPr/>
          </p:nvSpPr>
          <p:spPr>
            <a:xfrm>
              <a:off x="2895599" y="13223"/>
              <a:ext cx="2487364" cy="1243682"/>
            </a:xfrm>
            <a:prstGeom prst="cloud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026513" y="86075"/>
              <a:ext cx="2414513" cy="1170830"/>
            </a:xfrm>
            <a:prstGeom prst="cloud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ISP</a:t>
              </a:r>
              <a:endParaRPr lang="en-US" sz="2000" dirty="0"/>
            </a:p>
          </p:txBody>
        </p:sp>
      </p:grpSp>
      <p:cxnSp>
        <p:nvCxnSpPr>
          <p:cNvPr id="14" name="Straight Arrow Connector 13"/>
          <p:cNvCxnSpPr>
            <a:stCxn id="7" idx="1"/>
            <a:endCxn id="13" idx="3"/>
          </p:cNvCxnSpPr>
          <p:nvPr/>
        </p:nvCxnSpPr>
        <p:spPr>
          <a:xfrm rot="10800000">
            <a:off x="5679548" y="4374750"/>
            <a:ext cx="2022872" cy="158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77000" y="4038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Web page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76200" y="1295400"/>
            <a:ext cx="906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600" dirty="0" smtClean="0">
                <a:solidFill>
                  <a:srgbClr val="2E20E8"/>
                </a:solidFill>
                <a:latin typeface="Constantia"/>
              </a:rPr>
              <a:t>Divert (D)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diverts a fraction of the ad revenue 				from the AS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+mn-lt"/>
              </a:rPr>
              <a:t>AS</a:t>
            </a:r>
            <a:r>
              <a:rPr lang="en-US" sz="2600" dirty="0" smtClean="0">
                <a:latin typeface="+mn-lt"/>
              </a:rPr>
              <a:t>: </a:t>
            </a:r>
            <a:r>
              <a:rPr lang="en-US" sz="2600" dirty="0" smtClean="0">
                <a:solidFill>
                  <a:srgbClr val="2E20E8"/>
                </a:solidFill>
                <a:latin typeface="+mn-lt"/>
              </a:rPr>
              <a:t>Secure (S)</a:t>
            </a:r>
            <a:r>
              <a:rPr lang="en-US" sz="2600" dirty="0" smtClean="0">
                <a:solidFill>
                  <a:prstClr val="black"/>
                </a:solidFill>
                <a:latin typeface="+mn-lt"/>
              </a:rPr>
              <a:t> – secures the website</a:t>
            </a:r>
          </a:p>
          <a:p>
            <a:pPr marL="273050" lvl="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endParaRPr lang="en-US" sz="2600" dirty="0" smtClean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3" name="Content Placeholder 2"/>
          <p:cNvSpPr txBox="1">
            <a:spLocks/>
          </p:cNvSpPr>
          <p:nvPr/>
        </p:nvSpPr>
        <p:spPr bwMode="auto">
          <a:xfrm>
            <a:off x="914400" y="2590800"/>
            <a:ext cx="701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4" name="Picture 73" descr="web-security-padlock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7086" y="3733800"/>
            <a:ext cx="990314" cy="990314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5334000" y="5181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3200400" y="4724401"/>
            <a:ext cx="4876800" cy="457200"/>
            <a:chOff x="3810000" y="4724401"/>
            <a:chExt cx="4191794" cy="611187"/>
          </a:xfrm>
        </p:grpSpPr>
        <p:cxnSp>
          <p:nvCxnSpPr>
            <p:cNvPr id="63" name="Straight Connector 62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2743200" y="4724400"/>
            <a:ext cx="5867400" cy="762000"/>
            <a:chOff x="3810000" y="4724401"/>
            <a:chExt cx="4191794" cy="611187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" name="Picture 39" descr="web-security-padlock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733800"/>
            <a:ext cx="990314" cy="990314"/>
          </a:xfrm>
          <a:prstGeom prst="rect">
            <a:avLst/>
          </a:prstGeom>
        </p:spPr>
      </p:pic>
      <p:sp>
        <p:nvSpPr>
          <p:cNvPr id="41" name="TextBox 62"/>
          <p:cNvSpPr txBox="1">
            <a:spLocks noChangeArrowheads="1"/>
          </p:cNvSpPr>
          <p:nvPr/>
        </p:nvSpPr>
        <p:spPr bwMode="auto">
          <a:xfrm>
            <a:off x="2133600" y="3162622"/>
            <a:ext cx="1828800" cy="41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onstantia" pitchFamily="18" charset="0"/>
              </a:rPr>
              <a:t>Ad Network</a:t>
            </a:r>
            <a:endParaRPr lang="en-US" sz="2400" dirty="0">
              <a:solidFill>
                <a:schemeClr val="tx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72000"/>
          </a:xfrm>
        </p:spPr>
        <p:txBody>
          <a:bodyPr/>
          <a:lstStyle/>
          <a:p>
            <a:r>
              <a:rPr lang="en-US" dirty="0" smtClean="0"/>
              <a:t>Novel problem of </a:t>
            </a:r>
            <a:r>
              <a:rPr lang="en-US" i="1" dirty="0" smtClean="0">
                <a:solidFill>
                  <a:srgbClr val="2E20E8"/>
                </a:solidFill>
              </a:rPr>
              <a:t>ISPs becoming strategic participants </a:t>
            </a:r>
          </a:p>
          <a:p>
            <a:pPr>
              <a:buNone/>
            </a:pPr>
            <a:r>
              <a:rPr lang="en-US" i="1" dirty="0" smtClean="0">
                <a:solidFill>
                  <a:srgbClr val="2E20E8"/>
                </a:solidFill>
              </a:rPr>
              <a:t>	 </a:t>
            </a:r>
            <a:r>
              <a:rPr lang="en-US" dirty="0" smtClean="0"/>
              <a:t>in the online advertising business</a:t>
            </a:r>
          </a:p>
          <a:p>
            <a:r>
              <a:rPr lang="en-US" dirty="0" smtClean="0"/>
              <a:t>Studied the behavior and interactions of the ISPs and ad networks</a:t>
            </a:r>
          </a:p>
          <a:p>
            <a:r>
              <a:rPr lang="en-US" dirty="0" smtClean="0"/>
              <a:t>Applied game-theoretic model to the real data</a:t>
            </a:r>
          </a:p>
          <a:p>
            <a:r>
              <a:rPr lang="en-US" dirty="0" smtClean="0"/>
              <a:t>Effect on the Web could be </a:t>
            </a:r>
            <a:r>
              <a:rPr lang="en-US" i="1" dirty="0" smtClean="0">
                <a:solidFill>
                  <a:srgbClr val="2E20E8"/>
                </a:solidFill>
              </a:rPr>
              <a:t>positive in both cases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2E20E8"/>
                </a:solidFill>
              </a:rPr>
              <a:t>Non-cooperative ISPs:</a:t>
            </a:r>
            <a:r>
              <a:rPr lang="en-US" dirty="0" smtClean="0"/>
              <a:t> - improved Web security</a:t>
            </a:r>
          </a:p>
          <a:p>
            <a:pPr lvl="1">
              <a:buNone/>
            </a:pPr>
            <a:r>
              <a:rPr lang="en-US" dirty="0" smtClean="0"/>
              <a:t>				- the most popular websites secured first</a:t>
            </a:r>
            <a:endParaRPr lang="en-US" dirty="0" smtClean="0">
              <a:solidFill>
                <a:srgbClr val="2E20E8"/>
              </a:solidFill>
            </a:endParaRPr>
          </a:p>
          <a:p>
            <a:pPr lvl="1"/>
            <a:r>
              <a:rPr lang="en-US" dirty="0" smtClean="0">
                <a:solidFill>
                  <a:srgbClr val="2E20E8"/>
                </a:solidFill>
              </a:rPr>
              <a:t>Cooperative ISPs: </a:t>
            </a:r>
            <a:r>
              <a:rPr lang="en-US" dirty="0" smtClean="0"/>
              <a:t>- users receive better targeted ads			               - ISPs and ad networks earn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9D146-4998-4547-9F10-D592E29CA8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CSC104 Part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Essay topic:  Net Neutrality</a:t>
            </a:r>
          </a:p>
          <a:p>
            <a:r>
              <a:rPr lang="en-CA" dirty="0" smtClean="0"/>
              <a:t> In Canadian Law, it is illegal for a content provider to pay an ISP to deliver their content more reliably to end users relative to another providers content.  So for example, Facebook can’t pay Rogers for </a:t>
            </a:r>
            <a:r>
              <a:rPr lang="en-CA" dirty="0" err="1" smtClean="0"/>
              <a:t>facebook</a:t>
            </a:r>
            <a:r>
              <a:rPr lang="en-CA" dirty="0" smtClean="0"/>
              <a:t> to be faster on Rogers</a:t>
            </a:r>
          </a:p>
          <a:p>
            <a:r>
              <a:rPr lang="en-CA" dirty="0"/>
              <a:t> </a:t>
            </a:r>
            <a:r>
              <a:rPr lang="en-CA" dirty="0" smtClean="0"/>
              <a:t>Rogers ends up will less of the advertising revenue on the web, but the internet remains open.</a:t>
            </a:r>
          </a:p>
          <a:p>
            <a:r>
              <a:rPr lang="en-CA" dirty="0"/>
              <a:t> </a:t>
            </a:r>
            <a:r>
              <a:rPr lang="en-CA" dirty="0" smtClean="0"/>
              <a:t>Discuss the importance of net-neutrality for any of: activism, peer media, or entrepreneurship (start-ups).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9D146-4998-4547-9F10-D592E29CA8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4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Internet Economy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Online Advertising: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main Internet business model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Revenue in 2009 in the US is </a:t>
            </a:r>
            <a:r>
              <a:rPr lang="en-US" dirty="0" smtClean="0">
                <a:solidFill>
                  <a:srgbClr val="FF0000"/>
                </a:solidFill>
              </a:rPr>
              <a:t>$22.4 billion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Sponsors free services and applications</a:t>
            </a:r>
          </a:p>
          <a:p>
            <a:pPr eaLnBrk="1" hangingPunct="1">
              <a:spcAft>
                <a:spcPts val="1200"/>
              </a:spcAft>
            </a:pPr>
            <a:endParaRPr lang="en-US" dirty="0" smtClean="0"/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What happens if one meddles with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ACC58-627A-4BCE-A8A1-3178394364C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6019800" y="3200400"/>
            <a:ext cx="1524000" cy="2286000"/>
            <a:chOff x="6019800" y="3200400"/>
            <a:chExt cx="1524000" cy="2286000"/>
          </a:xfrm>
        </p:grpSpPr>
        <p:sp>
          <p:nvSpPr>
            <p:cNvPr id="20" name="Rounded Rectangle 105"/>
            <p:cNvSpPr/>
            <p:nvPr/>
          </p:nvSpPr>
          <p:spPr>
            <a:xfrm>
              <a:off x="6096000" y="3200400"/>
              <a:ext cx="1447800" cy="2286000"/>
            </a:xfrm>
            <a:prstGeom prst="cloud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8" name="TextBox 47"/>
            <p:cNvSpPr txBox="1"/>
            <p:nvPr/>
          </p:nvSpPr>
          <p:spPr>
            <a:xfrm>
              <a:off x="6019800" y="3962400"/>
              <a:ext cx="1524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+mn-lt"/>
                </a:rPr>
                <a:t>Access Network</a:t>
              </a:r>
            </a:p>
            <a:p>
              <a:pPr algn="ctr"/>
              <a:r>
                <a:rPr lang="en-US" sz="2000" dirty="0" smtClean="0">
                  <a:latin typeface="+mn-lt"/>
                </a:rPr>
                <a:t>(ISP)</a:t>
              </a:r>
              <a:endParaRPr lang="en-US" sz="2000" dirty="0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Advertising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9D146-4998-4547-9F10-D592E29CA8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62"/>
          <p:cNvGrpSpPr/>
          <p:nvPr/>
        </p:nvGrpSpPr>
        <p:grpSpPr>
          <a:xfrm>
            <a:off x="1143000" y="2281535"/>
            <a:ext cx="3352800" cy="2976265"/>
            <a:chOff x="1676400" y="1900535"/>
            <a:chExt cx="3048000" cy="3281065"/>
          </a:xfrm>
        </p:grpSpPr>
        <p:sp>
          <p:nvSpPr>
            <p:cNvPr id="6" name="Rectangle 5"/>
            <p:cNvSpPr/>
            <p:nvPr/>
          </p:nvSpPr>
          <p:spPr bwMode="auto">
            <a:xfrm>
              <a:off x="1676400" y="1905000"/>
              <a:ext cx="3048000" cy="32766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2"/>
            <p:cNvSpPr txBox="1">
              <a:spLocks noChangeArrowheads="1"/>
            </p:cNvSpPr>
            <p:nvPr/>
          </p:nvSpPr>
          <p:spPr bwMode="auto">
            <a:xfrm>
              <a:off x="2514600" y="1900535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  <a:latin typeface="Constantia" pitchFamily="18" charset="0"/>
                </a:rPr>
                <a:t>Ad Network</a:t>
              </a:r>
              <a:endParaRPr lang="en-US" sz="2400" dirty="0">
                <a:solidFill>
                  <a:schemeClr val="tx2"/>
                </a:solidFill>
                <a:latin typeface="Constantia" pitchFamily="18" charset="0"/>
              </a:endParaRPr>
            </a:p>
          </p:txBody>
        </p:sp>
      </p:grpSp>
      <p:grpSp>
        <p:nvGrpSpPr>
          <p:cNvPr id="8" name="Group 6"/>
          <p:cNvGrpSpPr/>
          <p:nvPr/>
        </p:nvGrpSpPr>
        <p:grpSpPr>
          <a:xfrm>
            <a:off x="7696200" y="3581400"/>
            <a:ext cx="12954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User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(U)</a:t>
              </a:r>
              <a:endParaRPr lang="en-US" sz="2000" dirty="0"/>
            </a:p>
          </p:txBody>
        </p:sp>
      </p:grpSp>
      <p:grpSp>
        <p:nvGrpSpPr>
          <p:cNvPr id="11" name="Group 9"/>
          <p:cNvGrpSpPr/>
          <p:nvPr/>
        </p:nvGrpSpPr>
        <p:grpSpPr>
          <a:xfrm>
            <a:off x="2057400" y="3581400"/>
            <a:ext cx="15240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/>
                <a:t>Ad </a:t>
              </a:r>
              <a:r>
                <a:rPr lang="en-US" sz="2000" dirty="0" smtClean="0"/>
                <a:t>Servers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(AS)</a:t>
              </a:r>
              <a:endParaRPr lang="en-US" sz="2000" dirty="0"/>
            </a:p>
          </p:txBody>
        </p:sp>
      </p:grpSp>
      <p:grpSp>
        <p:nvGrpSpPr>
          <p:cNvPr id="14" name="Group 10"/>
          <p:cNvGrpSpPr/>
          <p:nvPr/>
        </p:nvGrpSpPr>
        <p:grpSpPr bwMode="auto">
          <a:xfrm>
            <a:off x="4267200" y="3581400"/>
            <a:ext cx="14478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Websites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(WS)</a:t>
              </a:r>
              <a:endParaRPr lang="en-US" sz="2000" dirty="0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581400" y="3924300"/>
            <a:ext cx="685800" cy="1588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242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5679548" y="3917550"/>
            <a:ext cx="2022872" cy="158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24600" y="3581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Web page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0" y="4724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25" name="Group 44"/>
          <p:cNvGrpSpPr/>
          <p:nvPr/>
        </p:nvGrpSpPr>
        <p:grpSpPr>
          <a:xfrm>
            <a:off x="3200400" y="4267201"/>
            <a:ext cx="4876800" cy="457200"/>
            <a:chOff x="3810000" y="4724401"/>
            <a:chExt cx="4191794" cy="611187"/>
          </a:xfrm>
        </p:grpSpPr>
        <p:cxnSp>
          <p:nvCxnSpPr>
            <p:cNvPr id="26" name="Straight Connector 25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48"/>
          <p:cNvGrpSpPr/>
          <p:nvPr/>
        </p:nvGrpSpPr>
        <p:grpSpPr>
          <a:xfrm>
            <a:off x="2743200" y="4267200"/>
            <a:ext cx="5867400" cy="762000"/>
            <a:chOff x="3810000" y="4724401"/>
            <a:chExt cx="4191794" cy="611187"/>
          </a:xfrm>
        </p:grpSpPr>
        <p:cxnSp>
          <p:nvCxnSpPr>
            <p:cNvPr id="30" name="Straight Connector 29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79"/>
          <p:cNvGrpSpPr/>
          <p:nvPr/>
        </p:nvGrpSpPr>
        <p:grpSpPr>
          <a:xfrm>
            <a:off x="76200" y="2743200"/>
            <a:ext cx="1524000" cy="2362200"/>
            <a:chOff x="381000" y="1981200"/>
            <a:chExt cx="1676400" cy="2362200"/>
          </a:xfrm>
        </p:grpSpPr>
        <p:grpSp>
          <p:nvGrpSpPr>
            <p:cNvPr id="34" name="Group 57"/>
            <p:cNvGrpSpPr>
              <a:grpSpLocks/>
            </p:cNvGrpSpPr>
            <p:nvPr/>
          </p:nvGrpSpPr>
          <p:grpSpPr bwMode="auto">
            <a:xfrm>
              <a:off x="381000" y="1981200"/>
              <a:ext cx="1676400" cy="2362200"/>
              <a:chOff x="381000" y="2819400"/>
              <a:chExt cx="1676400" cy="2362200"/>
            </a:xfrm>
          </p:grpSpPr>
          <p:grpSp>
            <p:nvGrpSpPr>
              <p:cNvPr id="36" name="Group 12"/>
              <p:cNvGrpSpPr/>
              <p:nvPr/>
            </p:nvGrpSpPr>
            <p:grpSpPr>
              <a:xfrm>
                <a:off x="381000" y="4495800"/>
                <a:ext cx="1676400" cy="685800"/>
                <a:chOff x="2764685" y="13223"/>
                <a:chExt cx="2880106" cy="1243682"/>
              </a:xfrm>
              <a:scene3d>
                <a:camera prst="orthographicFront"/>
                <a:lightRig rig="flat" dir="t"/>
              </a:scene3d>
            </p:grpSpPr>
            <p:sp>
              <p:nvSpPr>
                <p:cNvPr id="41" name="Rounded Rectangle 40"/>
                <p:cNvSpPr/>
                <p:nvPr/>
              </p:nvSpPr>
              <p:spPr>
                <a:xfrm>
                  <a:off x="3026513" y="13223"/>
                  <a:ext cx="2487364" cy="1243682"/>
                </a:xfrm>
                <a:prstGeom prst="roundRect">
                  <a:avLst>
                    <a:gd name="adj" fmla="val 10000"/>
                  </a:avLst>
                </a:prstGeom>
                <a:sp3d prstMaterial="dkEdge">
                  <a:bevelT w="8200" h="381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/>
                </a:fontRef>
              </p:style>
            </p:sp>
            <p:sp>
              <p:nvSpPr>
                <p:cNvPr id="42" name="Rounded Rectangle 4"/>
                <p:cNvSpPr/>
                <p:nvPr/>
              </p:nvSpPr>
              <p:spPr>
                <a:xfrm>
                  <a:off x="2764685" y="37408"/>
                  <a:ext cx="2880106" cy="1170829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lIns="148590" tIns="148590" rIns="148590" bIns="148590" spcCol="1270" anchor="ctr"/>
                <a:lstStyle/>
                <a:p>
                  <a:pPr algn="ctr" defTabSz="1733550" fontAlgn="auto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n-US" sz="2000" dirty="0" smtClean="0"/>
                    <a:t>Advertiser </a:t>
                  </a:r>
                  <a:endParaRPr lang="en-US" sz="2000" dirty="0"/>
                </a:p>
              </p:txBody>
            </p:sp>
          </p:grpSp>
          <p:grpSp>
            <p:nvGrpSpPr>
              <p:cNvPr id="37" name="Group 21"/>
              <p:cNvGrpSpPr/>
              <p:nvPr/>
            </p:nvGrpSpPr>
            <p:grpSpPr>
              <a:xfrm>
                <a:off x="457200" y="2819400"/>
                <a:ext cx="1593248" cy="685800"/>
                <a:chOff x="2907543" y="13223"/>
                <a:chExt cx="2737248" cy="1243682"/>
              </a:xfrm>
              <a:scene3d>
                <a:camera prst="orthographicFront"/>
                <a:lightRig rig="flat" dir="t"/>
              </a:scene3d>
            </p:grpSpPr>
            <p:sp>
              <p:nvSpPr>
                <p:cNvPr id="39" name="Rounded Rectangle 38"/>
                <p:cNvSpPr/>
                <p:nvPr/>
              </p:nvSpPr>
              <p:spPr>
                <a:xfrm>
                  <a:off x="3026513" y="13223"/>
                  <a:ext cx="2487364" cy="1243682"/>
                </a:xfrm>
                <a:prstGeom prst="roundRect">
                  <a:avLst>
                    <a:gd name="adj" fmla="val 10000"/>
                  </a:avLst>
                </a:prstGeom>
                <a:sp3d prstMaterial="dkEdge">
                  <a:bevelT w="8200" h="381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1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/>
                </a:fontRef>
              </p:style>
            </p:sp>
            <p:sp>
              <p:nvSpPr>
                <p:cNvPr id="40" name="Rounded Rectangle 4"/>
                <p:cNvSpPr/>
                <p:nvPr/>
              </p:nvSpPr>
              <p:spPr>
                <a:xfrm>
                  <a:off x="2907543" y="37408"/>
                  <a:ext cx="2737248" cy="1170829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lIns="148590" tIns="148590" rIns="148590" bIns="148590" spcCol="1270" anchor="ctr"/>
                <a:lstStyle/>
                <a:p>
                  <a:pPr algn="ctr" defTabSz="1733550" fontAlgn="auto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n-US" sz="2000" dirty="0" smtClean="0"/>
                    <a:t>Advertiser</a:t>
                  </a:r>
                  <a:endParaRPr lang="en-US" sz="2000" dirty="0"/>
                </a:p>
              </p:txBody>
            </p:sp>
          </p:grpSp>
          <p:sp>
            <p:nvSpPr>
              <p:cNvPr id="38" name="Rounded Rectangle 37"/>
              <p:cNvSpPr/>
              <p:nvPr/>
            </p:nvSpPr>
            <p:spPr>
              <a:xfrm>
                <a:off x="533400" y="3657600"/>
                <a:ext cx="1447800" cy="685800"/>
              </a:xfrm>
              <a:prstGeom prst="roundRect">
                <a:avLst>
                  <a:gd name="adj" fmla="val 10000"/>
                </a:avLst>
              </a:pr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</p:sp>
        </p:grpSp>
        <p:sp>
          <p:nvSpPr>
            <p:cNvPr id="35" name="Rounded Rectangle 4"/>
            <p:cNvSpPr/>
            <p:nvPr/>
          </p:nvSpPr>
          <p:spPr bwMode="auto">
            <a:xfrm>
              <a:off x="381000" y="2859573"/>
              <a:ext cx="1669448" cy="64562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Advertiser </a:t>
              </a:r>
              <a:endParaRPr lang="en-US" sz="2000" dirty="0"/>
            </a:p>
          </p:txBody>
        </p:sp>
      </p:grpSp>
      <p:grpSp>
        <p:nvGrpSpPr>
          <p:cNvPr id="43" name="Group 88"/>
          <p:cNvGrpSpPr/>
          <p:nvPr/>
        </p:nvGrpSpPr>
        <p:grpSpPr>
          <a:xfrm>
            <a:off x="1524608" y="3162300"/>
            <a:ext cx="532793" cy="1676400"/>
            <a:chOff x="1549745" y="3962400"/>
            <a:chExt cx="755336" cy="1676400"/>
          </a:xfrm>
        </p:grpSpPr>
        <p:cxnSp>
          <p:nvCxnSpPr>
            <p:cNvPr id="44" name="Straight Arrow Connector 43"/>
            <p:cNvCxnSpPr>
              <a:stCxn id="39" idx="3"/>
              <a:endCxn id="12" idx="1"/>
            </p:cNvCxnSpPr>
            <p:nvPr/>
          </p:nvCxnSpPr>
          <p:spPr>
            <a:xfrm>
              <a:off x="1549745" y="3962400"/>
              <a:ext cx="755335" cy="83820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8" idx="3"/>
              <a:endCxn id="12" idx="1"/>
            </p:cNvCxnSpPr>
            <p:nvPr/>
          </p:nvCxnSpPr>
          <p:spPr>
            <a:xfrm>
              <a:off x="1558703" y="4800600"/>
              <a:ext cx="746376" cy="1588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3"/>
              <a:endCxn id="12" idx="1"/>
            </p:cNvCxnSpPr>
            <p:nvPr/>
          </p:nvCxnSpPr>
          <p:spPr>
            <a:xfrm flipV="1">
              <a:off x="1558706" y="4800600"/>
              <a:ext cx="746375" cy="83820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1524000" y="46598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4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ISPs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534400" cy="4389437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role: </a:t>
            </a:r>
          </a:p>
          <a:p>
            <a:pPr lvl="1"/>
            <a:r>
              <a:rPr lang="en-US" dirty="0" smtClean="0"/>
              <a:t>Provide Internet access to end users</a:t>
            </a:r>
          </a:p>
          <a:p>
            <a:pPr lvl="1"/>
            <a:r>
              <a:rPr lang="en-US" dirty="0" smtClean="0"/>
              <a:t>Forward the communication in compliance with </a:t>
            </a:r>
          </a:p>
          <a:p>
            <a:pPr lvl="1">
              <a:buNone/>
            </a:pPr>
            <a:r>
              <a:rPr lang="en-US" dirty="0" smtClean="0"/>
              <a:t>	Network Neutrality Policy</a:t>
            </a:r>
          </a:p>
          <a:p>
            <a:r>
              <a:rPr lang="en-US" dirty="0" smtClean="0"/>
              <a:t>New requirements</a:t>
            </a:r>
          </a:p>
          <a:p>
            <a:pPr lvl="1"/>
            <a:r>
              <a:rPr lang="en-US" dirty="0" smtClean="0"/>
              <a:t>Data retention legislations </a:t>
            </a:r>
          </a:p>
          <a:p>
            <a:pPr lvl="1"/>
            <a:r>
              <a:rPr lang="en-US" dirty="0" smtClean="0"/>
              <a:t>Increase costs and require investing into new technologies</a:t>
            </a:r>
          </a:p>
          <a:p>
            <a:endParaRPr lang="en-US" dirty="0" smtClean="0"/>
          </a:p>
          <a:p>
            <a:r>
              <a:rPr lang="en-US" dirty="0" smtClean="0"/>
              <a:t>How will ISPs obtain a return on investment?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4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838200"/>
            <a:ext cx="8229600" cy="1143000"/>
          </a:xfrm>
        </p:spPr>
        <p:txBody>
          <a:bodyPr/>
          <a:lstStyle/>
          <a:p>
            <a:r>
              <a:rPr lang="fr-CH" dirty="0" smtClean="0"/>
              <a:t>Recently </a:t>
            </a:r>
            <a:r>
              <a:rPr lang="fr-CH" dirty="0" err="1" smtClean="0"/>
              <a:t>Reported</a:t>
            </a:r>
            <a:r>
              <a:rPr lang="fr-CH" dirty="0" smtClean="0"/>
              <a:t> Cases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7239000" cy="3810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Growing number of </a:t>
            </a:r>
            <a:r>
              <a:rPr lang="en-US" u="sng" dirty="0" smtClean="0">
                <a:solidFill>
                  <a:srgbClr val="2E20E8"/>
                </a:solidFill>
              </a:rPr>
              <a:t>ISPs injecting own content</a:t>
            </a:r>
            <a:r>
              <a:rPr lang="en-US" dirty="0" smtClean="0">
                <a:solidFill>
                  <a:srgbClr val="2E20E8"/>
                </a:solidFill>
                <a:hlinkClick r:id="rId3"/>
              </a:rPr>
              <a:t> </a:t>
            </a:r>
            <a:r>
              <a:rPr lang="en-US" dirty="0" smtClean="0"/>
              <a:t>into web pages [1][2]</a:t>
            </a:r>
          </a:p>
          <a:p>
            <a:r>
              <a:rPr lang="en-US" dirty="0" smtClean="0"/>
              <a:t>Third party ad companies </a:t>
            </a:r>
            <a:r>
              <a:rPr lang="en-US" u="sng" dirty="0" smtClean="0">
                <a:solidFill>
                  <a:srgbClr val="2E20E8"/>
                </a:solidFill>
              </a:rPr>
              <a:t>partnering</a:t>
            </a:r>
            <a:r>
              <a:rPr lang="en-US" u="sng" dirty="0" smtClean="0">
                <a:solidFill>
                  <a:srgbClr val="0000FF"/>
                </a:solidFill>
              </a:rPr>
              <a:t> with ISPs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Adzilla</a:t>
            </a:r>
            <a:r>
              <a:rPr lang="en-US" dirty="0" smtClean="0"/>
              <a:t>, </a:t>
            </a:r>
            <a:r>
              <a:rPr lang="en-US" dirty="0" err="1" smtClean="0"/>
              <a:t>Phorm</a:t>
            </a:r>
            <a:r>
              <a:rPr lang="en-US" dirty="0" smtClean="0"/>
              <a:t>, </a:t>
            </a:r>
            <a:r>
              <a:rPr lang="en-US" dirty="0" err="1" smtClean="0"/>
              <a:t>NebuAd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9D146-4998-4547-9F10-D592E29CA8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 descr="hijackinghotspot_hmv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10400" y="0"/>
            <a:ext cx="2133600" cy="2844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791200"/>
            <a:ext cx="91440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lvl="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dirty="0" smtClean="0">
                <a:latin typeface="Constantia"/>
              </a:rPr>
              <a:t>[1] C. Reis et al. </a:t>
            </a:r>
            <a:r>
              <a:rPr lang="en-US" b="1" dirty="0" smtClean="0">
                <a:latin typeface="Constantia"/>
              </a:rPr>
              <a:t>Detecting In-flight Page Changes with Web Tripwires</a:t>
            </a:r>
            <a:r>
              <a:rPr lang="en-US" dirty="0" smtClean="0">
                <a:latin typeface="Constantia"/>
              </a:rPr>
              <a:t>, NSDI 2008.</a:t>
            </a:r>
          </a:p>
          <a:p>
            <a:pPr marL="273050" lvl="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dirty="0" smtClean="0">
                <a:latin typeface="Constantia"/>
              </a:rPr>
              <a:t>[2] B. April, F. </a:t>
            </a:r>
            <a:r>
              <a:rPr lang="en-US" dirty="0" err="1" smtClean="0">
                <a:latin typeface="Constantia"/>
              </a:rPr>
              <a:t>Hacquebord</a:t>
            </a:r>
            <a:r>
              <a:rPr lang="en-US" dirty="0" smtClean="0">
                <a:latin typeface="Constantia"/>
              </a:rPr>
              <a:t> and R. Link, </a:t>
            </a:r>
            <a:r>
              <a:rPr lang="en-US" b="1" dirty="0" smtClean="0">
                <a:latin typeface="Constantia"/>
              </a:rPr>
              <a:t>A Cybercrime Hub</a:t>
            </a:r>
            <a:r>
              <a:rPr lang="en-US" dirty="0" smtClean="0">
                <a:latin typeface="Constantia"/>
              </a:rPr>
              <a:t>, August 2009.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ISPs in Online Advertising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389437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2E20E8"/>
                </a:solidFill>
              </a:rPr>
              <a:t>Non-cooperative</a:t>
            </a:r>
            <a:r>
              <a:rPr lang="en-US" dirty="0" smtClean="0">
                <a:solidFill>
                  <a:srgbClr val="2E20E8"/>
                </a:solidFill>
              </a:rPr>
              <a:t> </a:t>
            </a:r>
            <a:r>
              <a:rPr lang="en-US" b="1" i="1" dirty="0" smtClean="0">
                <a:solidFill>
                  <a:srgbClr val="2E20E8"/>
                </a:solidFill>
              </a:rPr>
              <a:t>ISP</a:t>
            </a:r>
            <a:r>
              <a:rPr lang="en-US" dirty="0" smtClean="0">
                <a:solidFill>
                  <a:srgbClr val="2E20E8"/>
                </a:solidFill>
              </a:rPr>
              <a:t> </a:t>
            </a:r>
            <a:r>
              <a:rPr lang="en-US" dirty="0" smtClean="0"/>
              <a:t>– diverts part of online ad revenue by performing attacks on online advertising</a:t>
            </a:r>
          </a:p>
          <a:p>
            <a:pPr lvl="1"/>
            <a:r>
              <a:rPr lang="en-US" dirty="0" smtClean="0"/>
              <a:t>E.g., injecting ads into the content of web pages on-the-fly</a:t>
            </a:r>
          </a:p>
          <a:p>
            <a:pPr lvl="1"/>
            <a:endParaRPr lang="en-US" dirty="0" smtClean="0"/>
          </a:p>
          <a:p>
            <a:r>
              <a:rPr lang="en-US" b="1" i="1" dirty="0" smtClean="0">
                <a:solidFill>
                  <a:srgbClr val="2E20E8"/>
                </a:solidFill>
              </a:rPr>
              <a:t>Cooperative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smtClean="0">
                <a:solidFill>
                  <a:srgbClr val="2E20E8"/>
                </a:solidFill>
              </a:rPr>
              <a:t>ISP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– collects and provides information about users’ online behavior with the goal of improving ad targeting</a:t>
            </a:r>
          </a:p>
          <a:p>
            <a:pPr lvl="1"/>
            <a:r>
              <a:rPr lang="en-US" dirty="0" smtClean="0"/>
              <a:t>Generates revenue by charging for users’ profiles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6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3894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Study the effect of strategic ISPs on the Web</a:t>
            </a:r>
          </a:p>
          <a:p>
            <a:pPr lvl="1"/>
            <a:endParaRPr lang="en-US" sz="2600" dirty="0" smtClean="0"/>
          </a:p>
          <a:p>
            <a:pPr lvl="1"/>
            <a:r>
              <a:rPr lang="en-US" dirty="0" smtClean="0"/>
              <a:t>Model the behavior of ISPs and </a:t>
            </a:r>
          </a:p>
          <a:p>
            <a:pPr lvl="1">
              <a:buNone/>
            </a:pPr>
            <a:r>
              <a:rPr lang="en-US" dirty="0" smtClean="0"/>
              <a:t>	economic incentives in online advertising systems</a:t>
            </a:r>
          </a:p>
          <a:p>
            <a:endParaRPr lang="en-US" sz="2800" dirty="0" smtClean="0"/>
          </a:p>
          <a:p>
            <a:pPr lvl="1"/>
            <a:r>
              <a:rPr lang="en-US" dirty="0" smtClean="0"/>
              <a:t>Analyze mutually dependent actions of </a:t>
            </a:r>
          </a:p>
          <a:p>
            <a:pPr lvl="1">
              <a:buNone/>
            </a:pPr>
            <a:r>
              <a:rPr lang="en-US" dirty="0" smtClean="0"/>
              <a:t>	ISPs and Ad Servers (AS)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7</a:t>
            </a:fld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Nominal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8</a:t>
            </a:fld>
            <a:endParaRPr lang="fr-CH"/>
          </a:p>
        </p:txBody>
      </p:sp>
      <p:grpSp>
        <p:nvGrpSpPr>
          <p:cNvPr id="5" name="Group 6"/>
          <p:cNvGrpSpPr/>
          <p:nvPr/>
        </p:nvGrpSpPr>
        <p:grpSpPr>
          <a:xfrm>
            <a:off x="7696200" y="4038600"/>
            <a:ext cx="12954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6" name="Rounded Rectangle 5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User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(U)</a:t>
              </a:r>
              <a:endParaRPr lang="en-US" sz="2000" dirty="0"/>
            </a:p>
          </p:txBody>
        </p:sp>
      </p:grpSp>
      <p:grpSp>
        <p:nvGrpSpPr>
          <p:cNvPr id="8" name="Group 9"/>
          <p:cNvGrpSpPr/>
          <p:nvPr/>
        </p:nvGrpSpPr>
        <p:grpSpPr>
          <a:xfrm>
            <a:off x="2057400" y="4038600"/>
            <a:ext cx="15240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/>
                <a:t>Ad </a:t>
              </a:r>
              <a:r>
                <a:rPr lang="en-US" sz="2000" dirty="0" smtClean="0"/>
                <a:t>Servers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(AS)</a:t>
              </a:r>
              <a:endParaRPr lang="en-US" sz="2000" dirty="0"/>
            </a:p>
          </p:txBody>
        </p:sp>
      </p:grpSp>
      <p:grpSp>
        <p:nvGrpSpPr>
          <p:cNvPr id="11" name="Group 10"/>
          <p:cNvGrpSpPr/>
          <p:nvPr/>
        </p:nvGrpSpPr>
        <p:grpSpPr bwMode="auto">
          <a:xfrm>
            <a:off x="4267200" y="4038600"/>
            <a:ext cx="14478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Websites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(WS)</a:t>
              </a:r>
              <a:endParaRPr lang="en-US" sz="2000" dirty="0"/>
            </a:p>
          </p:txBody>
        </p:sp>
      </p:grpSp>
      <p:grpSp>
        <p:nvGrpSpPr>
          <p:cNvPr id="17" name="Group 79"/>
          <p:cNvGrpSpPr/>
          <p:nvPr/>
        </p:nvGrpSpPr>
        <p:grpSpPr>
          <a:xfrm>
            <a:off x="0" y="4038600"/>
            <a:ext cx="1669448" cy="685800"/>
            <a:chOff x="381000" y="2819400"/>
            <a:chExt cx="1669448" cy="6858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33400" y="2819400"/>
              <a:ext cx="1447800" cy="68580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Rounded Rectangle 4"/>
            <p:cNvSpPr/>
            <p:nvPr/>
          </p:nvSpPr>
          <p:spPr bwMode="auto">
            <a:xfrm>
              <a:off x="381000" y="2859573"/>
              <a:ext cx="1669448" cy="64562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Advertisers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(AV)</a:t>
              </a:r>
              <a:endParaRPr lang="en-US" sz="2000" dirty="0"/>
            </a:p>
          </p:txBody>
        </p:sp>
      </p:grpSp>
      <p:cxnSp>
        <p:nvCxnSpPr>
          <p:cNvPr id="29" name="Straight Arrow Connector 28"/>
          <p:cNvCxnSpPr>
            <a:stCxn id="22" idx="3"/>
            <a:endCxn id="10" idx="1"/>
          </p:cNvCxnSpPr>
          <p:nvPr/>
        </p:nvCxnSpPr>
        <p:spPr>
          <a:xfrm flipV="1">
            <a:off x="1600200" y="4374750"/>
            <a:ext cx="464518" cy="675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3"/>
            <a:endCxn id="12" idx="1"/>
          </p:cNvCxnSpPr>
          <p:nvPr/>
        </p:nvCxnSpPr>
        <p:spPr>
          <a:xfrm>
            <a:off x="3581400" y="4381500"/>
            <a:ext cx="685800" cy="1588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62"/>
          <p:cNvGrpSpPr/>
          <p:nvPr/>
        </p:nvGrpSpPr>
        <p:grpSpPr>
          <a:xfrm>
            <a:off x="1371600" y="2738735"/>
            <a:ext cx="3048000" cy="2976265"/>
            <a:chOff x="1676400" y="1900535"/>
            <a:chExt cx="3048000" cy="3281065"/>
          </a:xfrm>
        </p:grpSpPr>
        <p:sp>
          <p:nvSpPr>
            <p:cNvPr id="33" name="Rectangle 32"/>
            <p:cNvSpPr/>
            <p:nvPr/>
          </p:nvSpPr>
          <p:spPr bwMode="auto">
            <a:xfrm>
              <a:off x="1676400" y="1905000"/>
              <a:ext cx="3048000" cy="32766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TextBox 62"/>
            <p:cNvSpPr txBox="1">
              <a:spLocks noChangeArrowheads="1"/>
            </p:cNvSpPr>
            <p:nvPr/>
          </p:nvSpPr>
          <p:spPr bwMode="auto">
            <a:xfrm>
              <a:off x="2514600" y="1900535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  <a:latin typeface="Constantia" pitchFamily="18" charset="0"/>
                </a:rPr>
                <a:t>Ad Network</a:t>
              </a:r>
              <a:endParaRPr lang="en-US" sz="2400" dirty="0">
                <a:solidFill>
                  <a:schemeClr val="tx2"/>
                </a:solidFill>
                <a:latin typeface="Constantia" pitchFamily="18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295400" y="4800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24200" y="3657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41" name="Group 104"/>
          <p:cNvGrpSpPr/>
          <p:nvPr/>
        </p:nvGrpSpPr>
        <p:grpSpPr>
          <a:xfrm>
            <a:off x="6096000" y="3657600"/>
            <a:ext cx="1481596" cy="2286000"/>
            <a:chOff x="2895599" y="13223"/>
            <a:chExt cx="2545427" cy="1243682"/>
          </a:xfrm>
          <a:scene3d>
            <a:camera prst="orthographicFront"/>
            <a:lightRig rig="flat" dir="t"/>
          </a:scene3d>
        </p:grpSpPr>
        <p:sp>
          <p:nvSpPr>
            <p:cNvPr id="42" name="Rounded Rectangle 105"/>
            <p:cNvSpPr/>
            <p:nvPr/>
          </p:nvSpPr>
          <p:spPr>
            <a:xfrm>
              <a:off x="2895599" y="13223"/>
              <a:ext cx="2487364" cy="1243682"/>
            </a:xfrm>
            <a:prstGeom prst="cloud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026513" y="86075"/>
              <a:ext cx="2414513" cy="1170830"/>
            </a:xfrm>
            <a:prstGeom prst="cloud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ISP</a:t>
              </a:r>
              <a:endParaRPr lang="en-US" sz="2000" dirty="0"/>
            </a:p>
          </p:txBody>
        </p:sp>
      </p:grpSp>
      <p:cxnSp>
        <p:nvCxnSpPr>
          <p:cNvPr id="14" name="Straight Arrow Connector 13"/>
          <p:cNvCxnSpPr>
            <a:stCxn id="7" idx="1"/>
            <a:endCxn id="13" idx="3"/>
          </p:cNvCxnSpPr>
          <p:nvPr/>
        </p:nvCxnSpPr>
        <p:spPr>
          <a:xfrm rot="10800000">
            <a:off x="5679548" y="4374750"/>
            <a:ext cx="2022872" cy="158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324600" y="4038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Web page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76200" y="1371600"/>
            <a:ext cx="891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20E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 (A)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forwards users’ communication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20E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 (A)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serves online ads upon users’ requests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0" y="5181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200400" y="4724401"/>
            <a:ext cx="4876800" cy="457200"/>
            <a:chOff x="3810000" y="4724401"/>
            <a:chExt cx="4191794" cy="611187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743200" y="4724400"/>
            <a:ext cx="5867400" cy="762000"/>
            <a:chOff x="3810000" y="4724401"/>
            <a:chExt cx="4191794" cy="611187"/>
          </a:xfrm>
        </p:grpSpPr>
        <p:cxnSp>
          <p:nvCxnSpPr>
            <p:cNvPr id="50" name="Straight Connector 49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Cooperative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CC1C-BA9B-453B-8F2A-D21F3CAB3A0A}" type="slidenum">
              <a:rPr lang="fr-CH" smtClean="0"/>
              <a:pPr/>
              <a:t>9</a:t>
            </a:fld>
            <a:endParaRPr lang="fr-CH"/>
          </a:p>
        </p:txBody>
      </p:sp>
      <p:grpSp>
        <p:nvGrpSpPr>
          <p:cNvPr id="3" name="Group 6"/>
          <p:cNvGrpSpPr/>
          <p:nvPr/>
        </p:nvGrpSpPr>
        <p:grpSpPr>
          <a:xfrm>
            <a:off x="7696200" y="4038600"/>
            <a:ext cx="12954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6" name="Rounded Rectangle 5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User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(U)</a:t>
              </a:r>
              <a:endParaRPr lang="en-US" sz="2000" dirty="0"/>
            </a:p>
          </p:txBody>
        </p:sp>
      </p:grpSp>
      <p:grpSp>
        <p:nvGrpSpPr>
          <p:cNvPr id="5" name="Group 9"/>
          <p:cNvGrpSpPr/>
          <p:nvPr/>
        </p:nvGrpSpPr>
        <p:grpSpPr>
          <a:xfrm>
            <a:off x="2057400" y="4038600"/>
            <a:ext cx="15240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/>
                <a:t>Ad </a:t>
              </a:r>
              <a:r>
                <a:rPr lang="en-US" sz="2000" dirty="0" smtClean="0"/>
                <a:t>Servers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(AS)</a:t>
              </a:r>
              <a:endParaRPr lang="en-US" sz="2000" dirty="0"/>
            </a:p>
          </p:txBody>
        </p:sp>
      </p:grpSp>
      <p:grpSp>
        <p:nvGrpSpPr>
          <p:cNvPr id="8" name="Group 10"/>
          <p:cNvGrpSpPr/>
          <p:nvPr/>
        </p:nvGrpSpPr>
        <p:grpSpPr bwMode="auto">
          <a:xfrm>
            <a:off x="4267200" y="4038600"/>
            <a:ext cx="1447800" cy="685800"/>
            <a:chOff x="2895599" y="13223"/>
            <a:chExt cx="2487364" cy="124368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895599" y="13223"/>
              <a:ext cx="2487364" cy="124368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907543" y="37408"/>
              <a:ext cx="2414512" cy="11708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Websites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(WS)</a:t>
              </a:r>
              <a:endParaRPr lang="en-US" sz="2000" dirty="0"/>
            </a:p>
          </p:txBody>
        </p:sp>
      </p:grpSp>
      <p:grpSp>
        <p:nvGrpSpPr>
          <p:cNvPr id="11" name="Group 79"/>
          <p:cNvGrpSpPr/>
          <p:nvPr/>
        </p:nvGrpSpPr>
        <p:grpSpPr>
          <a:xfrm>
            <a:off x="0" y="4038600"/>
            <a:ext cx="1669448" cy="685800"/>
            <a:chOff x="381000" y="2819400"/>
            <a:chExt cx="1669448" cy="6858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533400" y="2819400"/>
              <a:ext cx="1447800" cy="68580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Rounded Rectangle 4"/>
            <p:cNvSpPr/>
            <p:nvPr/>
          </p:nvSpPr>
          <p:spPr bwMode="auto">
            <a:xfrm>
              <a:off x="381000" y="2859573"/>
              <a:ext cx="1669448" cy="64562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Advertisers</a:t>
              </a:r>
            </a:p>
            <a:p>
              <a:pPr algn="ctr" defTabSz="173355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sz="2000" dirty="0" smtClean="0"/>
                <a:t>(AV)</a:t>
              </a:r>
              <a:endParaRPr lang="en-US" sz="2000" dirty="0"/>
            </a:p>
          </p:txBody>
        </p:sp>
      </p:grpSp>
      <p:cxnSp>
        <p:nvCxnSpPr>
          <p:cNvPr id="29" name="Straight Arrow Connector 28"/>
          <p:cNvCxnSpPr>
            <a:stCxn id="22" idx="3"/>
            <a:endCxn id="10" idx="1"/>
          </p:cNvCxnSpPr>
          <p:nvPr/>
        </p:nvCxnSpPr>
        <p:spPr>
          <a:xfrm flipV="1">
            <a:off x="1600200" y="4374750"/>
            <a:ext cx="464518" cy="675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3"/>
            <a:endCxn id="12" idx="1"/>
          </p:cNvCxnSpPr>
          <p:nvPr/>
        </p:nvCxnSpPr>
        <p:spPr>
          <a:xfrm>
            <a:off x="3581400" y="4381500"/>
            <a:ext cx="685800" cy="1588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1371600" y="3581400"/>
            <a:ext cx="3048000" cy="2667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2954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6600" y="3733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Embedding 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6" name="Group 104"/>
          <p:cNvGrpSpPr/>
          <p:nvPr/>
        </p:nvGrpSpPr>
        <p:grpSpPr>
          <a:xfrm>
            <a:off x="6096000" y="3657600"/>
            <a:ext cx="1481596" cy="2286000"/>
            <a:chOff x="2895599" y="13223"/>
            <a:chExt cx="2545427" cy="1243682"/>
          </a:xfrm>
          <a:scene3d>
            <a:camera prst="orthographicFront"/>
            <a:lightRig rig="flat" dir="t"/>
          </a:scene3d>
        </p:grpSpPr>
        <p:sp>
          <p:nvSpPr>
            <p:cNvPr id="42" name="Rounded Rectangle 105"/>
            <p:cNvSpPr/>
            <p:nvPr/>
          </p:nvSpPr>
          <p:spPr>
            <a:xfrm>
              <a:off x="2895599" y="13223"/>
              <a:ext cx="2487364" cy="1243682"/>
            </a:xfrm>
            <a:prstGeom prst="cloud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026513" y="86075"/>
              <a:ext cx="2414513" cy="1170830"/>
            </a:xfrm>
            <a:prstGeom prst="cloud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48590" tIns="148590" rIns="148590" bIns="148590" spcCol="1270" anchor="ctr"/>
            <a:lstStyle/>
            <a:p>
              <a:pPr algn="ctr" defTabSz="17335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 smtClean="0"/>
                <a:t>ISP</a:t>
              </a:r>
              <a:endParaRPr lang="en-US" sz="2000" dirty="0"/>
            </a:p>
          </p:txBody>
        </p:sp>
      </p:grpSp>
      <p:cxnSp>
        <p:nvCxnSpPr>
          <p:cNvPr id="14" name="Straight Arrow Connector 13"/>
          <p:cNvCxnSpPr>
            <a:stCxn id="7" idx="1"/>
            <a:endCxn id="13" idx="3"/>
          </p:cNvCxnSpPr>
          <p:nvPr/>
        </p:nvCxnSpPr>
        <p:spPr>
          <a:xfrm rot="10800000">
            <a:off x="5679548" y="4374750"/>
            <a:ext cx="2022872" cy="1588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77000" y="4038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Web page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76200" y="1295400"/>
            <a:ext cx="906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20E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Cooperate (C)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lang="en-US" sz="2600" dirty="0" smtClean="0">
                <a:latin typeface="+mn-lt"/>
              </a:rPr>
              <a:t>shares the collected users’ profiles to 			      help AS improve ad targeting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600" dirty="0" smtClean="0">
                <a:solidFill>
                  <a:srgbClr val="2E20E8"/>
                </a:solidFill>
                <a:latin typeface="+mn-lt"/>
              </a:rPr>
              <a:t>Cooperate (C)</a:t>
            </a:r>
            <a:r>
              <a:rPr lang="en-US" sz="2600" dirty="0" smtClean="0">
                <a:latin typeface="+mn-lt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lang="en-US" sz="2600" dirty="0" smtClean="0">
                <a:solidFill>
                  <a:prstClr val="black"/>
                </a:solidFill>
                <a:latin typeface="Constantia"/>
              </a:rPr>
              <a:t>shares a part of its revenue with the ISP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34000" y="5181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Ads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7" name="Group 44"/>
          <p:cNvGrpSpPr/>
          <p:nvPr/>
        </p:nvGrpSpPr>
        <p:grpSpPr>
          <a:xfrm>
            <a:off x="3200400" y="4724401"/>
            <a:ext cx="4876800" cy="457200"/>
            <a:chOff x="3810000" y="4724401"/>
            <a:chExt cx="4191794" cy="611187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48"/>
          <p:cNvGrpSpPr/>
          <p:nvPr/>
        </p:nvGrpSpPr>
        <p:grpSpPr>
          <a:xfrm>
            <a:off x="2743200" y="4724400"/>
            <a:ext cx="5867400" cy="762000"/>
            <a:chOff x="3810000" y="4724401"/>
            <a:chExt cx="4191794" cy="611187"/>
          </a:xfrm>
        </p:grpSpPr>
        <p:cxnSp>
          <p:nvCxnSpPr>
            <p:cNvPr id="50" name="Straight Connector 49"/>
            <p:cNvCxnSpPr/>
            <p:nvPr/>
          </p:nvCxnSpPr>
          <p:spPr>
            <a:xfrm rot="5400000">
              <a:off x="7696200" y="5029200"/>
              <a:ext cx="609600" cy="1588"/>
            </a:xfrm>
            <a:prstGeom prst="line">
              <a:avLst/>
            </a:pr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3810000" y="5334000"/>
              <a:ext cx="419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3505598" y="5028803"/>
              <a:ext cx="610394" cy="158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" name="Content Placeholder 48" descr="ispSnooping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867400" y="3518060"/>
            <a:ext cx="1029434" cy="1130140"/>
          </a:xfrm>
        </p:spPr>
      </p:pic>
      <p:pic>
        <p:nvPicPr>
          <p:cNvPr id="49" name="Picture 48" descr="usersprofi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5029200"/>
            <a:ext cx="685800" cy="685800"/>
          </a:xfrm>
          <a:prstGeom prst="rect">
            <a:avLst/>
          </a:prstGeom>
        </p:spPr>
      </p:pic>
      <p:pic>
        <p:nvPicPr>
          <p:cNvPr id="53" name="Picture 52" descr="ClickFraud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24800" y="3962400"/>
            <a:ext cx="770060" cy="693387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371600" y="53734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Improved ad targeting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8" name="Picture 57" descr="renumeratio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4" y="4723231"/>
            <a:ext cx="890336" cy="523727"/>
          </a:xfrm>
          <a:prstGeom prst="rect">
            <a:avLst/>
          </a:prstGeom>
        </p:spPr>
      </p:pic>
      <p:pic>
        <p:nvPicPr>
          <p:cNvPr id="60" name="Picture 59" descr="usersprofi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0" y="5029200"/>
            <a:ext cx="685800" cy="685800"/>
          </a:xfrm>
          <a:prstGeom prst="rect">
            <a:avLst/>
          </a:prstGeom>
        </p:spPr>
      </p:pic>
      <p:pic>
        <p:nvPicPr>
          <p:cNvPr id="54" name="Picture 53" descr="adTargeting2-transparen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24000" y="4406498"/>
            <a:ext cx="1165361" cy="1079902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6934200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Users’ profiles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5" name="TextBox 62"/>
          <p:cNvSpPr txBox="1">
            <a:spLocks noChangeArrowheads="1"/>
          </p:cNvSpPr>
          <p:nvPr/>
        </p:nvSpPr>
        <p:spPr bwMode="auto">
          <a:xfrm>
            <a:off x="2286000" y="3086422"/>
            <a:ext cx="1828800" cy="41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onstantia" pitchFamily="18" charset="0"/>
              </a:rPr>
              <a:t>Ad Network</a:t>
            </a:r>
            <a:endParaRPr lang="en-US" sz="2400" dirty="0">
              <a:solidFill>
                <a:schemeClr val="tx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49583 -0.0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399E-6 L 0.3125 0.1020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23587</TotalTime>
  <Words>623</Words>
  <Application>Microsoft Office PowerPoint</Application>
  <PresentationFormat>On-screen Show (4:3)</PresentationFormat>
  <Paragraphs>175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Security Games in Online Advertising: Can Ads Help Secure the Web?</vt:lpstr>
      <vt:lpstr>Internet Economy</vt:lpstr>
      <vt:lpstr>Online Advertising System</vt:lpstr>
      <vt:lpstr>Role of ISPs</vt:lpstr>
      <vt:lpstr>Recently Reported Cases</vt:lpstr>
      <vt:lpstr>ISPs in Online Advertising Business</vt:lpstr>
      <vt:lpstr>Problem Statement</vt:lpstr>
      <vt:lpstr>Nominal Mode</vt:lpstr>
      <vt:lpstr>Cooperative Mode</vt:lpstr>
      <vt:lpstr>Non-Cooperative Mode</vt:lpstr>
      <vt:lpstr>Non-Cooperative Mode</vt:lpstr>
      <vt:lpstr>Conclusion</vt:lpstr>
      <vt:lpstr>CSC104 Part</vt:lpstr>
    </vt:vector>
  </TitlesOfParts>
  <Company>EPFL I&amp;C-SIL1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Nevena Vratonjic</dc:creator>
  <cp:lastModifiedBy>Tim</cp:lastModifiedBy>
  <cp:revision>1026</cp:revision>
  <dcterms:created xsi:type="dcterms:W3CDTF">2007-10-29T19:04:25Z</dcterms:created>
  <dcterms:modified xsi:type="dcterms:W3CDTF">2011-11-07T20:57:01Z</dcterms:modified>
</cp:coreProperties>
</file>