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98" r:id="rId4"/>
    <p:sldId id="308" r:id="rId5"/>
    <p:sldId id="259" r:id="rId6"/>
    <p:sldId id="261" r:id="rId7"/>
    <p:sldId id="306" r:id="rId8"/>
    <p:sldId id="260" r:id="rId9"/>
    <p:sldId id="263" r:id="rId10"/>
    <p:sldId id="294" r:id="rId11"/>
    <p:sldId id="269" r:id="rId12"/>
    <p:sldId id="270" r:id="rId13"/>
    <p:sldId id="274" r:id="rId14"/>
    <p:sldId id="276" r:id="rId15"/>
    <p:sldId id="282" r:id="rId16"/>
    <p:sldId id="280" r:id="rId17"/>
    <p:sldId id="281" r:id="rId18"/>
    <p:sldId id="278" r:id="rId19"/>
    <p:sldId id="283" r:id="rId20"/>
    <p:sldId id="284" r:id="rId21"/>
    <p:sldId id="307" r:id="rId22"/>
    <p:sldId id="286" r:id="rId23"/>
    <p:sldId id="299" r:id="rId24"/>
    <p:sldId id="290" r:id="rId25"/>
    <p:sldId id="291" r:id="rId26"/>
    <p:sldId id="292" r:id="rId27"/>
    <p:sldId id="295" r:id="rId28"/>
    <p:sldId id="296" r:id="rId29"/>
    <p:sldId id="297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79" autoAdjust="0"/>
    <p:restoredTop sz="91486" autoAdjust="0"/>
  </p:normalViewPr>
  <p:slideViewPr>
    <p:cSldViewPr>
      <p:cViewPr>
        <p:scale>
          <a:sx n="75" d="100"/>
          <a:sy n="75" d="100"/>
        </p:scale>
        <p:origin x="-64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6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60DDA-E50D-4DB4-88E0-E670F8CCE416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89414-AF3B-4BD3-B457-12C17996EF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89414-AF3B-4BD3-B457-12C17996EF4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DD87-52B4-44A7-9321-A1D1ADE49D2E}" type="datetimeFigureOut">
              <a:rPr lang="zh-CN" altLang="en-US" smtClean="0"/>
              <a:pPr/>
              <a:t>2009/8/27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8FAA-E3B6-4A82-9C38-36A805BDDD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dos.csail.mit.edu/~xi/altai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API </a:t>
            </a:r>
            <a:r>
              <a:rPr lang="en-US" altLang="zh-CN" dirty="0" err="1" smtClean="0"/>
              <a:t>Hyperlinking</a:t>
            </a:r>
            <a:r>
              <a:rPr lang="en-US" altLang="zh-CN" dirty="0" smtClean="0"/>
              <a:t> via Structural Overlap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CN" b="1" dirty="0" smtClean="0">
                <a:solidFill>
                  <a:schemeClr val="tx1"/>
                </a:solidFill>
              </a:rPr>
              <a:t>Fan Long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en-US" altLang="zh-CN" dirty="0" err="1" smtClean="0">
                <a:solidFill>
                  <a:schemeClr val="tx1"/>
                </a:solidFill>
              </a:rPr>
              <a:t>Tsinghua</a:t>
            </a:r>
            <a:r>
              <a:rPr lang="en-US" altLang="zh-CN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Xi Wang, MIT CSAIL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Yang </a:t>
            </a:r>
            <a:r>
              <a:rPr lang="en-US" altLang="zh-CN" dirty="0" err="1" smtClean="0">
                <a:solidFill>
                  <a:schemeClr val="tx1"/>
                </a:solidFill>
              </a:rPr>
              <a:t>Cai</a:t>
            </a:r>
            <a:r>
              <a:rPr lang="en-US" altLang="zh-CN" dirty="0" smtClean="0">
                <a:solidFill>
                  <a:schemeClr val="tx1"/>
                </a:solidFill>
              </a:rPr>
              <a:t>, MIT CSAIL</a:t>
            </a:r>
            <a:endParaRPr lang="en-US" altLang="zh-C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83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access graph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197759" y="3214686"/>
            <a:ext cx="2088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f() {</a:t>
            </a:r>
          </a:p>
          <a:p>
            <a:r>
              <a:rPr lang="en-US" dirty="0" smtClean="0">
                <a:latin typeface="Consolas"/>
              </a:rPr>
              <a:t>  return new A;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5896" y="1657167"/>
            <a:ext cx="1324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g(A *a) {</a:t>
            </a:r>
          </a:p>
          <a:p>
            <a:r>
              <a:rPr lang="en-US" dirty="0" smtClean="0">
                <a:latin typeface="Consolas"/>
              </a:rPr>
              <a:t>  g</a:t>
            </a:r>
            <a:r>
              <a:rPr lang="en-US" baseline="-25000" dirty="0" smtClean="0">
                <a:latin typeface="Consolas"/>
              </a:rPr>
              <a:t>0</a:t>
            </a:r>
            <a:r>
              <a:rPr lang="en-US" dirty="0" smtClean="0">
                <a:latin typeface="Consolas"/>
              </a:rPr>
              <a:t>(a);</a:t>
            </a:r>
          </a:p>
          <a:p>
            <a:r>
              <a:rPr lang="en-US" dirty="0" smtClean="0">
                <a:latin typeface="Consolas"/>
              </a:rPr>
              <a:t>  z = 42;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4678" y="3143248"/>
            <a:ext cx="944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h() {</a:t>
            </a:r>
          </a:p>
          <a:p>
            <a:r>
              <a:rPr lang="en-US" dirty="0" smtClean="0">
                <a:latin typeface="Consolas"/>
              </a:rPr>
              <a:t>  z++;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3435" y="1657167"/>
            <a:ext cx="2295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static g</a:t>
            </a:r>
            <a:r>
              <a:rPr lang="en-US" baseline="-25000" dirty="0" smtClean="0">
                <a:latin typeface="Consolas"/>
              </a:rPr>
              <a:t>0</a:t>
            </a:r>
            <a:r>
              <a:rPr lang="en-US" dirty="0" smtClean="0">
                <a:latin typeface="Consolas"/>
              </a:rPr>
              <a:t>(A *a) {</a:t>
            </a:r>
          </a:p>
          <a:p>
            <a:r>
              <a:rPr lang="en-US" dirty="0" smtClean="0">
                <a:latin typeface="Consolas"/>
              </a:rPr>
              <a:t>  a-&gt;x++;</a:t>
            </a:r>
          </a:p>
          <a:p>
            <a:r>
              <a:rPr lang="en-US" dirty="0" smtClean="0">
                <a:latin typeface="Consolas"/>
              </a:rPr>
              <a:t>  a-&gt;y--;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72122" y="211454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72244" y="211454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86634" y="211454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443550" y="3543304"/>
            <a:ext cx="571488" cy="457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A.x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277004" y="3543304"/>
            <a:ext cx="595306" cy="457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A.y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186634" y="354330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z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4" idx="2"/>
            <a:endCxn id="39" idx="1"/>
          </p:cNvCxnSpPr>
          <p:nvPr/>
        </p:nvCxnSpPr>
        <p:spPr>
          <a:xfrm rot="16200000" flipH="1">
            <a:off x="5513196" y="2759269"/>
            <a:ext cx="1038515" cy="663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2"/>
            <a:endCxn id="38" idx="0"/>
          </p:cNvCxnSpPr>
          <p:nvPr/>
        </p:nvCxnSpPr>
        <p:spPr>
          <a:xfrm rot="16200000" flipH="1">
            <a:off x="5229228" y="3043238"/>
            <a:ext cx="971560" cy="285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2"/>
            <a:endCxn id="38" idx="7"/>
          </p:cNvCxnSpPr>
          <p:nvPr/>
        </p:nvCxnSpPr>
        <p:spPr>
          <a:xfrm rot="5400000">
            <a:off x="5746838" y="2756252"/>
            <a:ext cx="1038515" cy="6694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2"/>
            <a:endCxn id="39" idx="0"/>
          </p:cNvCxnSpPr>
          <p:nvPr/>
        </p:nvCxnSpPr>
        <p:spPr>
          <a:xfrm rot="5400000">
            <a:off x="6101971" y="3044431"/>
            <a:ext cx="971560" cy="26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2"/>
            <a:endCxn id="40" idx="1"/>
          </p:cNvCxnSpPr>
          <p:nvPr/>
        </p:nvCxnSpPr>
        <p:spPr>
          <a:xfrm rot="16200000" flipH="1">
            <a:off x="6407959" y="2764628"/>
            <a:ext cx="1038515" cy="652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2"/>
            <a:endCxn id="40" idx="0"/>
          </p:cNvCxnSpPr>
          <p:nvPr/>
        </p:nvCxnSpPr>
        <p:spPr>
          <a:xfrm rot="5400000">
            <a:off x="6929454" y="3057524"/>
            <a:ext cx="97156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85804" y="4303737"/>
            <a:ext cx="8229600" cy="191134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Data nodes are fields and global variables</a:t>
            </a:r>
          </a:p>
          <a:p>
            <a:r>
              <a:rPr lang="en-US" altLang="zh-CN" i="1" dirty="0" smtClean="0"/>
              <a:t>g</a:t>
            </a:r>
            <a:r>
              <a:rPr lang="en-US" altLang="zh-CN" dirty="0" smtClean="0"/>
              <a:t> calls </a:t>
            </a:r>
            <a:r>
              <a:rPr lang="en-US" altLang="zh-CN" i="1" dirty="0" smtClean="0"/>
              <a:t>g</a:t>
            </a:r>
            <a:r>
              <a:rPr lang="en-US" altLang="zh-CN" i="1" baseline="-25000" dirty="0" smtClean="0"/>
              <a:t>0</a:t>
            </a:r>
            <a:r>
              <a:rPr lang="en-US" altLang="zh-CN" dirty="0" smtClean="0"/>
              <a:t>, and </a:t>
            </a:r>
            <a:r>
              <a:rPr lang="en-US" altLang="zh-CN" i="1" dirty="0" smtClean="0"/>
              <a:t>g</a:t>
            </a:r>
            <a:r>
              <a:rPr lang="en-US" altLang="zh-CN" i="1" baseline="-25000" dirty="0" smtClean="0"/>
              <a:t>0</a:t>
            </a:r>
            <a:r>
              <a:rPr lang="en-US" altLang="zh-CN" dirty="0" smtClean="0"/>
              <a:t>’s access effect is merged to g</a:t>
            </a:r>
          </a:p>
          <a:p>
            <a:r>
              <a:rPr lang="en-US" altLang="zh-CN" i="1" dirty="0" smtClean="0"/>
              <a:t>f</a:t>
            </a:r>
            <a:r>
              <a:rPr lang="en-US" altLang="zh-CN" dirty="0" smtClean="0"/>
              <a:t> allocates objects of type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, and effects all of its fields</a:t>
            </a:r>
          </a:p>
        </p:txBody>
      </p:sp>
    </p:spTree>
  </p:cSld>
  <p:clrMapOvr>
    <a:masterClrMapping/>
  </p:clrMapOvr>
  <p:transition advTm="62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N(f)</a:t>
            </a:r>
            <a:r>
              <a:rPr lang="en-US" dirty="0" smtClean="0"/>
              <a:t> denote the set of data that f may access</a:t>
            </a:r>
          </a:p>
          <a:p>
            <a:r>
              <a:rPr lang="en-US" dirty="0" smtClean="0"/>
              <a:t>Given a function f, we define its overlap with function g 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i="1" dirty="0" smtClean="0"/>
              <a:t>π</a:t>
            </a:r>
            <a:r>
              <a:rPr lang="en-US" i="1" dirty="0" smtClean="0"/>
              <a:t>(</a:t>
            </a:r>
            <a:r>
              <a:rPr lang="en-US" i="1" dirty="0" err="1" smtClean="0"/>
              <a:t>g|f</a:t>
            </a:r>
            <a:r>
              <a:rPr lang="en-US" i="1" dirty="0" smtClean="0"/>
              <a:t>) </a:t>
            </a:r>
            <a:r>
              <a:rPr lang="en-US" dirty="0" smtClean="0"/>
              <a:t>is the proportion of </a:t>
            </a:r>
            <a:r>
              <a:rPr lang="en-US" i="1" dirty="0" err="1" smtClean="0"/>
              <a:t>f</a:t>
            </a:r>
            <a:r>
              <a:rPr lang="en-US" dirty="0" err="1" smtClean="0"/>
              <a:t>’s</a:t>
            </a:r>
            <a:r>
              <a:rPr lang="en-US" dirty="0" smtClean="0"/>
              <a:t> data that is also accessed by </a:t>
            </a:r>
            <a:r>
              <a:rPr lang="en-US" i="1" dirty="0" smtClean="0"/>
              <a:t>g.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3429000"/>
          <a:ext cx="4548863" cy="1357322"/>
        </p:xfrm>
        <a:graphic>
          <a:graphicData uri="http://schemas.openxmlformats.org/presentationml/2006/ole">
            <p:oleObj spid="_x0000_s2050" name="Equation" r:id="rId4" imgW="1574640" imgH="469800" progId="Equation.3">
              <p:embed/>
            </p:oleObj>
          </a:graphicData>
        </a:graphic>
      </p:graphicFrame>
    </p:spTree>
  </p:cSld>
  <p:clrMapOvr>
    <a:masterClrMapping/>
  </p:clrMapOvr>
  <p:transition advTm="3772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π</a:t>
            </a:r>
            <a:r>
              <a:rPr lang="en-US" i="1" dirty="0" smtClean="0"/>
              <a:t>(</a:t>
            </a:r>
            <a:r>
              <a:rPr lang="en-US" i="1" dirty="0" err="1" smtClean="0"/>
              <a:t>h|f</a:t>
            </a:r>
            <a:r>
              <a:rPr lang="en-US" i="1" dirty="0" smtClean="0"/>
              <a:t>)=0, </a:t>
            </a:r>
            <a:r>
              <a:rPr lang="el-GR" i="1" dirty="0" smtClean="0"/>
              <a:t>π</a:t>
            </a:r>
            <a:r>
              <a:rPr lang="en-US" i="1" dirty="0" smtClean="0"/>
              <a:t>(</a:t>
            </a:r>
            <a:r>
              <a:rPr lang="en-US" i="1" dirty="0" err="1" smtClean="0"/>
              <a:t>g|f</a:t>
            </a:r>
            <a:r>
              <a:rPr lang="en-US" i="1" dirty="0" smtClean="0"/>
              <a:t>)=1, </a:t>
            </a:r>
            <a:r>
              <a:rPr lang="el-GR" i="1" dirty="0" smtClean="0"/>
              <a:t>π</a:t>
            </a:r>
            <a:r>
              <a:rPr lang="en-US" i="1" dirty="0" smtClean="0"/>
              <a:t>(</a:t>
            </a:r>
            <a:r>
              <a:rPr lang="en-US" i="1" dirty="0" err="1" smtClean="0"/>
              <a:t>f|g</a:t>
            </a:r>
            <a:r>
              <a:rPr lang="en-US" i="1" dirty="0" smtClean="0"/>
              <a:t>)=2/3</a:t>
            </a:r>
          </a:p>
          <a:p>
            <a:r>
              <a:rPr lang="en-US" dirty="0" smtClean="0"/>
              <a:t>High </a:t>
            </a:r>
            <a:r>
              <a:rPr lang="el-GR" i="1" dirty="0" smtClean="0"/>
              <a:t>π</a:t>
            </a:r>
            <a:r>
              <a:rPr lang="en-US" i="1" dirty="0" smtClean="0"/>
              <a:t>(</a:t>
            </a:r>
            <a:r>
              <a:rPr lang="en-US" i="1" dirty="0" err="1" smtClean="0"/>
              <a:t>g|f</a:t>
            </a:r>
            <a:r>
              <a:rPr lang="en-US" i="1" dirty="0" smtClean="0"/>
              <a:t>) </a:t>
            </a:r>
            <a:r>
              <a:rPr lang="en-US" dirty="0" smtClean="0"/>
              <a:t>value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is related to </a:t>
            </a:r>
            <a:r>
              <a:rPr lang="en-US" i="1" dirty="0" smtClean="0">
                <a:sym typeface="Wingdings" pitchFamily="2" charset="2"/>
              </a:rPr>
              <a:t>f</a:t>
            </a:r>
            <a:endParaRPr lang="en-US" i="1" dirty="0" smtClean="0"/>
          </a:p>
          <a:p>
            <a:r>
              <a:rPr lang="en-US" dirty="0" smtClean="0"/>
              <a:t>Overlap rank is asymmetric; cross-references are also not bi-directional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8972" y="4000504"/>
            <a:ext cx="2200284" cy="1885960"/>
            <a:chOff x="3143240" y="3571876"/>
            <a:chExt cx="2200284" cy="1885960"/>
          </a:xfrm>
        </p:grpSpPr>
        <p:sp>
          <p:nvSpPr>
            <p:cNvPr id="22" name="Rectangle 21"/>
            <p:cNvSpPr/>
            <p:nvPr/>
          </p:nvSpPr>
          <p:spPr>
            <a:xfrm>
              <a:off x="3171812" y="357187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71934" y="357187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86324" y="357187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143240" y="5000636"/>
              <a:ext cx="571488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A.x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976694" y="5000636"/>
              <a:ext cx="595306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A.y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886324" y="500063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2" idx="2"/>
              <a:endCxn id="26" idx="1"/>
            </p:cNvCxnSpPr>
            <p:nvPr/>
          </p:nvCxnSpPr>
          <p:spPr>
            <a:xfrm rot="16200000" flipH="1">
              <a:off x="3212886" y="4216601"/>
              <a:ext cx="1038515" cy="6634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  <a:endCxn id="25" idx="0"/>
            </p:cNvCxnSpPr>
            <p:nvPr/>
          </p:nvCxnSpPr>
          <p:spPr>
            <a:xfrm rot="16200000" flipH="1">
              <a:off x="2928918" y="4500570"/>
              <a:ext cx="971560" cy="285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3" idx="2"/>
              <a:endCxn id="25" idx="7"/>
            </p:cNvCxnSpPr>
            <p:nvPr/>
          </p:nvCxnSpPr>
          <p:spPr>
            <a:xfrm rot="5400000">
              <a:off x="3446528" y="4213584"/>
              <a:ext cx="1038515" cy="6694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3" idx="2"/>
              <a:endCxn id="26" idx="0"/>
            </p:cNvCxnSpPr>
            <p:nvPr/>
          </p:nvCxnSpPr>
          <p:spPr>
            <a:xfrm rot="5400000">
              <a:off x="3801661" y="4501763"/>
              <a:ext cx="971560" cy="261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3" idx="2"/>
              <a:endCxn id="27" idx="1"/>
            </p:cNvCxnSpPr>
            <p:nvPr/>
          </p:nvCxnSpPr>
          <p:spPr>
            <a:xfrm rot="16200000" flipH="1">
              <a:off x="4107649" y="4221960"/>
              <a:ext cx="1038515" cy="6527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4" idx="2"/>
              <a:endCxn id="27" idx="0"/>
            </p:cNvCxnSpPr>
            <p:nvPr/>
          </p:nvCxnSpPr>
          <p:spPr>
            <a:xfrm rot="5400000">
              <a:off x="4629144" y="4514856"/>
              <a:ext cx="97156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8450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9195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Overlap coefficient </a:t>
            </a:r>
            <a:r>
              <a:rPr lang="en-US" dirty="0" smtClean="0"/>
              <a:t>(symmetric measure):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 set F is partitioned into two modules, S and its complement      . We define the conductance 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min(          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2071678"/>
          <a:ext cx="6335058" cy="877892"/>
        </p:xfrm>
        <a:graphic>
          <a:graphicData uri="http://schemas.openxmlformats.org/presentationml/2006/ole">
            <p:oleObj spid="_x0000_s3074" name="Equation" r:id="rId4" imgW="3390840" imgH="469800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3111558" y="3328987"/>
          <a:ext cx="273824" cy="423845"/>
        </p:xfrm>
        <a:graphic>
          <a:graphicData uri="http://schemas.openxmlformats.org/presentationml/2006/ole">
            <p:oleObj spid="_x0000_s3085" name="Equation" r:id="rId5" imgW="139680" imgH="21564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608157" y="3857628"/>
          <a:ext cx="5678487" cy="1647825"/>
        </p:xfrm>
        <a:graphic>
          <a:graphicData uri="http://schemas.openxmlformats.org/presentationml/2006/ole">
            <p:oleObj spid="_x0000_s3086" name="Equation" r:id="rId6" imgW="2450880" imgH="711000" progId="Equation.3">
              <p:embed/>
            </p:oleObj>
          </a:graphicData>
        </a:graphic>
      </p:graphicFrame>
      <p:sp>
        <p:nvSpPr>
          <p:cNvPr id="12" name="Rounded Rectangular Callout 11"/>
          <p:cNvSpPr/>
          <p:nvPr/>
        </p:nvSpPr>
        <p:spPr>
          <a:xfrm>
            <a:off x="357158" y="2714620"/>
            <a:ext cx="2428892" cy="1143008"/>
          </a:xfrm>
          <a:prstGeom prst="wedgeRoundRectCallout">
            <a:avLst>
              <a:gd name="adj1" fmla="val 132892"/>
              <a:gd name="adj2" fmla="val 580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Inter-connection between two modules</a:t>
            </a:r>
            <a:endParaRPr lang="zh-CN" altLang="en-US" sz="2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57158" y="3500438"/>
            <a:ext cx="2428892" cy="1143008"/>
          </a:xfrm>
          <a:prstGeom prst="wedgeRoundRectCallout">
            <a:avLst>
              <a:gd name="adj1" fmla="val 131323"/>
              <a:gd name="adj2" fmla="val 669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The sum of vertex degrees in the module</a:t>
            </a:r>
            <a:endParaRPr lang="zh-CN" alt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09096" y="5630878"/>
          <a:ext cx="776888" cy="428628"/>
        </p:xfrm>
        <a:graphic>
          <a:graphicData uri="http://schemas.openxmlformats.org/presentationml/2006/ole">
            <p:oleObj spid="_x0000_s3087" name="Equation" r:id="rId7" imgW="368280" imgH="203040" progId="Equation.3">
              <p:embed/>
            </p:oleObj>
          </a:graphicData>
        </a:graphic>
      </p:graphicFrame>
    </p:spTree>
  </p:cSld>
  <p:clrMapOvr>
    <a:masterClrMapping/>
  </p:clrMapOvr>
  <p:transition advTm="1038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find min(       ) is NP-hard</a:t>
            </a:r>
          </a:p>
          <a:p>
            <a:endParaRPr lang="en-US" dirty="0" smtClean="0"/>
          </a:p>
          <a:p>
            <a:r>
              <a:rPr lang="en-US" dirty="0" smtClean="0"/>
              <a:t>Altair uses spectral clustering algorithm to get approximate result</a:t>
            </a:r>
          </a:p>
          <a:p>
            <a:pPr lvl="1"/>
            <a:r>
              <a:rPr lang="en-US" dirty="0" smtClean="0"/>
              <a:t>Directly cluster functions into k modules, if k is known</a:t>
            </a:r>
          </a:p>
          <a:p>
            <a:pPr lvl="1"/>
            <a:r>
              <a:rPr lang="en-US" dirty="0" smtClean="0"/>
              <a:t>Recursively bi-partition the function set until they have desired granularity, if k is unknown</a:t>
            </a:r>
          </a:p>
          <a:p>
            <a:endParaRPr lang="en-US" dirty="0" smtClean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795581" y="1714488"/>
          <a:ext cx="776287" cy="428625"/>
        </p:xfrm>
        <a:graphic>
          <a:graphicData uri="http://schemas.openxmlformats.org/presentationml/2006/ole">
            <p:oleObj spid="_x0000_s75778" name="Equation" r:id="rId4" imgW="368280" imgH="203040" progId="Equation.3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API recommendation</a:t>
            </a:r>
          </a:p>
          <a:p>
            <a:pPr lvl="1"/>
            <a:r>
              <a:rPr lang="en-US" dirty="0" err="1" smtClean="0"/>
              <a:t>Suade</a:t>
            </a:r>
            <a:r>
              <a:rPr lang="en-US" dirty="0" smtClean="0"/>
              <a:t>(FSE’05), FRAN, and FRIAR(FSE’07)</a:t>
            </a:r>
          </a:p>
          <a:p>
            <a:pPr lvl="2"/>
            <a:r>
              <a:rPr lang="en-US" dirty="0" smtClean="0"/>
              <a:t>Importance: </a:t>
            </a:r>
            <a:r>
              <a:rPr lang="en-US" dirty="0" err="1" smtClean="0"/>
              <a:t>Suade</a:t>
            </a:r>
            <a:r>
              <a:rPr lang="en-US" dirty="0" smtClean="0"/>
              <a:t>, FRAN</a:t>
            </a:r>
          </a:p>
          <a:p>
            <a:pPr lvl="2"/>
            <a:r>
              <a:rPr lang="en-US" dirty="0" smtClean="0"/>
              <a:t>Association: FRIAR</a:t>
            </a:r>
          </a:p>
          <a:p>
            <a:pPr lvl="1"/>
            <a:r>
              <a:rPr lang="en-US" dirty="0" smtClean="0"/>
              <a:t>Change history mining(ROSE, ICSE’04)</a:t>
            </a:r>
          </a:p>
          <a:p>
            <a:pPr lvl="1"/>
            <a:r>
              <a:rPr lang="en-US" dirty="0" smtClean="0"/>
              <a:t>Extract code examples: </a:t>
            </a:r>
            <a:r>
              <a:rPr lang="en-US" dirty="0" err="1" smtClean="0"/>
              <a:t>Strathcona</a:t>
            </a:r>
            <a:r>
              <a:rPr lang="en-US" dirty="0" smtClean="0"/>
              <a:t>(ICSE’05), </a:t>
            </a:r>
            <a:r>
              <a:rPr lang="en-US" dirty="0" err="1" smtClean="0"/>
              <a:t>XSnipppet</a:t>
            </a:r>
            <a:r>
              <a:rPr lang="en-US" dirty="0" smtClean="0"/>
              <a:t>(OOPSLA’06)</a:t>
            </a:r>
          </a:p>
          <a:p>
            <a:r>
              <a:rPr lang="en-US" dirty="0" smtClean="0"/>
              <a:t>Module clustering</a:t>
            </a:r>
          </a:p>
          <a:p>
            <a:pPr lvl="1"/>
            <a:r>
              <a:rPr lang="en-US" dirty="0" err="1" smtClean="0"/>
              <a:t>Arie</a:t>
            </a:r>
            <a:r>
              <a:rPr lang="en-US" dirty="0" smtClean="0"/>
              <a:t>, Tobias, Identifying objects using Cluster and Concept Analysis(ICSE’99)</a:t>
            </a:r>
          </a:p>
          <a:p>
            <a:pPr lvl="1"/>
            <a:r>
              <a:rPr lang="en-US" dirty="0" smtClean="0"/>
              <a:t>Michael, Thomas, Identifying Modules via Concept Analysis(ICSM’97)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advTm="10431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714512"/>
          </a:xfrm>
        </p:spPr>
        <p:txBody>
          <a:bodyPr>
            <a:normAutofit/>
          </a:bodyPr>
          <a:lstStyle/>
          <a:p>
            <a:r>
              <a:rPr lang="en-US" dirty="0" smtClean="0"/>
              <a:t>Altair returns</a:t>
            </a:r>
          </a:p>
          <a:p>
            <a:pPr lvl="1"/>
            <a:r>
              <a:rPr lang="en-US" dirty="0" smtClean="0"/>
              <a:t>APIs that perform related tasks</a:t>
            </a:r>
          </a:p>
          <a:p>
            <a:pPr lvl="1"/>
            <a:r>
              <a:rPr lang="en-US" dirty="0" smtClean="0"/>
              <a:t>Functions that in the same module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1635923"/>
                <a:gridCol w="1635923"/>
                <a:gridCol w="1635923"/>
                <a:gridCol w="1635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err="1" smtClean="0"/>
                        <a:t>Suade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FRAN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FRIAR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Altair</a:t>
                      </a:r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apr_file_eof</a:t>
                      </a:r>
                      <a:r>
                        <a:rPr lang="en-US" sz="1400" dirty="0" smtClean="0"/>
                        <a:t>(</a:t>
                      </a:r>
                    </a:p>
                    <a:p>
                      <a:r>
                        <a:rPr lang="en-US" sz="1400" baseline="0" dirty="0" smtClean="0"/>
                        <a:t>    </a:t>
                      </a:r>
                      <a:r>
                        <a:rPr lang="en-US" sz="1400" baseline="0" dirty="0" err="1" smtClean="0"/>
                        <a:t>apr_file_t</a:t>
                      </a:r>
                      <a:r>
                        <a:rPr lang="en-US" sz="1400" baseline="0" dirty="0" smtClean="0"/>
                        <a:t> *file)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do_emit_plain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apr_file_read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ap_rputs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do_emit_plain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apr_file_seek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apr_file_read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apr_file_dup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apr_file_dup2</a:t>
                      </a:r>
                    </a:p>
                    <a:p>
                      <a:r>
                        <a:rPr lang="en-US" sz="1400" dirty="0" smtClean="0"/>
                        <a:t>(… 5 more)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apr_hash_get</a:t>
                      </a:r>
                      <a:r>
                        <a:rPr lang="en-US" sz="1400" dirty="0" smtClean="0"/>
                        <a:t>(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apr_hash_t</a:t>
                      </a:r>
                      <a:r>
                        <a:rPr lang="en-US" sz="1400" dirty="0" smtClean="0"/>
                        <a:t> *ht,</a:t>
                      </a:r>
                    </a:p>
                    <a:p>
                      <a:r>
                        <a:rPr lang="en-US" sz="1400" dirty="0" smtClean="0"/>
                        <a:t>    const void *key,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apr_ssize_t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klen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find_entry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find_entry_def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dav_xmlns</a:t>
                      </a:r>
                      <a:r>
                        <a:rPr lang="en-US" sz="1400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dav_xmlns</a:t>
                      </a:r>
                      <a:r>
                        <a:rPr lang="en-US" sz="1400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err="1" smtClean="0"/>
                        <a:t>dav_get</a:t>
                      </a:r>
                      <a:r>
                        <a:rPr lang="en-US" sz="1400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(… 25 more)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apr_palloc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apr_hash_set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memcpy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strlen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apr_pstrdup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(… 95 more)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apr_hash_set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apr_palloc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apr_hash_make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strlen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apr_pstrdup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(… 18 more)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apr_hash_copy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apr_hash_merge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apr_hash_set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apr_hash_make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apr_hash_this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(… 3 more)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85971" y="3643314"/>
            <a:ext cx="1571636" cy="5984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05232" y="3197223"/>
            <a:ext cx="1571636" cy="1857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8306" y="3429000"/>
            <a:ext cx="1571636" cy="1857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80268" y="2012940"/>
            <a:ext cx="1571636" cy="9001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29256" y="3832228"/>
            <a:ext cx="1571636" cy="422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6182" y="3643314"/>
            <a:ext cx="1571636" cy="6111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705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of module clustering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528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6115064"/>
              </a:tblGrid>
              <a:tr h="314285"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542465">
                <a:tc>
                  <a:txBody>
                    <a:bodyPr/>
                    <a:lstStyle/>
                    <a:p>
                      <a:r>
                        <a:rPr lang="en-US" dirty="0" smtClean="0"/>
                        <a:t>Utility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BZ2_bzBuffToBuffCompress</a:t>
                      </a:r>
                    </a:p>
                    <a:p>
                      <a:r>
                        <a:rPr lang="en-US" dirty="0" smtClean="0"/>
                        <a:t>BZ2_bzBuffToBuffDecompress</a:t>
                      </a:r>
                      <a:endParaRPr lang="en-US" dirty="0"/>
                    </a:p>
                  </a:txBody>
                  <a:tcPr/>
                </a:tc>
              </a:tr>
              <a:tr h="774950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BZ2_bzCompressInit</a:t>
                      </a:r>
                    </a:p>
                    <a:p>
                      <a:r>
                        <a:rPr lang="en-US" dirty="0" smtClean="0"/>
                        <a:t>BZ2_bzCompress</a:t>
                      </a:r>
                    </a:p>
                    <a:p>
                      <a:r>
                        <a:rPr lang="en-US" dirty="0" smtClean="0"/>
                        <a:t>BZ2_bzCompressEnd</a:t>
                      </a:r>
                      <a:endParaRPr lang="en-US" dirty="0"/>
                    </a:p>
                  </a:txBody>
                  <a:tcPr/>
                </a:tc>
              </a:tr>
              <a:tr h="774950">
                <a:tc>
                  <a:txBody>
                    <a:bodyPr/>
                    <a:lstStyle/>
                    <a:p>
                      <a:r>
                        <a:rPr lang="en-US" dirty="0" smtClean="0"/>
                        <a:t>Decompress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BZ2_bzDecompressInit</a:t>
                      </a:r>
                    </a:p>
                    <a:p>
                      <a:r>
                        <a:rPr lang="en-US" dirty="0" smtClean="0"/>
                        <a:t>BZ2_bzDecompress</a:t>
                      </a:r>
                    </a:p>
                    <a:p>
                      <a:r>
                        <a:rPr lang="en-US" dirty="0" smtClean="0"/>
                        <a:t>BZ2_bzDecompressEnd</a:t>
                      </a:r>
                      <a:endParaRPr lang="en-US" dirty="0"/>
                    </a:p>
                  </a:txBody>
                  <a:tcPr/>
                </a:tc>
              </a:tr>
              <a:tr h="1007435">
                <a:tc>
                  <a:txBody>
                    <a:bodyPr/>
                    <a:lstStyle/>
                    <a:p>
                      <a:r>
                        <a:rPr lang="en-US" dirty="0" smtClean="0"/>
                        <a:t>File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BZ2_bzReadOpen</a:t>
                      </a:r>
                    </a:p>
                    <a:p>
                      <a:r>
                        <a:rPr lang="en-US" dirty="0" smtClean="0"/>
                        <a:t>BZ2_bzRead</a:t>
                      </a:r>
                    </a:p>
                    <a:p>
                      <a:r>
                        <a:rPr lang="en-US" dirty="0" smtClean="0"/>
                        <a:t>BZ2_bzReadClose</a:t>
                      </a:r>
                    </a:p>
                    <a:p>
                      <a:r>
                        <a:rPr lang="en-US" dirty="0" smtClean="0"/>
                        <a:t>(… 8</a:t>
                      </a:r>
                      <a:r>
                        <a:rPr lang="en-US" baseline="0" dirty="0" smtClean="0"/>
                        <a:t> in total)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28596" y="4429132"/>
            <a:ext cx="8286808" cy="1588"/>
          </a:xfrm>
          <a:prstGeom prst="line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596" y="3519488"/>
            <a:ext cx="828680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8596" y="2622544"/>
            <a:ext cx="8286808" cy="158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57290" y="5715016"/>
            <a:ext cx="5000660" cy="92869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16 API functions in bzip2</a:t>
            </a:r>
          </a:p>
          <a:p>
            <a:r>
              <a:rPr lang="en-US" dirty="0" smtClean="0"/>
              <a:t>1. File I/O and compression APIs</a:t>
            </a:r>
          </a:p>
          <a:p>
            <a:r>
              <a:rPr lang="en-US" dirty="0" smtClean="0"/>
              <a:t>2. Decompress APIs from others.</a:t>
            </a:r>
          </a:p>
          <a:p>
            <a:r>
              <a:rPr lang="en-US" dirty="0" smtClean="0"/>
              <a:t>3. Compress APIs and two utility functions</a:t>
            </a:r>
          </a:p>
        </p:txBody>
      </p:sp>
    </p:spTree>
    <p:custDataLst>
      <p:tags r:id="rId1"/>
    </p:custDataLst>
  </p:cSld>
  <p:clrMapOvr>
    <a:masterClrMapping/>
  </p:clrMapOvr>
  <p:transition advTm="133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to several popular libraries</a:t>
            </a:r>
          </a:p>
          <a:p>
            <a:r>
              <a:rPr lang="en-US" dirty="0" smtClean="0"/>
              <a:t>Analysis finished in seconds for fairly large libraries(&gt;500K LOC)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28596" y="35004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r>
                        <a:rPr lang="en-US" baseline="0" dirty="0" smtClean="0"/>
                        <a:t> package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KLOC(</a:t>
                      </a:r>
                      <a:r>
                        <a:rPr lang="en-US" dirty="0" err="1" smtClean="0"/>
                        <a:t>llvm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bitcode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r>
                        <a:rPr lang="en-US" baseline="0" dirty="0" smtClean="0"/>
                        <a:t> 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r>
                        <a:rPr lang="en-US" baseline="0" dirty="0" smtClean="0"/>
                        <a:t> used (MB)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bzip2-1.0.5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sqlite-3.6.5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httpd-2.2.10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subversion-1.5.6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openssl-0.9.8i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51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Source code of the library is required</a:t>
            </a:r>
          </a:p>
          <a:p>
            <a:pPr lvl="1"/>
            <a:r>
              <a:rPr lang="en-US" dirty="0" smtClean="0"/>
              <a:t>Low-level system calls, whose code is missing</a:t>
            </a:r>
          </a:p>
          <a:p>
            <a:pPr lvl="1"/>
            <a:r>
              <a:rPr lang="en-US" dirty="0" smtClean="0"/>
              <a:t>Semantic relevance (SHA-1 and MD5 functions)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Combination with client code mining</a:t>
            </a:r>
          </a:p>
          <a:p>
            <a:pPr lvl="1"/>
            <a:r>
              <a:rPr lang="en-US" dirty="0" smtClean="0"/>
              <a:t>Heuristics like naming convention</a:t>
            </a:r>
          </a:p>
        </p:txBody>
      </p:sp>
    </p:spTree>
  </p:cSld>
  <p:clrMapOvr>
    <a:masterClrMapping/>
  </p:clrMapOvr>
  <p:transition advTm="6993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000504"/>
            <a:ext cx="5457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MSDN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……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571612"/>
            <a:ext cx="811280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12734" y="4740284"/>
            <a:ext cx="4487894" cy="1117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34" y="6097606"/>
            <a:ext cx="450059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3286116" y="1500174"/>
            <a:ext cx="4429156" cy="928694"/>
          </a:xfrm>
          <a:prstGeom prst="wedgeRoundRectCallout">
            <a:avLst>
              <a:gd name="adj1" fmla="val -48360"/>
              <a:gd name="adj2" fmla="val 994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Help information for </a:t>
            </a:r>
            <a:r>
              <a:rPr lang="en-US" altLang="zh-CN" sz="2800" dirty="0" err="1" smtClean="0"/>
              <a:t>EnterCriticalSection</a:t>
            </a:r>
            <a:r>
              <a:rPr lang="en-US" altLang="zh-CN" sz="2800" dirty="0" smtClean="0"/>
              <a:t> API</a:t>
            </a:r>
            <a:endParaRPr lang="zh-CN" altLang="en-US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071934" y="3857628"/>
            <a:ext cx="4429156" cy="928694"/>
          </a:xfrm>
          <a:prstGeom prst="wedgeRoundRectCallout">
            <a:avLst>
              <a:gd name="adj1" fmla="val -48360"/>
              <a:gd name="adj2" fmla="val 994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See Also sections that lists related functions</a:t>
            </a:r>
            <a:endParaRPr lang="zh-CN" altLang="en-US" sz="2800" dirty="0"/>
          </a:p>
        </p:txBody>
      </p:sp>
    </p:spTree>
    <p:custDataLst>
      <p:tags r:id="rId1"/>
    </p:custDataLst>
  </p:cSld>
  <p:clrMapOvr>
    <a:masterClrMapping/>
  </p:clrMapOvr>
  <p:transition advTm="558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Altair can auto-generate cross-references and cluster API into meaningful modules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Altair exploits data overlaps between functions</a:t>
            </a:r>
          </a:p>
          <a:p>
            <a:pPr marL="742950" lvl="2" indent="-342900"/>
            <a:r>
              <a:rPr lang="en-US" dirty="0" smtClean="0"/>
              <a:t>Data access graph</a:t>
            </a:r>
          </a:p>
          <a:p>
            <a:pPr marL="742950" lvl="2" indent="-342900"/>
            <a:r>
              <a:rPr lang="en-US" dirty="0" smtClean="0"/>
              <a:t>Overlap rank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Such structural information is reliable for API recommendation and module clustering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ransition advTm="474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Download Altair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Altair is open source and available at:</a:t>
            </a:r>
          </a:p>
          <a:p>
            <a:pPr lvl="1"/>
            <a:r>
              <a:rPr lang="en-US" altLang="zh-CN" dirty="0" smtClean="0">
                <a:hlinkClick r:id="rId3"/>
              </a:rPr>
              <a:t>http://pdos.csail.mit.edu/~xi/altair/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Including source code along with demos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Feel free to try it!</a:t>
            </a:r>
          </a:p>
          <a:p>
            <a:pPr lvl="1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 advTm="340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program</a:t>
            </a:r>
          </a:p>
          <a:p>
            <a:pPr lvl="1"/>
            <a:r>
              <a:rPr lang="en-US" dirty="0" smtClean="0"/>
              <a:t>Parameters of two functions may point to same data.</a:t>
            </a:r>
          </a:p>
          <a:p>
            <a:pPr lvl="1"/>
            <a:r>
              <a:rPr lang="en-US" dirty="0" smtClean="0"/>
              <a:t>Use fields to distinguish different data</a:t>
            </a:r>
          </a:p>
          <a:p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Function may call other API in its implementation.</a:t>
            </a:r>
          </a:p>
          <a:p>
            <a:pPr lvl="1"/>
            <a:r>
              <a:rPr lang="en-US" dirty="0" smtClean="0"/>
              <a:t>Merge their effect, if the </a:t>
            </a:r>
            <a:r>
              <a:rPr lang="en-US" dirty="0" err="1" smtClean="0"/>
              <a:t>callee</a:t>
            </a:r>
            <a:r>
              <a:rPr lang="en-US" dirty="0" smtClean="0"/>
              <a:t> is static.</a:t>
            </a:r>
          </a:p>
          <a:p>
            <a:r>
              <a:rPr lang="en-US" dirty="0" smtClean="0"/>
              <a:t>Allocations</a:t>
            </a:r>
          </a:p>
          <a:p>
            <a:pPr lvl="1"/>
            <a:r>
              <a:rPr lang="en-US" dirty="0" smtClean="0"/>
              <a:t>Functions</a:t>
            </a:r>
            <a:r>
              <a:rPr lang="en-US" i="1" dirty="0" smtClean="0"/>
              <a:t> </a:t>
            </a:r>
            <a:r>
              <a:rPr lang="en-US" dirty="0" smtClean="0"/>
              <a:t>like</a:t>
            </a:r>
            <a:r>
              <a:rPr lang="en-US" i="1" dirty="0" smtClean="0"/>
              <a:t> </a:t>
            </a:r>
            <a:r>
              <a:rPr lang="en-US" i="1" dirty="0" err="1" smtClean="0"/>
              <a:t>malloc</a:t>
            </a:r>
            <a:r>
              <a:rPr lang="en-US" dirty="0" smtClean="0"/>
              <a:t> and </a:t>
            </a:r>
            <a:r>
              <a:rPr lang="en-US" i="1" dirty="0" smtClean="0"/>
              <a:t>free</a:t>
            </a:r>
            <a:r>
              <a:rPr lang="en-US" dirty="0" smtClean="0"/>
              <a:t> create or destroy an object</a:t>
            </a:r>
          </a:p>
          <a:p>
            <a:pPr lvl="1"/>
            <a:r>
              <a:rPr lang="en-US" dirty="0" smtClean="0"/>
              <a:t>These functions affect all fields of the object.</a:t>
            </a:r>
          </a:p>
        </p:txBody>
      </p:sp>
    </p:spTree>
  </p:cSld>
  <p:clrMapOvr>
    <a:masterClrMapping/>
  </p:clrMapOvr>
  <p:transition advTm="15021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Data access graph</a:t>
            </a:r>
            <a:endParaRPr lang="zh-CN" altLang="en-US" dirty="0"/>
          </a:p>
        </p:txBody>
      </p:sp>
      <p:grpSp>
        <p:nvGrpSpPr>
          <p:cNvPr id="3" name="Group 32"/>
          <p:cNvGrpSpPr/>
          <p:nvPr/>
        </p:nvGrpSpPr>
        <p:grpSpPr>
          <a:xfrm>
            <a:off x="3143264" y="1571636"/>
            <a:ext cx="3429000" cy="3429000"/>
            <a:chOff x="3119094" y="1490827"/>
            <a:chExt cx="3429000" cy="3429000"/>
          </a:xfrm>
        </p:grpSpPr>
        <p:sp>
          <p:nvSpPr>
            <p:cNvPr id="8" name="Rectangle 7"/>
            <p:cNvSpPr/>
            <p:nvPr/>
          </p:nvSpPr>
          <p:spPr>
            <a:xfrm>
              <a:off x="4109694" y="24052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28894" y="14908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0894" y="27862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804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66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328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090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w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2"/>
              <a:endCxn id="11" idx="0"/>
            </p:cNvCxnSpPr>
            <p:nvPr/>
          </p:nvCxnSpPr>
          <p:spPr>
            <a:xfrm rot="5400000">
              <a:off x="3842994" y="3052927"/>
              <a:ext cx="6858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2"/>
              <a:endCxn id="12" idx="1"/>
            </p:cNvCxnSpPr>
            <p:nvPr/>
          </p:nvCxnSpPr>
          <p:spPr>
            <a:xfrm rot="16200000" flipH="1">
              <a:off x="4109694" y="3091026"/>
              <a:ext cx="752755" cy="2955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2"/>
              <a:endCxn id="13" idx="0"/>
            </p:cNvCxnSpPr>
            <p:nvPr/>
          </p:nvCxnSpPr>
          <p:spPr>
            <a:xfrm rot="5400000">
              <a:off x="4757394" y="2748127"/>
              <a:ext cx="1600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2"/>
              <a:endCxn id="14" idx="0"/>
            </p:cNvCxnSpPr>
            <p:nvPr/>
          </p:nvCxnSpPr>
          <p:spPr>
            <a:xfrm rot="5400000">
              <a:off x="6167094" y="3395827"/>
              <a:ext cx="304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4795494" y="26338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g</a:t>
              </a:r>
              <a:r>
                <a:rPr lang="en-US" sz="2400" baseline="-25000" dirty="0" smtClean="0">
                  <a:solidFill>
                    <a:schemeClr val="tx1"/>
                  </a:solidFill>
                </a:rPr>
                <a:t>0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19" idx="2"/>
              <a:endCxn id="12" idx="0"/>
            </p:cNvCxnSpPr>
            <p:nvPr/>
          </p:nvCxnSpPr>
          <p:spPr>
            <a:xfrm rot="5400000">
              <a:off x="4681194" y="3205327"/>
              <a:ext cx="4572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1" idx="7"/>
            </p:cNvCxnSpPr>
            <p:nvPr/>
          </p:nvCxnSpPr>
          <p:spPr>
            <a:xfrm rot="10800000" flipV="1">
              <a:off x="4195140" y="3091026"/>
              <a:ext cx="600355" cy="5241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119094" y="27100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26" idx="4"/>
              <a:endCxn id="11" idx="4"/>
            </p:cNvCxnSpPr>
            <p:nvPr/>
          </p:nvCxnSpPr>
          <p:spPr>
            <a:xfrm rot="16200000" flipV="1">
              <a:off x="3938244" y="4100677"/>
              <a:ext cx="457200" cy="2667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6" idx="5"/>
              <a:endCxn id="12" idx="4"/>
            </p:cNvCxnSpPr>
            <p:nvPr/>
          </p:nvCxnSpPr>
          <p:spPr>
            <a:xfrm rot="5400000" flipH="1" flipV="1">
              <a:off x="4471644" y="4138777"/>
              <a:ext cx="457200" cy="1905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53"/>
            <p:cNvCxnSpPr>
              <a:stCxn id="22" idx="2"/>
              <a:endCxn id="26" idx="3"/>
            </p:cNvCxnSpPr>
            <p:nvPr/>
          </p:nvCxnSpPr>
          <p:spPr>
            <a:xfrm rot="16200000" flipH="1">
              <a:off x="3004794" y="3510127"/>
              <a:ext cx="1524000" cy="83820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Hexagon 25"/>
            <p:cNvSpPr/>
            <p:nvPr/>
          </p:nvSpPr>
          <p:spPr>
            <a:xfrm>
              <a:off x="4185894" y="4462627"/>
              <a:ext cx="533400" cy="4572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53"/>
            <p:cNvCxnSpPr>
              <a:stCxn id="9" idx="1"/>
              <a:endCxn id="19" idx="0"/>
            </p:cNvCxnSpPr>
            <p:nvPr/>
          </p:nvCxnSpPr>
          <p:spPr>
            <a:xfrm rot="10800000" flipV="1">
              <a:off x="5024094" y="1719427"/>
              <a:ext cx="304800" cy="91440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57224" y="1509698"/>
            <a:ext cx="2215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</a:rPr>
              <a:t>f(A</a:t>
            </a:r>
            <a:r>
              <a:rPr lang="en-US" dirty="0" smtClean="0">
                <a:latin typeface="Consolas"/>
              </a:rPr>
              <a:t> *a) {</a:t>
            </a:r>
          </a:p>
          <a:p>
            <a:r>
              <a:rPr lang="en-US" dirty="0" smtClean="0">
                <a:latin typeface="Consolas"/>
              </a:rPr>
              <a:t>  a-&gt;</a:t>
            </a:r>
            <a:r>
              <a:rPr lang="en-US" dirty="0" err="1" smtClean="0">
                <a:latin typeface="Consolas"/>
              </a:rPr>
              <a:t>x</a:t>
            </a:r>
            <a:r>
              <a:rPr lang="en-US" dirty="0" smtClean="0">
                <a:latin typeface="Consolas"/>
              </a:rPr>
              <a:t> = 0xdead;</a:t>
            </a:r>
          </a:p>
          <a:p>
            <a:r>
              <a:rPr lang="en-US" dirty="0" smtClean="0">
                <a:latin typeface="Consolas"/>
              </a:rPr>
              <a:t>  a-&gt;</a:t>
            </a:r>
            <a:r>
              <a:rPr lang="en-US" dirty="0" err="1" smtClean="0">
                <a:latin typeface="Consolas"/>
              </a:rPr>
              <a:t>y</a:t>
            </a:r>
            <a:r>
              <a:rPr lang="en-US" dirty="0" smtClean="0">
                <a:latin typeface="Consolas"/>
              </a:rPr>
              <a:t> = 0xbeaf;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7224" y="2853497"/>
            <a:ext cx="2088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</a:rPr>
              <a:t>e</a:t>
            </a:r>
            <a:r>
              <a:rPr lang="en-US" dirty="0" smtClean="0">
                <a:latin typeface="Consolas"/>
              </a:rPr>
              <a:t>() {</a:t>
            </a:r>
          </a:p>
          <a:p>
            <a:r>
              <a:rPr lang="en-US" dirty="0" smtClean="0">
                <a:latin typeface="Consolas"/>
              </a:rPr>
              <a:t>  return new A;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31179" y="1500174"/>
            <a:ext cx="2084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/>
              </a:rPr>
              <a:t>g(A</a:t>
            </a:r>
            <a:r>
              <a:rPr lang="en-US" dirty="0" smtClean="0">
                <a:latin typeface="Consolas"/>
              </a:rPr>
              <a:t> *a, B *</a:t>
            </a:r>
            <a:r>
              <a:rPr lang="en-US" dirty="0" err="1" smtClean="0">
                <a:latin typeface="Consolas"/>
              </a:rPr>
              <a:t>b</a:t>
            </a:r>
            <a:r>
              <a:rPr lang="en-US" dirty="0" smtClean="0">
                <a:latin typeface="Consolas"/>
              </a:rPr>
              <a:t>) {</a:t>
            </a:r>
          </a:p>
          <a:p>
            <a:r>
              <a:rPr lang="en-US" dirty="0" smtClean="0">
                <a:latin typeface="Consolas"/>
              </a:rPr>
              <a:t>  g</a:t>
            </a:r>
            <a:r>
              <a:rPr lang="en-US" baseline="-25000" dirty="0" smtClean="0">
                <a:latin typeface="Consolas"/>
              </a:rPr>
              <a:t>0</a:t>
            </a:r>
            <a:r>
              <a:rPr lang="en-US" dirty="0" smtClean="0">
                <a:latin typeface="Consolas"/>
              </a:rPr>
              <a:t>(a);</a:t>
            </a:r>
          </a:p>
          <a:p>
            <a:r>
              <a:rPr lang="en-US" dirty="0" smtClean="0">
                <a:latin typeface="Consolas"/>
              </a:rPr>
              <a:t>  b-&gt;z = 42;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7907" y="4505934"/>
            <a:ext cx="944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h() {</a:t>
            </a:r>
          </a:p>
          <a:p>
            <a:r>
              <a:rPr lang="en-US" dirty="0" smtClean="0">
                <a:latin typeface="Consolas"/>
              </a:rPr>
              <a:t>  w++;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224" y="4586125"/>
            <a:ext cx="2295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</a:rPr>
              <a:t>static g</a:t>
            </a:r>
            <a:r>
              <a:rPr lang="en-US" baseline="-25000" dirty="0" smtClean="0">
                <a:latin typeface="Consolas"/>
              </a:rPr>
              <a:t>0</a:t>
            </a:r>
            <a:r>
              <a:rPr lang="en-US" dirty="0" smtClean="0">
                <a:latin typeface="Consolas"/>
              </a:rPr>
              <a:t>(A *a) {</a:t>
            </a:r>
          </a:p>
          <a:p>
            <a:r>
              <a:rPr lang="en-US" dirty="0" smtClean="0">
                <a:latin typeface="Consolas"/>
              </a:rPr>
              <a:t>  a-&gt;x++;</a:t>
            </a:r>
          </a:p>
          <a:p>
            <a:r>
              <a:rPr lang="en-US" dirty="0" smtClean="0">
                <a:latin typeface="Consolas"/>
              </a:rPr>
              <a:t>  a-&gt;y--;</a:t>
            </a:r>
          </a:p>
          <a:p>
            <a:r>
              <a:rPr lang="en-US" dirty="0" smtClean="0">
                <a:latin typeface="Consolas"/>
              </a:rPr>
              <a:t>}</a:t>
            </a:r>
            <a:endParaRPr lang="en-US" dirty="0">
              <a:latin typeface="Consolas"/>
            </a:endParaRPr>
          </a:p>
        </p:txBody>
      </p:sp>
    </p:spTree>
  </p:cSld>
  <p:clrMapOvr>
    <a:masterClrMapping/>
  </p:clrMapOvr>
  <p:transition advTm="62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i="1" dirty="0" smtClean="0"/>
              <a:t>f</a:t>
            </a:r>
            <a:r>
              <a:rPr lang="en-US" dirty="0" smtClean="0"/>
              <a:t> access data </a:t>
            </a:r>
            <a:r>
              <a:rPr lang="en-US" i="1" dirty="0" smtClean="0"/>
              <a:t>d</a:t>
            </a:r>
          </a:p>
          <a:p>
            <a:pPr lvl="1"/>
            <a:r>
              <a:rPr lang="en-US" dirty="0" smtClean="0"/>
              <a:t>An edge from </a:t>
            </a:r>
            <a:r>
              <a:rPr lang="en-US" i="1" dirty="0" smtClean="0"/>
              <a:t>f</a:t>
            </a:r>
            <a:r>
              <a:rPr lang="en-US" dirty="0" smtClean="0"/>
              <a:t> to </a:t>
            </a:r>
            <a:r>
              <a:rPr lang="en-US" i="1" dirty="0" smtClean="0"/>
              <a:t>d</a:t>
            </a:r>
          </a:p>
          <a:p>
            <a:r>
              <a:rPr lang="en-US" dirty="0" smtClean="0"/>
              <a:t>Data </a:t>
            </a:r>
            <a:r>
              <a:rPr lang="en-US" i="1" dirty="0" smtClean="0"/>
              <a:t>d</a:t>
            </a:r>
            <a:r>
              <a:rPr lang="en-US" dirty="0" smtClean="0"/>
              <a:t> is a field of type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An edge from </a:t>
            </a:r>
            <a:r>
              <a:rPr lang="en-US" i="1" dirty="0" smtClean="0"/>
              <a:t>t</a:t>
            </a:r>
            <a:r>
              <a:rPr lang="en-US" dirty="0" smtClean="0"/>
              <a:t> to </a:t>
            </a:r>
            <a:r>
              <a:rPr lang="en-US" i="1" dirty="0" smtClean="0"/>
              <a:t>d</a:t>
            </a:r>
          </a:p>
          <a:p>
            <a:r>
              <a:rPr lang="en-US" dirty="0" smtClean="0"/>
              <a:t>Function </a:t>
            </a:r>
            <a:r>
              <a:rPr lang="en-US" i="1" dirty="0" smtClean="0"/>
              <a:t>f</a:t>
            </a:r>
            <a:r>
              <a:rPr lang="en-US" dirty="0" smtClean="0"/>
              <a:t> calls a static function </a:t>
            </a:r>
            <a:r>
              <a:rPr lang="en-US" i="1" dirty="0" smtClean="0"/>
              <a:t>g</a:t>
            </a:r>
          </a:p>
          <a:p>
            <a:pPr lvl="1"/>
            <a:r>
              <a:rPr lang="en-US" dirty="0" smtClean="0"/>
              <a:t>An edge from </a:t>
            </a:r>
            <a:r>
              <a:rPr lang="en-US" i="1" dirty="0" smtClean="0"/>
              <a:t>f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r>
              <a:rPr lang="en-US" dirty="0" smtClean="0"/>
              <a:t>Function </a:t>
            </a:r>
            <a:r>
              <a:rPr lang="en-US" i="1" dirty="0" smtClean="0"/>
              <a:t>f</a:t>
            </a:r>
            <a:r>
              <a:rPr lang="en-US" dirty="0" smtClean="0"/>
              <a:t> creates or destroys objects of type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An edge from </a:t>
            </a:r>
            <a:r>
              <a:rPr lang="en-US" i="1" dirty="0" smtClean="0"/>
              <a:t>f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</a:p>
        </p:txBody>
      </p:sp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Computes the transitive closure of the graph</a:t>
            </a:r>
          </a:p>
          <a:p>
            <a:r>
              <a:rPr lang="en-US" dirty="0" smtClean="0"/>
              <a:t>Removes type and static function nodes and leaves only edges from public function nodes to data nodes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28662" y="2928934"/>
            <a:ext cx="3429000" cy="3429000"/>
            <a:chOff x="3119094" y="1490827"/>
            <a:chExt cx="3429000" cy="3429000"/>
          </a:xfrm>
        </p:grpSpPr>
        <p:sp>
          <p:nvSpPr>
            <p:cNvPr id="5" name="Rectangle 4"/>
            <p:cNvSpPr/>
            <p:nvPr/>
          </p:nvSpPr>
          <p:spPr>
            <a:xfrm>
              <a:off x="4109694" y="24052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8894" y="14908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0894" y="27862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804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66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28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090894" y="354822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w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5" idx="2"/>
              <a:endCxn id="8" idx="0"/>
            </p:cNvCxnSpPr>
            <p:nvPr/>
          </p:nvCxnSpPr>
          <p:spPr>
            <a:xfrm rot="5400000">
              <a:off x="3842994" y="3052927"/>
              <a:ext cx="6858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  <a:endCxn id="9" idx="1"/>
            </p:cNvCxnSpPr>
            <p:nvPr/>
          </p:nvCxnSpPr>
          <p:spPr>
            <a:xfrm rot="16200000" flipH="1">
              <a:off x="4109694" y="3091026"/>
              <a:ext cx="752755" cy="2955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10" idx="0"/>
            </p:cNvCxnSpPr>
            <p:nvPr/>
          </p:nvCxnSpPr>
          <p:spPr>
            <a:xfrm rot="5400000">
              <a:off x="4757394" y="2748127"/>
              <a:ext cx="1600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  <a:endCxn id="11" idx="0"/>
            </p:cNvCxnSpPr>
            <p:nvPr/>
          </p:nvCxnSpPr>
          <p:spPr>
            <a:xfrm rot="5400000">
              <a:off x="6167094" y="3395827"/>
              <a:ext cx="304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795494" y="26338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g</a:t>
              </a:r>
              <a:r>
                <a:rPr lang="en-US" sz="2400" baseline="-25000" dirty="0" smtClean="0">
                  <a:solidFill>
                    <a:schemeClr val="tx1"/>
                  </a:solidFill>
                </a:rPr>
                <a:t>0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2"/>
              <a:endCxn id="9" idx="0"/>
            </p:cNvCxnSpPr>
            <p:nvPr/>
          </p:nvCxnSpPr>
          <p:spPr>
            <a:xfrm rot="5400000">
              <a:off x="4681194" y="3205327"/>
              <a:ext cx="4572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8" idx="7"/>
            </p:cNvCxnSpPr>
            <p:nvPr/>
          </p:nvCxnSpPr>
          <p:spPr>
            <a:xfrm rot="10800000" flipV="1">
              <a:off x="4195140" y="3091026"/>
              <a:ext cx="600355" cy="5241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119094" y="271002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23" idx="4"/>
              <a:endCxn id="8" idx="4"/>
            </p:cNvCxnSpPr>
            <p:nvPr/>
          </p:nvCxnSpPr>
          <p:spPr>
            <a:xfrm rot="16200000" flipV="1">
              <a:off x="3938244" y="4100677"/>
              <a:ext cx="457200" cy="2667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3" idx="5"/>
              <a:endCxn id="9" idx="4"/>
            </p:cNvCxnSpPr>
            <p:nvPr/>
          </p:nvCxnSpPr>
          <p:spPr>
            <a:xfrm rot="5400000" flipH="1" flipV="1">
              <a:off x="4471644" y="4138777"/>
              <a:ext cx="457200" cy="1905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53"/>
            <p:cNvCxnSpPr>
              <a:stCxn id="19" idx="2"/>
              <a:endCxn id="23" idx="3"/>
            </p:cNvCxnSpPr>
            <p:nvPr/>
          </p:nvCxnSpPr>
          <p:spPr>
            <a:xfrm rot="16200000" flipH="1">
              <a:off x="3004794" y="3510127"/>
              <a:ext cx="1524000" cy="83820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Hexagon 22"/>
            <p:cNvSpPr/>
            <p:nvPr/>
          </p:nvSpPr>
          <p:spPr>
            <a:xfrm>
              <a:off x="4185894" y="4462627"/>
              <a:ext cx="533400" cy="4572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53"/>
            <p:cNvCxnSpPr>
              <a:stCxn id="6" idx="1"/>
              <a:endCxn id="16" idx="0"/>
            </p:cNvCxnSpPr>
            <p:nvPr/>
          </p:nvCxnSpPr>
          <p:spPr>
            <a:xfrm rot="10800000" flipV="1">
              <a:off x="5024094" y="1719427"/>
              <a:ext cx="304800" cy="914400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74"/>
          <p:cNvGrpSpPr/>
          <p:nvPr/>
        </p:nvGrpSpPr>
        <p:grpSpPr>
          <a:xfrm>
            <a:off x="5143504" y="3643314"/>
            <a:ext cx="3171844" cy="1885960"/>
            <a:chOff x="5143504" y="3643314"/>
            <a:chExt cx="3171844" cy="1885960"/>
          </a:xfrm>
        </p:grpSpPr>
        <p:sp>
          <p:nvSpPr>
            <p:cNvPr id="25" name="Rectangle 24"/>
            <p:cNvSpPr/>
            <p:nvPr/>
          </p:nvSpPr>
          <p:spPr>
            <a:xfrm>
              <a:off x="6043626" y="3643314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58026" y="3643314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58148" y="3643314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43504" y="3643314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286380" y="5072074"/>
              <a:ext cx="571488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A.x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119834" y="5072074"/>
              <a:ext cx="595306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A.y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972320" y="507207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758138" y="507207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9144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w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29" idx="2"/>
              <a:endCxn id="30" idx="1"/>
            </p:cNvCxnSpPr>
            <p:nvPr/>
          </p:nvCxnSpPr>
          <p:spPr>
            <a:xfrm rot="5400000">
              <a:off x="4851832" y="4618756"/>
              <a:ext cx="1038515" cy="203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5" idx="2"/>
              <a:endCxn id="31" idx="0"/>
            </p:cNvCxnSpPr>
            <p:nvPr/>
          </p:nvCxnSpPr>
          <p:spPr>
            <a:xfrm rot="16200000" flipH="1">
              <a:off x="5859076" y="4513663"/>
              <a:ext cx="971560" cy="1452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25" idx="2"/>
              <a:endCxn id="30" idx="0"/>
            </p:cNvCxnSpPr>
            <p:nvPr/>
          </p:nvCxnSpPr>
          <p:spPr>
            <a:xfrm rot="5400000">
              <a:off x="5436395" y="4236243"/>
              <a:ext cx="971560" cy="7001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29" idx="2"/>
              <a:endCxn id="31" idx="1"/>
            </p:cNvCxnSpPr>
            <p:nvPr/>
          </p:nvCxnSpPr>
          <p:spPr>
            <a:xfrm rot="16200000" flipH="1">
              <a:off x="5270302" y="4202315"/>
              <a:ext cx="1038515" cy="8349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26" idx="2"/>
              <a:endCxn id="30" idx="7"/>
            </p:cNvCxnSpPr>
            <p:nvPr/>
          </p:nvCxnSpPr>
          <p:spPr>
            <a:xfrm rot="5400000">
              <a:off x="5961144" y="3913546"/>
              <a:ext cx="1038515" cy="14124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6" idx="2"/>
              <a:endCxn id="31" idx="7"/>
            </p:cNvCxnSpPr>
            <p:nvPr/>
          </p:nvCxnSpPr>
          <p:spPr>
            <a:xfrm rot="5400000">
              <a:off x="6388036" y="4340438"/>
              <a:ext cx="1038515" cy="5586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26" idx="2"/>
              <a:endCxn id="32" idx="0"/>
            </p:cNvCxnSpPr>
            <p:nvPr/>
          </p:nvCxnSpPr>
          <p:spPr>
            <a:xfrm rot="16200000" flipH="1">
              <a:off x="6707993" y="4579147"/>
              <a:ext cx="971560" cy="142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27" idx="2"/>
              <a:endCxn id="33" idx="0"/>
            </p:cNvCxnSpPr>
            <p:nvPr/>
          </p:nvCxnSpPr>
          <p:spPr>
            <a:xfrm rot="5400000">
              <a:off x="7550963" y="4536289"/>
              <a:ext cx="971560" cy="1000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ight Arrow 73"/>
          <p:cNvSpPr/>
          <p:nvPr/>
        </p:nvSpPr>
        <p:spPr>
          <a:xfrm>
            <a:off x="4500562" y="4214818"/>
            <a:ext cx="428628" cy="214314"/>
          </a:xfrm>
          <a:prstGeom prst="rightArrow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29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Overlap coefficient</a:t>
            </a:r>
            <a:r>
              <a:rPr lang="en-US" dirty="0" smtClean="0"/>
              <a:t>, symmetric measure: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 set F is partitioned into two modules, S and its complement </a:t>
            </a:r>
          </a:p>
          <a:p>
            <a:r>
              <a:rPr lang="en-US" dirty="0" smtClean="0"/>
              <a:t>The total overlap of  all vertices in S defined as: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The overlap between vertices sets S and     defined as: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2071678"/>
          <a:ext cx="6335058" cy="877892"/>
        </p:xfrm>
        <a:graphic>
          <a:graphicData uri="http://schemas.openxmlformats.org/presentationml/2006/ole">
            <p:oleObj spid="_x0000_s54274" name="Equation" r:id="rId4" imgW="3390840" imgH="469800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928926" y="4286256"/>
          <a:ext cx="3031012" cy="857256"/>
        </p:xfrm>
        <a:graphic>
          <a:graphicData uri="http://schemas.openxmlformats.org/presentationml/2006/ole">
            <p:oleObj spid="_x0000_s54275" name="Equation" r:id="rId5" imgW="1257120" imgH="3553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488" y="5643578"/>
          <a:ext cx="3330488" cy="928694"/>
        </p:xfrm>
        <a:graphic>
          <a:graphicData uri="http://schemas.openxmlformats.org/presentationml/2006/ole">
            <p:oleObj spid="_x0000_s54276" name="Equation" r:id="rId6" imgW="1320480" imgH="3682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487409" y="5100649"/>
          <a:ext cx="299169" cy="461951"/>
        </p:xfrm>
        <a:graphic>
          <a:graphicData uri="http://schemas.openxmlformats.org/presentationml/2006/ole">
            <p:oleObj spid="_x0000_s54277" name="Equation" r:id="rId7" imgW="139680" imgH="21564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3111558" y="3328987"/>
          <a:ext cx="273824" cy="423845"/>
        </p:xfrm>
        <a:graphic>
          <a:graphicData uri="http://schemas.openxmlformats.org/presentationml/2006/ole">
            <p:oleObj spid="_x0000_s54278" name="Equation" r:id="rId8" imgW="139680" imgH="215640" progId="Equation.3">
              <p:embed/>
            </p:oleObj>
          </a:graphicData>
        </a:graphic>
      </p:graphicFrame>
    </p:spTree>
  </p:cSld>
  <p:clrMapOvr>
    <a:masterClrMapping/>
  </p:clrMapOvr>
  <p:transition advTm="10388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intra-connection inside a module should be tense.</a:t>
            </a:r>
          </a:p>
          <a:p>
            <a:r>
              <a:rPr lang="en-US" dirty="0" smtClean="0"/>
              <a:t>The inter-connection between modules should be loose.</a:t>
            </a:r>
          </a:p>
          <a:p>
            <a:r>
              <a:rPr lang="en-US" dirty="0" smtClean="0"/>
              <a:t>Conductance for a partition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minimize it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71801" y="4357694"/>
          <a:ext cx="3588709" cy="1000132"/>
        </p:xfrm>
        <a:graphic>
          <a:graphicData uri="http://schemas.openxmlformats.org/presentationml/2006/ole">
            <p:oleObj spid="_x0000_s55298" name="Equation" r:id="rId4" imgW="1549080" imgH="431640" progId="Equation.3">
              <p:embed/>
            </p:oleObj>
          </a:graphicData>
        </a:graphic>
      </p:graphicFrame>
    </p:spTree>
  </p:cSld>
  <p:clrMapOvr>
    <a:masterClrMapping/>
  </p:clrMapOvr>
  <p:transition advTm="4708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modularity of function set F as minimized conductance:</a:t>
            </a:r>
          </a:p>
          <a:p>
            <a:endParaRPr lang="en-US" dirty="0" smtClean="0"/>
          </a:p>
          <a:p>
            <a:r>
              <a:rPr lang="en-US" dirty="0" smtClean="0"/>
              <a:t>NP-hard</a:t>
            </a:r>
          </a:p>
          <a:p>
            <a:r>
              <a:rPr lang="en-US" dirty="0" smtClean="0"/>
              <a:t>Altair uses spectral clustering algorithm</a:t>
            </a:r>
          </a:p>
          <a:p>
            <a:r>
              <a:rPr lang="en-US" dirty="0" smtClean="0"/>
              <a:t>Recursively bi-partition functions until they have desired granularity.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00364" y="2643182"/>
          <a:ext cx="2714644" cy="678661"/>
        </p:xfrm>
        <a:graphic>
          <a:graphicData uri="http://schemas.openxmlformats.org/presentationml/2006/ole">
            <p:oleObj spid="_x0000_s56322" name="Equation" r:id="rId4" imgW="1117440" imgH="279360" progId="Equation.3">
              <p:embed/>
            </p:oleObj>
          </a:graphicData>
        </a:graphic>
      </p:graphicFrame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Cross-references are useful to organize API knowledge</a:t>
            </a:r>
          </a:p>
          <a:p>
            <a:pPr lvl="1"/>
            <a:r>
              <a:rPr lang="en-US" altLang="zh-CN" dirty="0" smtClean="0"/>
              <a:t>Hyperlinks to related functions</a:t>
            </a:r>
          </a:p>
          <a:p>
            <a:pPr lvl="1"/>
            <a:r>
              <a:rPr lang="en-US" altLang="zh-CN" dirty="0" smtClean="0"/>
              <a:t>“See Also” in MSDN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It is difficult to manually maintain cross-references</a:t>
            </a:r>
          </a:p>
          <a:p>
            <a:pPr lvl="1"/>
            <a:r>
              <a:rPr lang="en-US" altLang="zh-CN" dirty="0" smtClean="0"/>
              <a:t>Huge libraries: more than 1400 functions in Apache</a:t>
            </a:r>
          </a:p>
          <a:p>
            <a:pPr lvl="1"/>
            <a:r>
              <a:rPr lang="en-US" altLang="zh-CN" dirty="0" smtClean="0"/>
              <a:t>Tedious and error-prone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 lvl="1"/>
            <a:r>
              <a:rPr lang="en-US" altLang="zh-CN" dirty="0" smtClean="0"/>
              <a:t>Auto-generate</a:t>
            </a:r>
            <a:r>
              <a:rPr lang="zh-CN" altLang="en-US" dirty="0" smtClean="0"/>
              <a:t>  </a:t>
            </a:r>
            <a:r>
              <a:rPr lang="en-US" altLang="zh-CN" dirty="0" smtClean="0"/>
              <a:t>cross-references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documentation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</p:txBody>
      </p:sp>
    </p:spTree>
  </p:cSld>
  <p:clrMapOvr>
    <a:masterClrMapping/>
  </p:clrMapOvr>
  <p:transition advTm="5408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Precision</a:t>
            </a:r>
          </a:p>
          <a:p>
            <a:pPr lvl="1"/>
            <a:r>
              <a:rPr lang="en-US" altLang="zh-CN" dirty="0" smtClean="0"/>
              <a:t>No unrelated functions</a:t>
            </a:r>
          </a:p>
          <a:p>
            <a:pPr lvl="1"/>
            <a:r>
              <a:rPr lang="en-US" altLang="zh-CN" dirty="0" smtClean="0"/>
              <a:t>Few missing functions</a:t>
            </a:r>
          </a:p>
          <a:p>
            <a:r>
              <a:rPr lang="en-US" altLang="zh-CN" dirty="0" smtClean="0"/>
              <a:t>Not sensitive to client code</a:t>
            </a:r>
          </a:p>
          <a:p>
            <a:pPr lvl="1"/>
            <a:r>
              <a:rPr lang="en-US" altLang="zh-CN" dirty="0" smtClean="0"/>
              <a:t>Our tool does not need client code at all</a:t>
            </a:r>
          </a:p>
          <a:p>
            <a:r>
              <a:rPr lang="en-US" altLang="zh-CN" dirty="0" smtClean="0"/>
              <a:t>Clustering  the functions into modules</a:t>
            </a:r>
          </a:p>
          <a:p>
            <a:pPr lvl="1"/>
            <a:r>
              <a:rPr lang="en-US" altLang="zh-CN" dirty="0" smtClean="0"/>
              <a:t>Better organization of the knowledge</a:t>
            </a:r>
          </a:p>
          <a:p>
            <a:pPr lvl="1"/>
            <a:r>
              <a:rPr lang="en-US" altLang="zh-CN" dirty="0" smtClean="0"/>
              <a:t>Can further help program analysis tools such as specification mining</a:t>
            </a:r>
          </a:p>
        </p:txBody>
      </p:sp>
    </p:spTree>
  </p:cSld>
  <p:clrMapOvr>
    <a:masterClrMapping/>
  </p:clrMapOvr>
  <p:transition advTm="43368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Stages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altLang="zh-CN" dirty="0" smtClean="0"/>
              <a:t>Data access graph</a:t>
            </a:r>
          </a:p>
          <a:p>
            <a:pPr lvl="1"/>
            <a:r>
              <a:rPr lang="en-US" altLang="zh-CN" dirty="0" smtClean="0"/>
              <a:t>Overlap rank</a:t>
            </a:r>
          </a:p>
          <a:p>
            <a:pPr lvl="1"/>
            <a:r>
              <a:rPr lang="en-US" altLang="zh-CN" dirty="0" smtClean="0"/>
              <a:t>Clustering</a:t>
            </a:r>
          </a:p>
          <a:p>
            <a:r>
              <a:rPr lang="en-US" altLang="zh-CN" dirty="0" smtClean="0"/>
              <a:t>Experiment</a:t>
            </a:r>
          </a:p>
          <a:p>
            <a:r>
              <a:rPr lang="en-US" altLang="zh-CN" dirty="0" smtClean="0"/>
              <a:t>Discussion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advTm="9859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142976" y="1571612"/>
            <a:ext cx="1428760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000364" y="1769778"/>
            <a:ext cx="1285884" cy="5317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frontend</a:t>
            </a:r>
            <a:endParaRPr lang="zh-CN" altLang="en-US" dirty="0"/>
          </a:p>
        </p:txBody>
      </p:sp>
      <p:sp>
        <p:nvSpPr>
          <p:cNvPr id="7" name="Cloud 6"/>
          <p:cNvSpPr/>
          <p:nvPr/>
        </p:nvSpPr>
        <p:spPr>
          <a:xfrm>
            <a:off x="4714876" y="1571612"/>
            <a:ext cx="1500198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bitcode</a:t>
            </a:r>
            <a:endParaRPr lang="zh-CN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147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 access graph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6572264" y="1643050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 analysis</a:t>
            </a:r>
            <a:endParaRPr lang="zh-CN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8618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Overlap rank</a:t>
            </a:r>
            <a:endParaRPr lang="zh-CN" alt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29454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Modules</a:t>
            </a:r>
            <a:endParaRPr lang="zh-CN" altLang="en-US" dirty="0"/>
          </a:p>
        </p:txBody>
      </p:sp>
      <p:sp>
        <p:nvSpPr>
          <p:cNvPr id="15" name="Cloud 14"/>
          <p:cNvSpPr/>
          <p:nvPr/>
        </p:nvSpPr>
        <p:spPr>
          <a:xfrm>
            <a:off x="3714744" y="5214950"/>
            <a:ext cx="1500198" cy="92869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Output 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57422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Ranking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29256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Spectral Clustering</a:t>
            </a:r>
            <a:endParaRPr lang="zh-CN" altLang="en-US" dirty="0"/>
          </a:p>
        </p:txBody>
      </p:sp>
      <p:cxnSp>
        <p:nvCxnSpPr>
          <p:cNvPr id="19" name="Straight Arrow Connector 18"/>
          <p:cNvCxnSpPr>
            <a:stCxn id="4" idx="0"/>
            <a:endCxn id="5" idx="1"/>
          </p:cNvCxnSpPr>
          <p:nvPr/>
        </p:nvCxnSpPr>
        <p:spPr>
          <a:xfrm flipV="1">
            <a:off x="2570545" y="2035652"/>
            <a:ext cx="429819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7" idx="2"/>
          </p:cNvCxnSpPr>
          <p:nvPr/>
        </p:nvCxnSpPr>
        <p:spPr>
          <a:xfrm>
            <a:off x="4286248" y="2035652"/>
            <a:ext cx="433281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9" idx="1"/>
          </p:cNvCxnSpPr>
          <p:nvPr/>
        </p:nvCxnSpPr>
        <p:spPr>
          <a:xfrm>
            <a:off x="6213824" y="2035959"/>
            <a:ext cx="3584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9" idx="3"/>
            <a:endCxn id="8" idx="1"/>
          </p:cNvCxnSpPr>
          <p:nvPr/>
        </p:nvCxnSpPr>
        <p:spPr>
          <a:xfrm flipH="1">
            <a:off x="571472" y="2035959"/>
            <a:ext cx="7143800" cy="1928826"/>
          </a:xfrm>
          <a:prstGeom prst="bentConnector5">
            <a:avLst>
              <a:gd name="adj1" fmla="val -3200"/>
              <a:gd name="adj2" fmla="val 50000"/>
              <a:gd name="adj3" fmla="val 1032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6" idx="1"/>
          </p:cNvCxnSpPr>
          <p:nvPr/>
        </p:nvCxnSpPr>
        <p:spPr>
          <a:xfrm>
            <a:off x="1928794" y="3964785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1" idx="1"/>
          </p:cNvCxnSpPr>
          <p:nvPr/>
        </p:nvCxnSpPr>
        <p:spPr>
          <a:xfrm>
            <a:off x="3500430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7" idx="1"/>
          </p:cNvCxnSpPr>
          <p:nvPr/>
        </p:nvCxnSpPr>
        <p:spPr>
          <a:xfrm>
            <a:off x="5143504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13" idx="1"/>
          </p:cNvCxnSpPr>
          <p:nvPr/>
        </p:nvCxnSpPr>
        <p:spPr>
          <a:xfrm>
            <a:off x="6572264" y="396478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15" idx="3"/>
          </p:cNvCxnSpPr>
          <p:nvPr/>
        </p:nvCxnSpPr>
        <p:spPr>
          <a:xfrm rot="5400000">
            <a:off x="4009666" y="4812871"/>
            <a:ext cx="910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15" idx="0"/>
          </p:cNvCxnSpPr>
          <p:nvPr/>
        </p:nvCxnSpPr>
        <p:spPr>
          <a:xfrm rot="5400000">
            <a:off x="5750103" y="3821284"/>
            <a:ext cx="1321603" cy="2394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455892" y="1558360"/>
            <a:ext cx="1357322" cy="928694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16614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142976" y="1571612"/>
            <a:ext cx="1428760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000364" y="1769778"/>
            <a:ext cx="1285884" cy="5317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frontend</a:t>
            </a:r>
            <a:endParaRPr lang="zh-CN" altLang="en-US" dirty="0"/>
          </a:p>
        </p:txBody>
      </p:sp>
      <p:sp>
        <p:nvSpPr>
          <p:cNvPr id="7" name="Cloud 6"/>
          <p:cNvSpPr/>
          <p:nvPr/>
        </p:nvSpPr>
        <p:spPr>
          <a:xfrm>
            <a:off x="4714876" y="1571612"/>
            <a:ext cx="1500198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bitcode</a:t>
            </a:r>
            <a:endParaRPr lang="zh-CN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147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 access graph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6572264" y="1643050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 analysis</a:t>
            </a:r>
            <a:endParaRPr lang="zh-CN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8618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Overlap rank</a:t>
            </a:r>
            <a:endParaRPr lang="zh-CN" alt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29454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Modules</a:t>
            </a:r>
            <a:endParaRPr lang="zh-CN" altLang="en-US" dirty="0"/>
          </a:p>
        </p:txBody>
      </p:sp>
      <p:sp>
        <p:nvSpPr>
          <p:cNvPr id="15" name="Cloud 14"/>
          <p:cNvSpPr/>
          <p:nvPr/>
        </p:nvSpPr>
        <p:spPr>
          <a:xfrm>
            <a:off x="3714744" y="5214950"/>
            <a:ext cx="1500198" cy="92869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Output 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57422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Ranking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29256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Spectral Clustering</a:t>
            </a:r>
            <a:endParaRPr lang="zh-CN" altLang="en-US" dirty="0"/>
          </a:p>
        </p:txBody>
      </p:sp>
      <p:cxnSp>
        <p:nvCxnSpPr>
          <p:cNvPr id="19" name="Straight Arrow Connector 18"/>
          <p:cNvCxnSpPr>
            <a:stCxn id="4" idx="0"/>
            <a:endCxn id="5" idx="1"/>
          </p:cNvCxnSpPr>
          <p:nvPr/>
        </p:nvCxnSpPr>
        <p:spPr>
          <a:xfrm flipV="1">
            <a:off x="2570545" y="2035652"/>
            <a:ext cx="429819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7" idx="2"/>
          </p:cNvCxnSpPr>
          <p:nvPr/>
        </p:nvCxnSpPr>
        <p:spPr>
          <a:xfrm>
            <a:off x="4286248" y="2035652"/>
            <a:ext cx="433281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9" idx="1"/>
          </p:cNvCxnSpPr>
          <p:nvPr/>
        </p:nvCxnSpPr>
        <p:spPr>
          <a:xfrm>
            <a:off x="6213824" y="2035959"/>
            <a:ext cx="3584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9" idx="3"/>
            <a:endCxn id="8" idx="1"/>
          </p:cNvCxnSpPr>
          <p:nvPr/>
        </p:nvCxnSpPr>
        <p:spPr>
          <a:xfrm flipH="1">
            <a:off x="571472" y="2035959"/>
            <a:ext cx="7143800" cy="1928826"/>
          </a:xfrm>
          <a:prstGeom prst="bentConnector5">
            <a:avLst>
              <a:gd name="adj1" fmla="val -3200"/>
              <a:gd name="adj2" fmla="val 50000"/>
              <a:gd name="adj3" fmla="val 1032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6" idx="1"/>
          </p:cNvCxnSpPr>
          <p:nvPr/>
        </p:nvCxnSpPr>
        <p:spPr>
          <a:xfrm>
            <a:off x="1928794" y="3964785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1" idx="1"/>
          </p:cNvCxnSpPr>
          <p:nvPr/>
        </p:nvCxnSpPr>
        <p:spPr>
          <a:xfrm>
            <a:off x="3500430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7" idx="1"/>
          </p:cNvCxnSpPr>
          <p:nvPr/>
        </p:nvCxnSpPr>
        <p:spPr>
          <a:xfrm>
            <a:off x="5143504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13" idx="1"/>
          </p:cNvCxnSpPr>
          <p:nvPr/>
        </p:nvCxnSpPr>
        <p:spPr>
          <a:xfrm>
            <a:off x="6572264" y="396478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15" idx="3"/>
          </p:cNvCxnSpPr>
          <p:nvPr/>
        </p:nvCxnSpPr>
        <p:spPr>
          <a:xfrm rot="5400000">
            <a:off x="4009666" y="4812871"/>
            <a:ext cx="910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15" idx="0"/>
          </p:cNvCxnSpPr>
          <p:nvPr/>
        </p:nvCxnSpPr>
        <p:spPr>
          <a:xfrm rot="5400000">
            <a:off x="5750103" y="3821284"/>
            <a:ext cx="1321603" cy="2394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41050" y="3500438"/>
            <a:ext cx="1357322" cy="928694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9329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142976" y="1571612"/>
            <a:ext cx="1428760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000364" y="1769778"/>
            <a:ext cx="1285884" cy="53174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frontend</a:t>
            </a:r>
            <a:endParaRPr lang="zh-CN" altLang="en-US" dirty="0"/>
          </a:p>
        </p:txBody>
      </p:sp>
      <p:sp>
        <p:nvSpPr>
          <p:cNvPr id="7" name="Cloud 6"/>
          <p:cNvSpPr/>
          <p:nvPr/>
        </p:nvSpPr>
        <p:spPr>
          <a:xfrm>
            <a:off x="4714876" y="1571612"/>
            <a:ext cx="1500198" cy="9286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llvm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bitcode</a:t>
            </a:r>
            <a:endParaRPr lang="zh-CN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147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Data access graph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6572264" y="1643050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 analysis</a:t>
            </a:r>
            <a:endParaRPr lang="zh-CN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86182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Overlap rank</a:t>
            </a:r>
            <a:endParaRPr lang="zh-CN" alt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29454" y="3571876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Modules</a:t>
            </a:r>
            <a:endParaRPr lang="zh-CN" altLang="en-US" dirty="0"/>
          </a:p>
        </p:txBody>
      </p:sp>
      <p:sp>
        <p:nvSpPr>
          <p:cNvPr id="15" name="Cloud 14"/>
          <p:cNvSpPr/>
          <p:nvPr/>
        </p:nvSpPr>
        <p:spPr>
          <a:xfrm>
            <a:off x="3714744" y="5214950"/>
            <a:ext cx="1500198" cy="92869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Output 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57422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Ranking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29256" y="3571876"/>
            <a:ext cx="1143008" cy="785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Spectral Clustering</a:t>
            </a:r>
            <a:endParaRPr lang="zh-CN" altLang="en-US" dirty="0"/>
          </a:p>
        </p:txBody>
      </p:sp>
      <p:cxnSp>
        <p:nvCxnSpPr>
          <p:cNvPr id="19" name="Straight Arrow Connector 18"/>
          <p:cNvCxnSpPr>
            <a:stCxn id="4" idx="0"/>
            <a:endCxn id="5" idx="1"/>
          </p:cNvCxnSpPr>
          <p:nvPr/>
        </p:nvCxnSpPr>
        <p:spPr>
          <a:xfrm flipV="1">
            <a:off x="2570545" y="2035652"/>
            <a:ext cx="429819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7" idx="2"/>
          </p:cNvCxnSpPr>
          <p:nvPr/>
        </p:nvCxnSpPr>
        <p:spPr>
          <a:xfrm>
            <a:off x="4286248" y="2035652"/>
            <a:ext cx="433281" cy="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9" idx="1"/>
          </p:cNvCxnSpPr>
          <p:nvPr/>
        </p:nvCxnSpPr>
        <p:spPr>
          <a:xfrm>
            <a:off x="6213824" y="2035959"/>
            <a:ext cx="3584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9" idx="3"/>
            <a:endCxn id="8" idx="1"/>
          </p:cNvCxnSpPr>
          <p:nvPr/>
        </p:nvCxnSpPr>
        <p:spPr>
          <a:xfrm flipH="1">
            <a:off x="571472" y="2035959"/>
            <a:ext cx="7143800" cy="1928826"/>
          </a:xfrm>
          <a:prstGeom prst="bentConnector5">
            <a:avLst>
              <a:gd name="adj1" fmla="val -3200"/>
              <a:gd name="adj2" fmla="val 50000"/>
              <a:gd name="adj3" fmla="val 1032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6" idx="1"/>
          </p:cNvCxnSpPr>
          <p:nvPr/>
        </p:nvCxnSpPr>
        <p:spPr>
          <a:xfrm>
            <a:off x="1928794" y="3964785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1" idx="1"/>
          </p:cNvCxnSpPr>
          <p:nvPr/>
        </p:nvCxnSpPr>
        <p:spPr>
          <a:xfrm>
            <a:off x="3500430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3"/>
            <a:endCxn id="17" idx="1"/>
          </p:cNvCxnSpPr>
          <p:nvPr/>
        </p:nvCxnSpPr>
        <p:spPr>
          <a:xfrm>
            <a:off x="5143504" y="396478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13" idx="1"/>
          </p:cNvCxnSpPr>
          <p:nvPr/>
        </p:nvCxnSpPr>
        <p:spPr>
          <a:xfrm>
            <a:off x="6572264" y="396478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15" idx="3"/>
          </p:cNvCxnSpPr>
          <p:nvPr/>
        </p:nvCxnSpPr>
        <p:spPr>
          <a:xfrm rot="5400000">
            <a:off x="4009666" y="4812871"/>
            <a:ext cx="910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15" idx="0"/>
          </p:cNvCxnSpPr>
          <p:nvPr/>
        </p:nvCxnSpPr>
        <p:spPr>
          <a:xfrm rot="5400000">
            <a:off x="5750103" y="3821284"/>
            <a:ext cx="1321603" cy="2394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31314" y="3500438"/>
            <a:ext cx="1357322" cy="928694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11731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Graph construction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Function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access a field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of type </a:t>
            </a:r>
            <a:r>
              <a:rPr lang="en-US" altLang="zh-CN" i="1" dirty="0" smtClean="0"/>
              <a:t>t</a:t>
            </a:r>
          </a:p>
          <a:p>
            <a:pPr lvl="1"/>
            <a:r>
              <a:rPr lang="en-US" altLang="zh-CN" dirty="0" smtClean="0"/>
              <a:t>An edge from node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to node </a:t>
            </a:r>
            <a:r>
              <a:rPr lang="en-US" altLang="zh-CN" i="1" dirty="0" err="1" smtClean="0"/>
              <a:t>t.x</a:t>
            </a:r>
            <a:endParaRPr lang="en-US" altLang="zh-CN" i="1" dirty="0" smtClean="0"/>
          </a:p>
          <a:p>
            <a:r>
              <a:rPr lang="en-US" altLang="zh-CN" dirty="0" smtClean="0"/>
              <a:t>Function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access global variable </a:t>
            </a:r>
            <a:r>
              <a:rPr lang="en-US" altLang="zh-CN" i="1" dirty="0" smtClean="0"/>
              <a:t>v</a:t>
            </a:r>
          </a:p>
          <a:p>
            <a:pPr lvl="1"/>
            <a:r>
              <a:rPr lang="en-US" altLang="zh-CN" dirty="0" smtClean="0"/>
              <a:t>An edge from node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to node </a:t>
            </a:r>
            <a:r>
              <a:rPr lang="en-US" altLang="zh-CN" i="1" dirty="0" smtClean="0"/>
              <a:t>v</a:t>
            </a:r>
          </a:p>
          <a:p>
            <a:r>
              <a:rPr lang="en-US" altLang="zh-CN" dirty="0" smtClean="0"/>
              <a:t>Function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creates or destroys an object of type </a:t>
            </a:r>
            <a:r>
              <a:rPr lang="en-US" altLang="zh-CN" i="1" dirty="0" smtClean="0"/>
              <a:t>t</a:t>
            </a:r>
          </a:p>
          <a:p>
            <a:pPr lvl="1"/>
            <a:r>
              <a:rPr lang="en-US" altLang="zh-CN" dirty="0" smtClean="0"/>
              <a:t>Edges from node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to data nodes of all fields of </a:t>
            </a:r>
            <a:r>
              <a:rPr lang="en-US" altLang="zh-CN" i="1" dirty="0" smtClean="0"/>
              <a:t>t</a:t>
            </a:r>
          </a:p>
          <a:p>
            <a:r>
              <a:rPr lang="en-US" altLang="zh-CN" dirty="0" smtClean="0"/>
              <a:t>Function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calls function </a:t>
            </a:r>
            <a:r>
              <a:rPr lang="en-US" altLang="zh-CN" i="1" dirty="0" smtClean="0"/>
              <a:t>g</a:t>
            </a:r>
            <a:r>
              <a:rPr lang="en-US" altLang="zh-CN" dirty="0" smtClean="0"/>
              <a:t>, and </a:t>
            </a:r>
            <a:r>
              <a:rPr lang="en-US" altLang="zh-CN" i="1" dirty="0" smtClean="0"/>
              <a:t>g</a:t>
            </a:r>
            <a:r>
              <a:rPr lang="en-US" altLang="zh-CN" dirty="0" smtClean="0"/>
              <a:t> is static</a:t>
            </a:r>
          </a:p>
          <a:p>
            <a:pPr lvl="1"/>
            <a:r>
              <a:rPr lang="en-US" altLang="zh-CN" dirty="0" smtClean="0"/>
              <a:t>For every data node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, if </a:t>
            </a:r>
            <a:r>
              <a:rPr lang="en-US" altLang="zh-CN" i="1" dirty="0" smtClean="0"/>
              <a:t>g</a:t>
            </a:r>
            <a:r>
              <a:rPr lang="en-US" altLang="zh-CN" dirty="0" smtClean="0"/>
              <a:t> accesses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, we add an edge from node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to node </a:t>
            </a:r>
            <a:r>
              <a:rPr lang="en-US" altLang="zh-CN" i="1" dirty="0" smtClean="0"/>
              <a:t>d</a:t>
            </a:r>
          </a:p>
        </p:txBody>
      </p:sp>
    </p:spTree>
  </p:cSld>
  <p:clrMapOvr>
    <a:masterClrMapping/>
  </p:clrMapOvr>
  <p:transition advTm="4545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Cross-references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Different users may need different kinds of cross-references in the document of a library</a:t>
            </a:r>
          </a:p>
          <a:p>
            <a:pPr lvl="1"/>
            <a:r>
              <a:rPr lang="en-US" altLang="zh-CN" dirty="0" smtClean="0"/>
              <a:t>end-users, testers, developers, …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For end-users of </a:t>
            </a:r>
            <a:r>
              <a:rPr lang="en-US" altLang="zh-CN" dirty="0" smtClean="0"/>
              <a:t>the library, </a:t>
            </a:r>
            <a:r>
              <a:rPr lang="en-US" altLang="zh-CN" dirty="0" smtClean="0"/>
              <a:t>it needs to contain the functions that perform the same or a relevant task</a:t>
            </a:r>
          </a:p>
          <a:p>
            <a:r>
              <a:rPr lang="en-US" altLang="zh-CN" dirty="0" smtClean="0"/>
              <a:t>In this paper, we focus on the documentation for end-users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solutions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Documentation tools</a:t>
            </a:r>
          </a:p>
          <a:p>
            <a:pPr lvl="1"/>
            <a:r>
              <a:rPr lang="en-US" altLang="zh-CN" dirty="0" smtClean="0"/>
              <a:t>@see and &lt;</a:t>
            </a:r>
            <a:r>
              <a:rPr lang="en-US" altLang="zh-CN" dirty="0" err="1" smtClean="0"/>
              <a:t>seealso</a:t>
            </a:r>
            <a:r>
              <a:rPr lang="en-US" altLang="zh-CN" dirty="0" smtClean="0"/>
              <a:t>&gt; tags with </a:t>
            </a:r>
            <a:r>
              <a:rPr lang="en-US" altLang="zh-CN" dirty="0" err="1" smtClean="0"/>
              <a:t>doxygen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javadoc</a:t>
            </a:r>
            <a:r>
              <a:rPr lang="en-US" altLang="zh-CN" dirty="0" smtClean="0"/>
              <a:t>…</a:t>
            </a:r>
          </a:p>
          <a:p>
            <a:pPr lvl="1"/>
            <a:r>
              <a:rPr lang="en-US" altLang="zh-CN" dirty="0" smtClean="0"/>
              <a:t>only 15 out of 1461 APIs in </a:t>
            </a:r>
            <a:r>
              <a:rPr lang="en-US" altLang="zh-CN" dirty="0" err="1" smtClean="0"/>
              <a:t>httpd</a:t>
            </a:r>
            <a:r>
              <a:rPr lang="en-US" altLang="zh-CN" dirty="0" smtClean="0"/>
              <a:t> 2.2.10 are annotated</a:t>
            </a:r>
          </a:p>
          <a:p>
            <a:pPr lvl="1"/>
            <a:r>
              <a:rPr lang="en-US" altLang="zh-CN" dirty="0" smtClean="0"/>
              <a:t>Developers cannot track all related functions, when the library is evolving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Usage pattern mining</a:t>
            </a:r>
          </a:p>
          <a:p>
            <a:pPr lvl="1"/>
            <a:r>
              <a:rPr lang="en-US" altLang="zh-CN" dirty="0" smtClean="0"/>
              <a:t>Based on the call graph</a:t>
            </a:r>
          </a:p>
          <a:p>
            <a:pPr lvl="1"/>
            <a:r>
              <a:rPr lang="en-US" altLang="zh-CN" dirty="0" smtClean="0"/>
              <a:t>Find functions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g</a:t>
            </a:r>
            <a:r>
              <a:rPr lang="en-US" altLang="zh-CN" dirty="0" smtClean="0"/>
              <a:t> that is often called together</a:t>
            </a:r>
          </a:p>
          <a:p>
            <a:pPr lvl="1"/>
            <a:r>
              <a:rPr lang="en-US" altLang="zh-CN" dirty="0" smtClean="0"/>
              <a:t>Sensitive to specific client code</a:t>
            </a:r>
          </a:p>
          <a:p>
            <a:pPr lvl="1"/>
            <a:r>
              <a:rPr lang="en-US" altLang="zh-CN" dirty="0" smtClean="0"/>
              <a:t>May have missing or unreliable results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ransition advTm="12771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Altair Output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6143668" cy="531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59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Altair Output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See (original): extracted from comment by </a:t>
            </a:r>
            <a:r>
              <a:rPr lang="en-US" altLang="zh-CN" dirty="0" err="1" smtClean="0"/>
              <a:t>doxygen</a:t>
            </a:r>
            <a:endParaRPr lang="en-US" altLang="zh-CN" dirty="0" smtClean="0"/>
          </a:p>
          <a:p>
            <a:r>
              <a:rPr lang="en-US" altLang="zh-CN" dirty="0" smtClean="0"/>
              <a:t>See also: auto-generated by Altair</a:t>
            </a:r>
          </a:p>
          <a:p>
            <a:r>
              <a:rPr lang="en-US" altLang="zh-CN" dirty="0" smtClean="0"/>
              <a:t>Five related functions for compression and decompression</a:t>
            </a:r>
          </a:p>
          <a:p>
            <a:r>
              <a:rPr lang="en-US" altLang="zh-CN" dirty="0" smtClean="0"/>
              <a:t>Results are organized in two modules</a:t>
            </a:r>
          </a:p>
          <a:p>
            <a:endParaRPr lang="en-US" altLang="zh-CN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8215370" cy="1978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idea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Hyperlink</a:t>
            </a:r>
          </a:p>
          <a:p>
            <a:pPr lvl="1"/>
            <a:r>
              <a:rPr lang="en-US" altLang="zh-CN" dirty="0" smtClean="0"/>
              <a:t>Functions are related, if they access same data: The more data they share, the more likely that they are related.</a:t>
            </a:r>
          </a:p>
          <a:p>
            <a:r>
              <a:rPr lang="en-US" altLang="zh-CN" dirty="0" smtClean="0"/>
              <a:t>Module</a:t>
            </a:r>
          </a:p>
          <a:p>
            <a:pPr lvl="1"/>
            <a:r>
              <a:rPr lang="en-US" altLang="zh-CN" dirty="0" smtClean="0"/>
              <a:t>Tightly related functions 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dirty="0" smtClean="0"/>
              <a:t> module.</a:t>
            </a:r>
          </a:p>
          <a:p>
            <a:pPr lvl="1"/>
            <a:r>
              <a:rPr lang="en-US" altLang="zh-CN" dirty="0" smtClean="0"/>
              <a:t>Tense connection inside a module</a:t>
            </a:r>
          </a:p>
          <a:p>
            <a:pPr lvl="1"/>
            <a:r>
              <a:rPr lang="en-US" altLang="zh-CN" dirty="0" smtClean="0"/>
              <a:t>Loose connection between two modules</a:t>
            </a:r>
          </a:p>
          <a:p>
            <a:r>
              <a:rPr lang="en-US" altLang="zh-CN" dirty="0" smtClean="0"/>
              <a:t>Altair analyzes library implementation.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ransition advTm="5588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Altair Stages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Program analysis</a:t>
            </a:r>
          </a:p>
          <a:p>
            <a:pPr lvl="1"/>
            <a:r>
              <a:rPr lang="en-US" altLang="zh-CN" dirty="0" smtClean="0"/>
              <a:t>Extract data access relations from the library code and summarize them in a </a:t>
            </a:r>
            <a:r>
              <a:rPr lang="en-US" altLang="zh-CN" b="1" dirty="0" smtClean="0"/>
              <a:t>data access graph</a:t>
            </a:r>
          </a:p>
          <a:p>
            <a:r>
              <a:rPr lang="en-US" altLang="zh-CN" dirty="0" smtClean="0"/>
              <a:t>Ranking</a:t>
            </a:r>
          </a:p>
          <a:p>
            <a:pPr lvl="1"/>
            <a:r>
              <a:rPr lang="en-US" altLang="zh-CN" dirty="0" smtClean="0"/>
              <a:t>Compute </a:t>
            </a:r>
            <a:r>
              <a:rPr lang="en-US" altLang="zh-CN" b="1" dirty="0" smtClean="0"/>
              <a:t>overlap rank</a:t>
            </a:r>
            <a:r>
              <a:rPr lang="en-US" altLang="zh-CN" dirty="0" smtClean="0"/>
              <a:t> to measure the relevance between two functions</a:t>
            </a:r>
          </a:p>
          <a:p>
            <a:r>
              <a:rPr lang="en-US" altLang="zh-CN" dirty="0" smtClean="0"/>
              <a:t>Clustering</a:t>
            </a:r>
          </a:p>
          <a:p>
            <a:pPr lvl="1"/>
            <a:r>
              <a:rPr lang="en-US" altLang="zh-CN" dirty="0" smtClean="0"/>
              <a:t>Group the functions that are tightly related into modules</a:t>
            </a:r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5143512"/>
            <a:ext cx="1357322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Ranking</a:t>
            </a:r>
            <a:endParaRPr lang="zh-CN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29322" y="5143512"/>
            <a:ext cx="1357322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Clustering</a:t>
            </a:r>
            <a:endParaRPr lang="zh-CN" alt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357818" y="5429264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1643042" y="5143512"/>
            <a:ext cx="1357322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 analysis</a:t>
            </a:r>
            <a:endParaRPr lang="zh-CN" alt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3214678" y="5429264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5768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2|4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2|20.5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1521</Words>
  <Application>Microsoft Office PowerPoint</Application>
  <PresentationFormat>On-screen Show (4:3)</PresentationFormat>
  <Paragraphs>443</Paragraphs>
  <Slides>35</Slides>
  <Notes>33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API Hyperlinking via Structural Overlap</vt:lpstr>
      <vt:lpstr>Example: MSDN</vt:lpstr>
      <vt:lpstr>Motivation</vt:lpstr>
      <vt:lpstr>Cross-references</vt:lpstr>
      <vt:lpstr>Existing solutions</vt:lpstr>
      <vt:lpstr>Altair Output</vt:lpstr>
      <vt:lpstr>Altair Output</vt:lpstr>
      <vt:lpstr>Basic idea</vt:lpstr>
      <vt:lpstr>Altair Stages</vt:lpstr>
      <vt:lpstr>Data access graph</vt:lpstr>
      <vt:lpstr>Overlap rank</vt:lpstr>
      <vt:lpstr>Overlap rank</vt:lpstr>
      <vt:lpstr>Clustering</vt:lpstr>
      <vt:lpstr>Clustering</vt:lpstr>
      <vt:lpstr>Related work</vt:lpstr>
      <vt:lpstr>Ranking comparison</vt:lpstr>
      <vt:lpstr>Case study of module clustering</vt:lpstr>
      <vt:lpstr>Analysis cost</vt:lpstr>
      <vt:lpstr>Limitations &amp; Extensions</vt:lpstr>
      <vt:lpstr>Conclusion</vt:lpstr>
      <vt:lpstr>Download Altair</vt:lpstr>
      <vt:lpstr>Thanks!</vt:lpstr>
      <vt:lpstr>Challenges</vt:lpstr>
      <vt:lpstr>Example: Data access graph</vt:lpstr>
      <vt:lpstr>Graph construction</vt:lpstr>
      <vt:lpstr>Bipartite graph</vt:lpstr>
      <vt:lpstr>Conductance</vt:lpstr>
      <vt:lpstr>Conductance</vt:lpstr>
      <vt:lpstr>Modularity</vt:lpstr>
      <vt:lpstr>Goal</vt:lpstr>
      <vt:lpstr>Overview</vt:lpstr>
      <vt:lpstr>Framework</vt:lpstr>
      <vt:lpstr>Framework</vt:lpstr>
      <vt:lpstr>Framework</vt:lpstr>
      <vt:lpstr>Graph construction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Hyperlinking via Structural Overlap</dc:title>
  <dc:creator>Ted</dc:creator>
  <cp:lastModifiedBy>Ted</cp:lastModifiedBy>
  <cp:revision>105</cp:revision>
  <dcterms:created xsi:type="dcterms:W3CDTF">2009-08-17T07:24:03Z</dcterms:created>
  <dcterms:modified xsi:type="dcterms:W3CDTF">2009-08-27T07:10:54Z</dcterms:modified>
</cp:coreProperties>
</file>