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0"/>
  </p:notesMasterIdLst>
  <p:sldIdLst>
    <p:sldId id="265" r:id="rId2"/>
    <p:sldId id="283" r:id="rId3"/>
    <p:sldId id="281" r:id="rId4"/>
    <p:sldId id="280" r:id="rId5"/>
    <p:sldId id="266" r:id="rId6"/>
    <p:sldId id="268" r:id="rId7"/>
    <p:sldId id="269" r:id="rId8"/>
    <p:sldId id="270" r:id="rId9"/>
    <p:sldId id="297" r:id="rId10"/>
    <p:sldId id="264" r:id="rId11"/>
    <p:sldId id="272" r:id="rId12"/>
    <p:sldId id="267" r:id="rId13"/>
    <p:sldId id="273" r:id="rId14"/>
    <p:sldId id="289" r:id="rId15"/>
    <p:sldId id="284" r:id="rId16"/>
    <p:sldId id="286" r:id="rId17"/>
    <p:sldId id="287" r:id="rId18"/>
    <p:sldId id="259" r:id="rId19"/>
    <p:sldId id="293" r:id="rId20"/>
    <p:sldId id="303" r:id="rId21"/>
    <p:sldId id="304" r:id="rId22"/>
    <p:sldId id="300" r:id="rId23"/>
    <p:sldId id="301" r:id="rId24"/>
    <p:sldId id="302" r:id="rId25"/>
    <p:sldId id="274" r:id="rId26"/>
    <p:sldId id="260" r:id="rId27"/>
    <p:sldId id="306" r:id="rId28"/>
    <p:sldId id="292" r:id="rId29"/>
    <p:sldId id="307" r:id="rId30"/>
    <p:sldId id="277" r:id="rId31"/>
    <p:sldId id="275" r:id="rId32"/>
    <p:sldId id="276" r:id="rId33"/>
    <p:sldId id="278" r:id="rId34"/>
    <p:sldId id="305" r:id="rId35"/>
    <p:sldId id="279" r:id="rId36"/>
    <p:sldId id="288" r:id="rId37"/>
    <p:sldId id="282" r:id="rId38"/>
    <p:sldId id="271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828"/>
    <p:restoredTop sz="85926"/>
  </p:normalViewPr>
  <p:slideViewPr>
    <p:cSldViewPr snapToGrid="0" snapToObjects="1">
      <p:cViewPr>
        <p:scale>
          <a:sx n="79" d="100"/>
          <a:sy n="79" d="100"/>
        </p:scale>
        <p:origin x="1672" y="6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notesMaster" Target="notesMasters/notesMaster1.xml"/><Relationship Id="rId41" Type="http://schemas.openxmlformats.org/officeDocument/2006/relationships/presProps" Target="presProps.xml"/><Relationship Id="rId42" Type="http://schemas.openxmlformats.org/officeDocument/2006/relationships/viewProps" Target="viewProps.xml"/><Relationship Id="rId43" Type="http://schemas.openxmlformats.org/officeDocument/2006/relationships/theme" Target="theme/theme1.xml"/><Relationship Id="rId4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620009-3655-E942-A657-6692ECB5F3FF}" type="datetimeFigureOut">
              <a:rPr lang="en-US" smtClean="0"/>
              <a:t>3/29/16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67B01A-7BA6-A548-807C-32064C782E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636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67B01A-7BA6-A548-807C-32064C782E5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66334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“attribute” classifiers – uses binary classifiers trained to recognize the presence or absence of de-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scribable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aspects of visual appearance (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e.g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., gender, race, and age). Our second method – “simile” classifiers – re- moves the manual labeling required for attribute classification and instead learns the similarity of faces, or regions of faces, to specific reference people.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67B01A-7BA6-A548-807C-32064C782E5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190292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67B01A-7BA6-A548-807C-32064C782E5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714644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 natural idea</a:t>
            </a:r>
            <a:r>
              <a:rPr lang="en-US" baseline="0" dirty="0" smtClean="0"/>
              <a:t> is that given a bounding box of an image, can we train a </a:t>
            </a:r>
            <a:r>
              <a:rPr lang="en-US" baseline="0" dirty="0" err="1" smtClean="0"/>
              <a:t>convnet</a:t>
            </a:r>
            <a:r>
              <a:rPr lang="en-US" baseline="0" dirty="0" smtClean="0"/>
              <a:t> for each of the annotated attribute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67B01A-7BA6-A548-807C-32064C782E5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556415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What</a:t>
            </a:r>
            <a:r>
              <a:rPr lang="en-US" baseline="0" dirty="0" smtClean="0"/>
              <a:t> is Decaf?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 open-source implementation of these deep convolutional activation features, along with all associated network parameters to enable vision researchers to be able to conduct experimentation with deep representations across a range of visual concept learning paradigms. </a:t>
            </a:r>
            <a:endParaRPr lang="en-US" dirty="0" smtClean="0"/>
          </a:p>
          <a:p>
            <a:endParaRPr lang="en-US" baseline="0" dirty="0" smtClean="0"/>
          </a:p>
          <a:p>
            <a:r>
              <a:rPr lang="en-US" baseline="0" dirty="0" smtClean="0"/>
              <a:t>Given the same bounding box image, instead of training the CNN from scratch, we could extract features from a pre-trained </a:t>
            </a:r>
            <a:r>
              <a:rPr lang="en-US" baseline="0" dirty="0" err="1" smtClean="0"/>
              <a:t>imagenet</a:t>
            </a:r>
            <a:r>
              <a:rPr lang="en-US" baseline="0" dirty="0" smtClean="0"/>
              <a:t> model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67B01A-7BA6-A548-807C-32064C782E5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00184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Normalize the person images to</a:t>
            </a:r>
            <a:r>
              <a:rPr lang="en-US" baseline="0" dirty="0" smtClean="0"/>
              <a:t> inter-</a:t>
            </a:r>
            <a:r>
              <a:rPr lang="en-US" dirty="0" smtClean="0"/>
              <a:t>canonical</a:t>
            </a:r>
            <a:r>
              <a:rPr lang="en-US" baseline="0" dirty="0" smtClean="0"/>
              <a:t> poses</a:t>
            </a:r>
          </a:p>
          <a:p>
            <a:r>
              <a:rPr lang="en-US" baseline="0" dirty="0" smtClean="0"/>
              <a:t>A successful method that we have learnt from this work is to try to localize objects by parts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67B01A-7BA6-A548-807C-32064C782E5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628214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If we can decompose the image into parts such as the back of the head, the upper body, the legs and the whole body. We can use this</a:t>
            </a:r>
            <a:r>
              <a:rPr lang="en-US" baseline="0" dirty="0" smtClean="0"/>
              <a:t> pose normalization representation to predict the attributes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67B01A-7BA6-A548-807C-32064C782E5E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559222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They use poselets as their part based model. Poselets captures part of the pose from a given view point. They use the open source poselet detectors.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67B01A-7BA6-A548-807C-32064C782E5E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699784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Extract the generic attribute</a:t>
            </a:r>
            <a:r>
              <a:rPr lang="en-US" baseline="0" dirty="0" smtClean="0"/>
              <a:t> layer as the part based representation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67B01A-7BA6-A548-807C-32064C782E5E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69347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67B01A-7BA6-A548-807C-32064C782E5E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478529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Now I discuss some relevant work that has been done already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F4747D-AE2E-455B-9985-DE3D805FDAE0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75844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F4747D-AE2E-455B-9985-DE3D805FDAE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98412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What is attribute?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67B01A-7BA6-A548-807C-32064C782E5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50673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There is</a:t>
            </a:r>
            <a:r>
              <a:rPr lang="en-US" baseline="0" dirty="0" smtClean="0"/>
              <a:t> often low resolution images in the dataset and it becomes difficult even for us to make out some attributes of the person.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67B01A-7BA6-A548-807C-32064C782E5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9469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Its often to find occlusion in real life and also in some</a:t>
            </a:r>
            <a:r>
              <a:rPr lang="en-US" baseline="0" dirty="0" smtClean="0"/>
              <a:t> challenging dataset.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67B01A-7BA6-A548-807C-32064C782E5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38381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There are various poses a person can be in.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67B01A-7BA6-A548-807C-32064C782E5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60433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Most of which you will be familiar</a:t>
            </a:r>
            <a:r>
              <a:rPr lang="en-US" baseline="0" dirty="0" smtClean="0"/>
              <a:t> with by now, so to refresh our memories from </a:t>
            </a:r>
            <a:r>
              <a:rPr lang="en-US" baseline="0" dirty="0" err="1" smtClean="0"/>
              <a:t>january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F4747D-AE2E-455B-9985-DE3D805FDAE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92718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Poselets captures part of the pose from a given view point</a:t>
            </a:r>
          </a:p>
          <a:p>
            <a:endParaRPr lang="en-US" dirty="0" smtClean="0"/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Decaf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is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 open-source implementation of these deep convolutional activation features, along with all associated network parameters to enable vision researchers to be able to conduct experimentation with deep representations across a range of visual concept learning paradigms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67B01A-7BA6-A548-807C-32064C782E5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65127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Now I discuss some relevant work that has been done already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F4747D-AE2E-455B-9985-DE3D805FDAE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76268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176E6-B5AE-7841-9057-D5DA9D19CC43}" type="datetimeFigureOut">
              <a:rPr lang="en-US" smtClean="0"/>
              <a:t>3/29/16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CEC76-FFC4-B647-AFD6-383D70C2A4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41363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176E6-B5AE-7841-9057-D5DA9D19CC43}" type="datetimeFigureOut">
              <a:rPr lang="en-US" smtClean="0"/>
              <a:t>3/29/16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CEC76-FFC4-B647-AFD6-383D70C2A4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58291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176E6-B5AE-7841-9057-D5DA9D19CC43}" type="datetimeFigureOut">
              <a:rPr lang="en-US" smtClean="0"/>
              <a:t>3/29/16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CEC76-FFC4-B647-AFD6-383D70C2A4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98512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176E6-B5AE-7841-9057-D5DA9D19CC43}" type="datetimeFigureOut">
              <a:rPr lang="en-US" smtClean="0"/>
              <a:t>3/29/16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CEC76-FFC4-B647-AFD6-383D70C2A4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20141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176E6-B5AE-7841-9057-D5DA9D19CC43}" type="datetimeFigureOut">
              <a:rPr lang="en-US" smtClean="0"/>
              <a:t>3/29/16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CEC76-FFC4-B647-AFD6-383D70C2A4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60692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176E6-B5AE-7841-9057-D5DA9D19CC43}" type="datetimeFigureOut">
              <a:rPr lang="en-US" smtClean="0"/>
              <a:t>3/29/16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CEC76-FFC4-B647-AFD6-383D70C2A4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87639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176E6-B5AE-7841-9057-D5DA9D19CC43}" type="datetimeFigureOut">
              <a:rPr lang="en-US" smtClean="0"/>
              <a:t>3/29/16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CEC76-FFC4-B647-AFD6-383D70C2A4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4881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176E6-B5AE-7841-9057-D5DA9D19CC43}" type="datetimeFigureOut">
              <a:rPr lang="en-US" smtClean="0"/>
              <a:t>3/29/16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CEC76-FFC4-B647-AFD6-383D70C2A4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78839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176E6-B5AE-7841-9057-D5DA9D19CC43}" type="datetimeFigureOut">
              <a:rPr lang="en-US" smtClean="0"/>
              <a:t>3/29/16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CEC76-FFC4-B647-AFD6-383D70C2A4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17521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176E6-B5AE-7841-9057-D5DA9D19CC43}" type="datetimeFigureOut">
              <a:rPr lang="en-US" smtClean="0"/>
              <a:t>3/29/16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CEC76-FFC4-B647-AFD6-383D70C2A4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32241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176E6-B5AE-7841-9057-D5DA9D19CC43}" type="datetimeFigureOut">
              <a:rPr lang="en-US" smtClean="0"/>
              <a:t>3/29/16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CEC76-FFC4-B647-AFD6-383D70C2A4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06064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3176E6-B5AE-7841-9057-D5DA9D19CC43}" type="datetimeFigureOut">
              <a:rPr lang="en-US" smtClean="0"/>
              <a:t>3/29/16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ACEC76-FFC4-B647-AFD6-383D70C2A4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9976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5" Type="http://schemas.openxmlformats.org/officeDocument/2006/relationships/image" Target="../media/image17.png"/><Relationship Id="rId6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hyperlink" Target="http://techtalks.tv/talks/panda-pose-aligned-networks-for-deep-attribute-modeling/60280/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7" Type="http://schemas.openxmlformats.org/officeDocument/2006/relationships/image" Target="../media/image23.png"/><Relationship Id="rId8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5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8.png"/><Relationship Id="rId1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5" Type="http://schemas.openxmlformats.org/officeDocument/2006/relationships/image" Target="../media/image32.png"/><Relationship Id="rId6" Type="http://schemas.openxmlformats.org/officeDocument/2006/relationships/image" Target="../media/image33.png"/><Relationship Id="rId7" Type="http://schemas.openxmlformats.org/officeDocument/2006/relationships/image" Target="../media/image34.png"/><Relationship Id="rId8" Type="http://schemas.openxmlformats.org/officeDocument/2006/relationships/image" Target="../media/image35.png"/><Relationship Id="rId9" Type="http://schemas.openxmlformats.org/officeDocument/2006/relationships/image" Target="../media/image36.png"/><Relationship Id="rId10" Type="http://schemas.openxmlformats.org/officeDocument/2006/relationships/image" Target="../media/image37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Relationship Id="rId3" Type="http://schemas.openxmlformats.org/officeDocument/2006/relationships/image" Target="../media/image4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4" Type="http://schemas.openxmlformats.org/officeDocument/2006/relationships/image" Target="../media/image45.png"/><Relationship Id="rId5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4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png"/><Relationship Id="rId3" Type="http://schemas.openxmlformats.org/officeDocument/2006/relationships/image" Target="../media/image51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4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tif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6769" y="114297"/>
            <a:ext cx="11887199" cy="1548669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C000"/>
                </a:solidFill>
              </a:rPr>
              <a:t>PANDA: Pose Aligned Networks for Deep Attribute Modeling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6769" y="4950924"/>
            <a:ext cx="11887199" cy="1173461"/>
          </a:xfrm>
        </p:spPr>
        <p:txBody>
          <a:bodyPr>
            <a:normAutofit/>
          </a:bodyPr>
          <a:lstStyle/>
          <a:p>
            <a:r>
              <a:rPr lang="en-US" sz="2200" dirty="0" err="1" smtClean="0">
                <a:solidFill>
                  <a:srgbClr val="FFC000"/>
                </a:solidFill>
              </a:rPr>
              <a:t>Ning</a:t>
            </a:r>
            <a:r>
              <a:rPr lang="en-US" sz="2200" dirty="0" smtClean="0">
                <a:solidFill>
                  <a:srgbClr val="FFC000"/>
                </a:solidFill>
              </a:rPr>
              <a:t> Zhang</a:t>
            </a:r>
            <a:r>
              <a:rPr lang="en-CA" sz="2200" baseline="30000" dirty="0">
                <a:solidFill>
                  <a:srgbClr val="FFC000"/>
                </a:solidFill>
              </a:rPr>
              <a:t>1,2</a:t>
            </a:r>
            <a:r>
              <a:rPr lang="en-US" sz="2200" dirty="0" smtClean="0">
                <a:solidFill>
                  <a:srgbClr val="FFC000"/>
                </a:solidFill>
                <a:effectLst/>
              </a:rPr>
              <a:t> </a:t>
            </a:r>
            <a:r>
              <a:rPr lang="en-US" sz="2200" dirty="0" smtClean="0">
                <a:solidFill>
                  <a:srgbClr val="FFC000"/>
                </a:solidFill>
              </a:rPr>
              <a:t>     </a:t>
            </a:r>
            <a:r>
              <a:rPr lang="en-US" sz="2200" dirty="0" err="1" smtClean="0">
                <a:solidFill>
                  <a:srgbClr val="FFC000"/>
                </a:solidFill>
              </a:rPr>
              <a:t>Manohar</a:t>
            </a:r>
            <a:r>
              <a:rPr lang="en-US" sz="2200" dirty="0" smtClean="0">
                <a:solidFill>
                  <a:srgbClr val="FFC000"/>
                </a:solidFill>
              </a:rPr>
              <a:t> </a:t>
            </a:r>
            <a:r>
              <a:rPr lang="en-US" sz="2200" dirty="0" err="1" smtClean="0">
                <a:solidFill>
                  <a:srgbClr val="FFC000"/>
                </a:solidFill>
              </a:rPr>
              <a:t>Paluri</a:t>
            </a:r>
            <a:r>
              <a:rPr lang="en-CA" sz="2200" baseline="30000" dirty="0" smtClean="0">
                <a:solidFill>
                  <a:srgbClr val="FFC000"/>
                </a:solidFill>
              </a:rPr>
              <a:t>1</a:t>
            </a:r>
            <a:r>
              <a:rPr lang="en-US" sz="2200" dirty="0" smtClean="0">
                <a:solidFill>
                  <a:srgbClr val="FFC000"/>
                </a:solidFill>
                <a:effectLst/>
              </a:rPr>
              <a:t> </a:t>
            </a:r>
            <a:r>
              <a:rPr lang="en-US" sz="2200" dirty="0" smtClean="0">
                <a:solidFill>
                  <a:srgbClr val="FFC000"/>
                </a:solidFill>
              </a:rPr>
              <a:t>     </a:t>
            </a:r>
            <a:r>
              <a:rPr lang="en-US" sz="2200" dirty="0" err="1" smtClean="0">
                <a:solidFill>
                  <a:srgbClr val="FFC000"/>
                </a:solidFill>
              </a:rPr>
              <a:t>Marć</a:t>
            </a:r>
            <a:r>
              <a:rPr lang="en-US" sz="2200" dirty="0" smtClean="0">
                <a:solidFill>
                  <a:srgbClr val="FFC000"/>
                </a:solidFill>
              </a:rPr>
              <a:t> Aurelio </a:t>
            </a:r>
            <a:r>
              <a:rPr lang="en-US" sz="2200" dirty="0" err="1" smtClean="0">
                <a:solidFill>
                  <a:srgbClr val="FFC000"/>
                </a:solidFill>
              </a:rPr>
              <a:t>Ranzato</a:t>
            </a:r>
            <a:r>
              <a:rPr lang="en-US" sz="2200" dirty="0" smtClean="0">
                <a:solidFill>
                  <a:srgbClr val="FFC000"/>
                </a:solidFill>
              </a:rPr>
              <a:t> </a:t>
            </a:r>
            <a:r>
              <a:rPr lang="en-CA" sz="2200" baseline="30000" dirty="0" smtClean="0">
                <a:solidFill>
                  <a:srgbClr val="FFC000"/>
                </a:solidFill>
              </a:rPr>
              <a:t>1</a:t>
            </a:r>
            <a:r>
              <a:rPr lang="en-US" sz="2200" dirty="0" smtClean="0">
                <a:solidFill>
                  <a:srgbClr val="FFC000"/>
                </a:solidFill>
                <a:effectLst/>
              </a:rPr>
              <a:t> </a:t>
            </a:r>
            <a:r>
              <a:rPr lang="en-US" sz="2200" dirty="0" smtClean="0">
                <a:solidFill>
                  <a:srgbClr val="FFC000"/>
                </a:solidFill>
              </a:rPr>
              <a:t>   Trevor Darrell</a:t>
            </a:r>
            <a:r>
              <a:rPr lang="en-CA" sz="2200" baseline="30000" dirty="0" smtClean="0">
                <a:solidFill>
                  <a:srgbClr val="FFC000"/>
                </a:solidFill>
              </a:rPr>
              <a:t>2</a:t>
            </a:r>
            <a:r>
              <a:rPr lang="en-US" sz="2200" dirty="0" smtClean="0">
                <a:solidFill>
                  <a:srgbClr val="FFC000"/>
                </a:solidFill>
                <a:effectLst/>
              </a:rPr>
              <a:t> </a:t>
            </a:r>
            <a:r>
              <a:rPr lang="en-US" sz="2200" dirty="0" smtClean="0">
                <a:solidFill>
                  <a:srgbClr val="FFC000"/>
                </a:solidFill>
              </a:rPr>
              <a:t>   </a:t>
            </a:r>
            <a:r>
              <a:rPr lang="en-US" sz="2200" dirty="0" err="1" smtClean="0">
                <a:solidFill>
                  <a:srgbClr val="FFC000"/>
                </a:solidFill>
              </a:rPr>
              <a:t>Lumbomir</a:t>
            </a:r>
            <a:r>
              <a:rPr lang="en-US" sz="2200" dirty="0" smtClean="0">
                <a:solidFill>
                  <a:srgbClr val="FFC000"/>
                </a:solidFill>
              </a:rPr>
              <a:t> </a:t>
            </a:r>
            <a:r>
              <a:rPr lang="en-US" sz="2200" dirty="0" err="1" smtClean="0">
                <a:solidFill>
                  <a:srgbClr val="FFC000"/>
                </a:solidFill>
              </a:rPr>
              <a:t>Boudev</a:t>
            </a:r>
            <a:r>
              <a:rPr lang="en-CA" sz="2200" baseline="30000" dirty="0" smtClean="0">
                <a:solidFill>
                  <a:srgbClr val="FFC000"/>
                </a:solidFill>
              </a:rPr>
              <a:t>1</a:t>
            </a:r>
            <a:r>
              <a:rPr lang="en-US" sz="2200" dirty="0" smtClean="0">
                <a:solidFill>
                  <a:srgbClr val="FFC000"/>
                </a:solidFill>
                <a:effectLst/>
              </a:rPr>
              <a:t> </a:t>
            </a:r>
            <a:endParaRPr lang="en-US" sz="2200" dirty="0" smtClean="0">
              <a:solidFill>
                <a:srgbClr val="FFC000"/>
              </a:solidFill>
            </a:endParaRPr>
          </a:p>
          <a:p>
            <a:endParaRPr lang="en-US" sz="800" dirty="0">
              <a:solidFill>
                <a:srgbClr val="FFC000"/>
              </a:solidFill>
            </a:endParaRPr>
          </a:p>
          <a:p>
            <a:r>
              <a:rPr lang="en-CA" baseline="30000" dirty="0" smtClean="0">
                <a:solidFill>
                  <a:srgbClr val="FFC000"/>
                </a:solidFill>
              </a:rPr>
              <a:t>1</a:t>
            </a:r>
            <a:r>
              <a:rPr lang="en-US" dirty="0" smtClean="0">
                <a:solidFill>
                  <a:srgbClr val="FFC000"/>
                </a:solidFill>
                <a:effectLst/>
              </a:rPr>
              <a:t> </a:t>
            </a:r>
            <a:r>
              <a:rPr lang="en-US" dirty="0" smtClean="0">
                <a:solidFill>
                  <a:srgbClr val="FFC000"/>
                </a:solidFill>
              </a:rPr>
              <a:t>Facebook AI Research       </a:t>
            </a:r>
            <a:r>
              <a:rPr lang="en-CA" baseline="30000" dirty="0" smtClean="0">
                <a:solidFill>
                  <a:srgbClr val="FFC000"/>
                </a:solidFill>
              </a:rPr>
              <a:t>2</a:t>
            </a:r>
            <a:r>
              <a:rPr lang="en-US" dirty="0" smtClean="0">
                <a:solidFill>
                  <a:srgbClr val="FFC000"/>
                </a:solidFill>
                <a:effectLst/>
              </a:rPr>
              <a:t> </a:t>
            </a:r>
            <a:r>
              <a:rPr lang="en-US" dirty="0" smtClean="0">
                <a:solidFill>
                  <a:srgbClr val="FFC000"/>
                </a:solidFill>
              </a:rPr>
              <a:t>EECS, UC Berkeley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950050" y="5791200"/>
            <a:ext cx="17082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 smtClean="0">
                <a:solidFill>
                  <a:srgbClr val="FFC000"/>
                </a:solidFill>
              </a:rPr>
              <a:t>Presented by:</a:t>
            </a:r>
          </a:p>
          <a:p>
            <a:pPr algn="r"/>
            <a:r>
              <a:rPr lang="en-US" dirty="0" smtClean="0">
                <a:solidFill>
                  <a:srgbClr val="FFC000"/>
                </a:solidFill>
              </a:rPr>
              <a:t>Sidharth Sahdev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829" y="1712424"/>
            <a:ext cx="11070445" cy="323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65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6049" y="365125"/>
            <a:ext cx="11374244" cy="1325563"/>
          </a:xfrm>
        </p:spPr>
        <p:txBody>
          <a:bodyPr/>
          <a:lstStyle/>
          <a:p>
            <a:r>
              <a:rPr lang="en-US" dirty="0" smtClean="0">
                <a:solidFill>
                  <a:srgbClr val="FFC000"/>
                </a:solidFill>
              </a:rPr>
              <a:t>Before that – some technical jargon we need to know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C000"/>
                </a:solidFill>
              </a:rPr>
              <a:t>Transfer learning</a:t>
            </a:r>
          </a:p>
          <a:p>
            <a:r>
              <a:rPr lang="en-US" dirty="0" smtClean="0">
                <a:solidFill>
                  <a:srgbClr val="FFC000"/>
                </a:solidFill>
              </a:rPr>
              <a:t>Poselets</a:t>
            </a:r>
          </a:p>
          <a:p>
            <a:r>
              <a:rPr lang="en-US" dirty="0" smtClean="0">
                <a:solidFill>
                  <a:srgbClr val="FFC000"/>
                </a:solidFill>
              </a:rPr>
              <a:t>Attribute Classification</a:t>
            </a:r>
          </a:p>
          <a:p>
            <a:r>
              <a:rPr lang="en-US" dirty="0" smtClean="0">
                <a:solidFill>
                  <a:srgbClr val="FFC000"/>
                </a:solidFill>
              </a:rPr>
              <a:t>Decaf</a:t>
            </a:r>
            <a:endParaRPr lang="en-US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4113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476054" y="2808905"/>
            <a:ext cx="903954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CA" sz="6000" b="1" cap="none" spc="0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/>
              </a:rPr>
              <a:t>Existing Approaches</a:t>
            </a:r>
            <a:endParaRPr lang="en-US" sz="6000" b="1" cap="none" spc="0" dirty="0">
              <a:ln w="12700" cmpd="sng">
                <a:solidFill>
                  <a:schemeClr val="accent4"/>
                </a:solidFill>
                <a:prstDash val="solid"/>
              </a:ln>
              <a:solidFill>
                <a:schemeClr val="accent5">
                  <a:lumMod val="75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823365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6178" y="1"/>
            <a:ext cx="3975822" cy="33274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275334" y="6304002"/>
            <a:ext cx="4916666" cy="553998"/>
          </a:xfrm>
          <a:prstGeom prst="rect">
            <a:avLst/>
          </a:prstGeom>
          <a:gradFill flip="none" rotWithShape="1">
            <a:gsLst>
              <a:gs pos="7000">
                <a:schemeClr val="tx1"/>
              </a:gs>
              <a:gs pos="100000">
                <a:schemeClr val="accent3">
                  <a:lumMod val="95000"/>
                  <a:lumOff val="5000"/>
                </a:schemeClr>
              </a:gs>
              <a:gs pos="86000">
                <a:schemeClr val="accent3">
                  <a:lumMod val="60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 wrap="square" rtlCol="0">
            <a:spAutoFit/>
          </a:bodyPr>
          <a:lstStyle/>
          <a:p>
            <a:r>
              <a:rPr lang="en-US" sz="3000" dirty="0" smtClean="0">
                <a:solidFill>
                  <a:schemeClr val="bg1"/>
                </a:solidFill>
              </a:rPr>
              <a:t>Facial attribute </a:t>
            </a:r>
            <a:r>
              <a:rPr lang="en-US" sz="2000" dirty="0" smtClean="0">
                <a:solidFill>
                  <a:schemeClr val="bg1"/>
                </a:solidFill>
              </a:rPr>
              <a:t>[</a:t>
            </a:r>
            <a:r>
              <a:rPr lang="en-US" sz="2000" smtClean="0">
                <a:solidFill>
                  <a:schemeClr val="bg1"/>
                </a:solidFill>
              </a:rPr>
              <a:t>ICCV’09  Kumar </a:t>
            </a:r>
            <a:r>
              <a:rPr lang="en-US" sz="2000" dirty="0" smtClean="0">
                <a:solidFill>
                  <a:schemeClr val="bg1"/>
                </a:solidFill>
              </a:rPr>
              <a:t>et al.]</a:t>
            </a:r>
            <a:endParaRPr lang="en-US" sz="2000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71900"/>
            <a:ext cx="4539342" cy="30861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4539343" cy="37719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9342" y="0"/>
            <a:ext cx="3708400" cy="332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2117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5812971" cy="685800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2970" y="-1"/>
            <a:ext cx="6379029" cy="596537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812969" y="5965371"/>
            <a:ext cx="6379030" cy="861774"/>
          </a:xfrm>
          <a:prstGeom prst="rect">
            <a:avLst/>
          </a:prstGeom>
          <a:gradFill flip="none" rotWithShape="1">
            <a:gsLst>
              <a:gs pos="7000">
                <a:schemeClr val="tx1"/>
              </a:gs>
              <a:gs pos="100000">
                <a:schemeClr val="accent3">
                  <a:lumMod val="95000"/>
                  <a:lumOff val="5000"/>
                </a:schemeClr>
              </a:gs>
              <a:gs pos="86000">
                <a:schemeClr val="accent3">
                  <a:lumMod val="60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 wrap="square" rtlCol="0">
            <a:spAutoFit/>
          </a:bodyPr>
          <a:lstStyle/>
          <a:p>
            <a:r>
              <a:rPr lang="en-US" sz="3000" dirty="0" smtClean="0">
                <a:solidFill>
                  <a:schemeClr val="bg1"/>
                </a:solidFill>
              </a:rPr>
              <a:t>Describing Objects by their Attributes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000" dirty="0" smtClean="0">
                <a:solidFill>
                  <a:schemeClr val="bg1"/>
                </a:solidFill>
              </a:rPr>
              <a:t>[CVPR’09  Ali et al.]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786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C000"/>
                </a:solidFill>
              </a:rPr>
              <a:t>Human pose estimation [</a:t>
            </a:r>
            <a:r>
              <a:rPr lang="en-US" dirty="0" err="1" smtClean="0">
                <a:solidFill>
                  <a:srgbClr val="FFC000"/>
                </a:solidFill>
              </a:rPr>
              <a:t>Toshev</a:t>
            </a:r>
            <a:r>
              <a:rPr lang="en-US" dirty="0" smtClean="0">
                <a:solidFill>
                  <a:srgbClr val="FFC000"/>
                </a:solidFill>
              </a:rPr>
              <a:t> et al. CVPR 14]</a:t>
            </a:r>
          </a:p>
          <a:p>
            <a:r>
              <a:rPr lang="en-US" dirty="0">
                <a:solidFill>
                  <a:srgbClr val="FFC000"/>
                </a:solidFill>
              </a:rPr>
              <a:t>Face verification [</a:t>
            </a:r>
            <a:r>
              <a:rPr lang="en-US" dirty="0" err="1">
                <a:solidFill>
                  <a:srgbClr val="FFC000"/>
                </a:solidFill>
              </a:rPr>
              <a:t>Taigman</a:t>
            </a:r>
            <a:r>
              <a:rPr lang="en-US" dirty="0">
                <a:solidFill>
                  <a:srgbClr val="FFC000"/>
                </a:solidFill>
              </a:rPr>
              <a:t> et al. CVPR 14]</a:t>
            </a:r>
          </a:p>
          <a:p>
            <a:endParaRPr lang="en-US" dirty="0" smtClean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0728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26572" y="2351706"/>
            <a:ext cx="1136468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6000" b="1" cap="none" spc="0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/>
              </a:rPr>
              <a:t>Post 2012: lets add CNNs and see what happens</a:t>
            </a:r>
            <a:r>
              <a:rPr lang="is-IS" sz="6000" b="1" cap="none" spc="0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/>
              </a:rPr>
              <a:t>…</a:t>
            </a:r>
            <a:endParaRPr lang="en-US" sz="6000" b="1" cap="none" spc="0" dirty="0">
              <a:ln w="12700" cmpd="sng">
                <a:solidFill>
                  <a:schemeClr val="accent4"/>
                </a:solidFill>
                <a:prstDash val="solid"/>
              </a:ln>
              <a:solidFill>
                <a:schemeClr val="accent5">
                  <a:lumMod val="75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992630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Can we train a CNN from scratch?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518557"/>
            <a:ext cx="10515600" cy="318044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0157" y="5355771"/>
            <a:ext cx="5321300" cy="6731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8833757" y="4882243"/>
            <a:ext cx="2520043" cy="4735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Lack of training data!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9196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153432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What if we finetune </a:t>
            </a:r>
            <a:r>
              <a:rPr lang="en-US" smtClean="0">
                <a:solidFill>
                  <a:schemeClr val="bg1"/>
                </a:solidFill>
              </a:rPr>
              <a:t>from ImageNet?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474529" y="4882243"/>
            <a:ext cx="3086100" cy="4735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/>
              <a:t>Can CNNs do </a:t>
            </a:r>
            <a:r>
              <a:rPr lang="en-US" dirty="0" smtClean="0"/>
              <a:t>better than this?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99" y="1518558"/>
            <a:ext cx="10118271" cy="305344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529" y="5025571"/>
            <a:ext cx="7033574" cy="82005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339943" y="6368143"/>
            <a:ext cx="27499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[Donahue et al. ICML 2014]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0892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C000"/>
                </a:solidFill>
              </a:rPr>
              <a:t>Problem Revisited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C000"/>
                </a:solidFill>
              </a:rPr>
              <a:t>Suppose I wear glasses</a:t>
            </a:r>
          </a:p>
          <a:p>
            <a:r>
              <a:rPr lang="en-US" dirty="0" smtClean="0">
                <a:solidFill>
                  <a:srgbClr val="FFC000"/>
                </a:solidFill>
              </a:rPr>
              <a:t>Occluded by hair</a:t>
            </a:r>
          </a:p>
          <a:p>
            <a:r>
              <a:rPr lang="en-US" dirty="0" smtClean="0">
                <a:solidFill>
                  <a:srgbClr val="FFC000"/>
                </a:solidFill>
              </a:rPr>
              <a:t>Affected by head pose</a:t>
            </a:r>
          </a:p>
          <a:p>
            <a:r>
              <a:rPr lang="en-US" dirty="0" smtClean="0">
                <a:solidFill>
                  <a:srgbClr val="FFC000"/>
                </a:solidFill>
              </a:rPr>
              <a:t>Glasses signal is weak at the scale of a full person</a:t>
            </a:r>
          </a:p>
          <a:p>
            <a:endParaRPr lang="en-US" dirty="0">
              <a:solidFill>
                <a:srgbClr val="FFC000"/>
              </a:solidFill>
            </a:endParaRPr>
          </a:p>
          <a:p>
            <a:endParaRPr lang="en-US" dirty="0" smtClean="0">
              <a:solidFill>
                <a:srgbClr val="FFC000"/>
              </a:solidFill>
            </a:endParaRPr>
          </a:p>
          <a:p>
            <a:pPr>
              <a:buFont typeface="Wingdings" charset="2"/>
              <a:buChar char="Ø"/>
            </a:pPr>
            <a:r>
              <a:rPr lang="en-US" dirty="0" smtClean="0">
                <a:solidFill>
                  <a:srgbClr val="FFC000"/>
                </a:solidFill>
              </a:rPr>
              <a:t>So we need to localize objects by parts to start predicting</a:t>
            </a:r>
            <a:endParaRPr lang="en-US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8277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280111" y="-15939"/>
            <a:ext cx="903954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CA" sz="6000" b="1" cap="none" spc="0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/>
              </a:rPr>
              <a:t>The then state-of-the-art</a:t>
            </a:r>
            <a:endParaRPr lang="en-US" sz="6000" b="1" cap="none" spc="0" dirty="0">
              <a:ln w="12700" cmpd="sng">
                <a:solidFill>
                  <a:schemeClr val="accent4"/>
                </a:solidFill>
                <a:prstDash val="solid"/>
              </a:ln>
              <a:solidFill>
                <a:schemeClr val="accent5">
                  <a:lumMod val="75000"/>
                </a:schemeClr>
              </a:solidFill>
              <a:effectLst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0056" y="1015381"/>
            <a:ext cx="3766457" cy="2743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5381"/>
            <a:ext cx="8500056" cy="27432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209" y="6304002"/>
            <a:ext cx="9485134" cy="553998"/>
          </a:xfrm>
          <a:prstGeom prst="rect">
            <a:avLst/>
          </a:prstGeom>
          <a:gradFill flip="none" rotWithShape="1">
            <a:gsLst>
              <a:gs pos="7000">
                <a:schemeClr val="tx1"/>
              </a:gs>
              <a:gs pos="100000">
                <a:schemeClr val="accent3">
                  <a:lumMod val="95000"/>
                  <a:lumOff val="5000"/>
                </a:schemeClr>
              </a:gs>
              <a:gs pos="86000">
                <a:schemeClr val="accent3">
                  <a:lumMod val="60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 wrap="square" rtlCol="0">
            <a:spAutoFit/>
          </a:bodyPr>
          <a:lstStyle/>
          <a:p>
            <a:r>
              <a:rPr lang="en-US" sz="3000" dirty="0" smtClean="0">
                <a:solidFill>
                  <a:schemeClr val="bg1"/>
                </a:solidFill>
              </a:rPr>
              <a:t>Part based approach </a:t>
            </a:r>
            <a:r>
              <a:rPr lang="en-US" sz="2000" dirty="0" smtClean="0">
                <a:solidFill>
                  <a:schemeClr val="bg1"/>
                </a:solidFill>
              </a:rPr>
              <a:t>[ICCV’11  </a:t>
            </a:r>
            <a:r>
              <a:rPr lang="en-US" sz="2000" dirty="0" err="1" smtClean="0">
                <a:solidFill>
                  <a:schemeClr val="bg1"/>
                </a:solidFill>
              </a:rPr>
              <a:t>Bourdev</a:t>
            </a:r>
            <a:r>
              <a:rPr lang="en-US" sz="2000" dirty="0" smtClean="0">
                <a:solidFill>
                  <a:schemeClr val="bg1"/>
                </a:solidFill>
              </a:rPr>
              <a:t> et al.] [ICCV’13 Zhang et al. &amp; </a:t>
            </a:r>
            <a:r>
              <a:rPr lang="en-US" sz="2000" dirty="0" err="1" smtClean="0">
                <a:solidFill>
                  <a:schemeClr val="bg1"/>
                </a:solidFill>
              </a:rPr>
              <a:t>Joo</a:t>
            </a:r>
            <a:r>
              <a:rPr lang="en-US" sz="2000" dirty="0" smtClean="0">
                <a:solidFill>
                  <a:schemeClr val="bg1"/>
                </a:solidFill>
              </a:rPr>
              <a:t> et al.]</a:t>
            </a:r>
            <a:endParaRPr lang="en-US" sz="2000" dirty="0">
              <a:solidFill>
                <a:schemeClr val="bg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7028" y="5208814"/>
            <a:ext cx="3227689" cy="70422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4651" y="3758581"/>
            <a:ext cx="4744648" cy="2494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64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4657" y="1869168"/>
            <a:ext cx="10515600" cy="4351338"/>
          </a:xfrm>
        </p:spPr>
        <p:txBody>
          <a:bodyPr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solidFill>
                  <a:srgbClr val="FFC000"/>
                </a:solidFill>
              </a:rPr>
              <a:t>Some of the material has been taken from the original CVPR’14 talk by </a:t>
            </a:r>
            <a:r>
              <a:rPr lang="en-US" dirty="0" err="1" smtClean="0">
                <a:solidFill>
                  <a:srgbClr val="FFC000"/>
                </a:solidFill>
              </a:rPr>
              <a:t>Ning</a:t>
            </a:r>
            <a:r>
              <a:rPr lang="en-US" dirty="0" smtClean="0">
                <a:solidFill>
                  <a:srgbClr val="FFC000"/>
                </a:solidFill>
              </a:rPr>
              <a:t> Zhang</a:t>
            </a:r>
          </a:p>
          <a:p>
            <a:pPr marL="0" lv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600" dirty="0" smtClean="0">
                <a:hlinkClick r:id="rId3"/>
              </a:rPr>
              <a:t>http://techtalks.tv/talks/panda-pose-aligned-networks-for-deep-attribute-modeling/60280/</a:t>
            </a:r>
            <a:endParaRPr lang="en-US" sz="1600" dirty="0" smtClean="0"/>
          </a:p>
          <a:p>
            <a:pPr marL="0" lvl="0" indent="0" algn="ctr">
              <a:lnSpc>
                <a:spcPct val="100000"/>
              </a:lnSpc>
              <a:spcBef>
                <a:spcPts val="0"/>
              </a:spcBef>
              <a:buNone/>
            </a:pPr>
            <a:endParaRPr lang="en-US" sz="1600" dirty="0" smtClean="0"/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6599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457" y="1457782"/>
            <a:ext cx="1625601" cy="387643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3300" y="3416300"/>
            <a:ext cx="12700" cy="25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0978" y="914404"/>
            <a:ext cx="3341778" cy="108675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0978" y="2113644"/>
            <a:ext cx="3342822" cy="134239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0978" y="3641732"/>
            <a:ext cx="3317422" cy="103503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0978" y="4857736"/>
            <a:ext cx="3342822" cy="136387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142513" y="2287538"/>
            <a:ext cx="1717971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C000"/>
                </a:solidFill>
              </a:rPr>
              <a:t>Gender</a:t>
            </a:r>
          </a:p>
          <a:p>
            <a:r>
              <a:rPr lang="en-US" dirty="0" smtClean="0">
                <a:solidFill>
                  <a:srgbClr val="FFC000"/>
                </a:solidFill>
              </a:rPr>
              <a:t>Long hair</a:t>
            </a:r>
          </a:p>
          <a:p>
            <a:r>
              <a:rPr lang="en-US" dirty="0" smtClean="0">
                <a:solidFill>
                  <a:srgbClr val="FFC000"/>
                </a:solidFill>
              </a:rPr>
              <a:t>Wear long pants</a:t>
            </a:r>
          </a:p>
          <a:p>
            <a:r>
              <a:rPr lang="en-US" dirty="0" smtClean="0">
                <a:solidFill>
                  <a:srgbClr val="FFC000"/>
                </a:solidFill>
              </a:rPr>
              <a:t>Wear jeans</a:t>
            </a:r>
          </a:p>
          <a:p>
            <a:r>
              <a:rPr lang="en-US" dirty="0" smtClean="0">
                <a:solidFill>
                  <a:srgbClr val="FFC000"/>
                </a:solidFill>
              </a:rPr>
              <a:t>Wear glasses</a:t>
            </a:r>
          </a:p>
          <a:p>
            <a:r>
              <a:rPr lang="en-US" dirty="0" smtClean="0">
                <a:solidFill>
                  <a:srgbClr val="FFC000"/>
                </a:solidFill>
              </a:rPr>
              <a:t>Is sitting</a:t>
            </a:r>
          </a:p>
          <a:p>
            <a:r>
              <a:rPr lang="en-US" dirty="0" smtClean="0">
                <a:solidFill>
                  <a:srgbClr val="FFC000"/>
                </a:solidFill>
              </a:rPr>
              <a:t>Is playing tennis</a:t>
            </a:r>
          </a:p>
          <a:p>
            <a:r>
              <a:rPr lang="en-US" dirty="0" smtClean="0">
                <a:solidFill>
                  <a:srgbClr val="FFC000"/>
                </a:solidFill>
              </a:rPr>
              <a:t>Is dancing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96952" y="1624155"/>
            <a:ext cx="926194" cy="1293216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036865" y="3431181"/>
            <a:ext cx="1140278" cy="1706876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1073152" y="1624155"/>
            <a:ext cx="773794" cy="754011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713926" y="1455429"/>
            <a:ext cx="1630131" cy="3862457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Arrow Connector 16"/>
          <p:cNvCxnSpPr>
            <a:stCxn id="14" idx="3"/>
            <a:endCxn id="6" idx="1"/>
          </p:cNvCxnSpPr>
          <p:nvPr/>
        </p:nvCxnSpPr>
        <p:spPr>
          <a:xfrm flipV="1">
            <a:off x="1846946" y="1457783"/>
            <a:ext cx="1084032" cy="543378"/>
          </a:xfrm>
          <a:prstGeom prst="straightConnector1">
            <a:avLst/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stCxn id="12" idx="3"/>
            <a:endCxn id="7" idx="1"/>
          </p:cNvCxnSpPr>
          <p:nvPr/>
        </p:nvCxnSpPr>
        <p:spPr>
          <a:xfrm>
            <a:off x="1923146" y="2270763"/>
            <a:ext cx="1007832" cy="514078"/>
          </a:xfrm>
          <a:prstGeom prst="straightConnector1">
            <a:avLst/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stCxn id="13" idx="3"/>
            <a:endCxn id="8" idx="1"/>
          </p:cNvCxnSpPr>
          <p:nvPr/>
        </p:nvCxnSpPr>
        <p:spPr>
          <a:xfrm flipV="1">
            <a:off x="2177143" y="4159250"/>
            <a:ext cx="753835" cy="125369"/>
          </a:xfrm>
          <a:prstGeom prst="straightConnector1">
            <a:avLst/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>
            <a:stCxn id="15" idx="3"/>
            <a:endCxn id="9" idx="1"/>
          </p:cNvCxnSpPr>
          <p:nvPr/>
        </p:nvCxnSpPr>
        <p:spPr>
          <a:xfrm>
            <a:off x="2344057" y="3386658"/>
            <a:ext cx="586921" cy="2153014"/>
          </a:xfrm>
          <a:prstGeom prst="straightConnector1">
            <a:avLst/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>
            <a:stCxn id="6" idx="3"/>
          </p:cNvCxnSpPr>
          <p:nvPr/>
        </p:nvCxnSpPr>
        <p:spPr>
          <a:xfrm>
            <a:off x="6272756" y="1457783"/>
            <a:ext cx="1868713" cy="1070019"/>
          </a:xfrm>
          <a:prstGeom prst="straightConnector1">
            <a:avLst/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>
            <a:stCxn id="7" idx="3"/>
          </p:cNvCxnSpPr>
          <p:nvPr/>
        </p:nvCxnSpPr>
        <p:spPr>
          <a:xfrm>
            <a:off x="6273800" y="2784841"/>
            <a:ext cx="1716313" cy="611157"/>
          </a:xfrm>
          <a:prstGeom prst="straightConnector1">
            <a:avLst/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>
            <a:stCxn id="8" idx="3"/>
          </p:cNvCxnSpPr>
          <p:nvPr/>
        </p:nvCxnSpPr>
        <p:spPr>
          <a:xfrm flipV="1">
            <a:off x="6248400" y="3929501"/>
            <a:ext cx="1741713" cy="229749"/>
          </a:xfrm>
          <a:prstGeom prst="straightConnector1">
            <a:avLst/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>
            <a:stCxn id="9" idx="3"/>
          </p:cNvCxnSpPr>
          <p:nvPr/>
        </p:nvCxnSpPr>
        <p:spPr>
          <a:xfrm flipV="1">
            <a:off x="6273800" y="4632714"/>
            <a:ext cx="1716313" cy="906958"/>
          </a:xfrm>
          <a:prstGeom prst="straightConnector1">
            <a:avLst/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>
            <a:off x="2659627" y="174698"/>
            <a:ext cx="50692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C000"/>
                </a:solidFill>
              </a:rPr>
              <a:t>Decompose the image into parts</a:t>
            </a:r>
            <a:endParaRPr lang="en-US" sz="24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1475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 animBg="1"/>
      <p:bldP spid="13" grpId="0" animBg="1"/>
      <p:bldP spid="14" grpId="0" animBg="1"/>
      <p:bldP spid="1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26572" y="435820"/>
            <a:ext cx="1136468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6000" b="1" cap="none" spc="0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/>
              </a:rPr>
              <a:t>PANDA approach</a:t>
            </a:r>
            <a:endParaRPr lang="en-US" sz="6000" b="1" cap="none" spc="0" dirty="0">
              <a:ln w="12700" cmpd="sng">
                <a:solidFill>
                  <a:schemeClr val="accent4"/>
                </a:solidFill>
                <a:prstDash val="solid"/>
              </a:ln>
              <a:solidFill>
                <a:schemeClr val="accent5">
                  <a:lumMod val="75000"/>
                </a:schemeClr>
              </a:solidFill>
              <a:effectLst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2775" y="4526520"/>
            <a:ext cx="3067050" cy="20859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36636" y="2565779"/>
            <a:ext cx="5587315" cy="213127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728" y="4942115"/>
            <a:ext cx="3999302" cy="180709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0570" y="4942116"/>
            <a:ext cx="4455869" cy="187078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783101" y="3154300"/>
            <a:ext cx="4625817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5"/>
                </a:solidFill>
                <a:effectLst/>
              </a:rPr>
              <a:t>Pose Aligned Network for </a:t>
            </a:r>
          </a:p>
          <a:p>
            <a:pPr algn="ctr"/>
            <a:r>
              <a:rPr lang="en-US" sz="3200" b="1" cap="none" spc="0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5"/>
                </a:solidFill>
                <a:effectLst/>
              </a:rPr>
              <a:t>Deep Attribute Modelling</a:t>
            </a:r>
            <a:endParaRPr lang="en-US" sz="3200" b="1" cap="none" spc="0" dirty="0">
              <a:ln w="12700" cmpd="sng">
                <a:solidFill>
                  <a:schemeClr val="accent4"/>
                </a:solidFill>
                <a:prstDash val="solid"/>
              </a:ln>
              <a:solidFill>
                <a:schemeClr val="accent5"/>
              </a:solidFill>
              <a:effectLst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62000" y="4526520"/>
            <a:ext cx="19174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C000"/>
                </a:solidFill>
              </a:rPr>
              <a:t>Part based models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023952" y="4450253"/>
            <a:ext cx="6960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C000"/>
                </a:solidFill>
              </a:rPr>
              <a:t>CNNs</a:t>
            </a:r>
            <a:endParaRPr lang="en-US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270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280111" y="424934"/>
            <a:ext cx="903954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CA" sz="6000" b="1" cap="none" spc="0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/>
              </a:rPr>
              <a:t>PANDA</a:t>
            </a:r>
            <a:endParaRPr lang="en-US" sz="6000" b="1" cap="none" spc="0" dirty="0">
              <a:ln w="12700" cmpd="sng">
                <a:solidFill>
                  <a:schemeClr val="accent4"/>
                </a:solidFill>
                <a:prstDash val="solid"/>
              </a:ln>
              <a:solidFill>
                <a:schemeClr val="accent5">
                  <a:lumMod val="75000"/>
                </a:schemeClr>
              </a:solidFill>
              <a:effectLst/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/>
          </a:bodyPr>
          <a:lstStyle/>
          <a:p>
            <a:r>
              <a:rPr lang="en-US" sz="4000" dirty="0" smtClean="0">
                <a:solidFill>
                  <a:srgbClr val="FFC000"/>
                </a:solidFill>
              </a:rPr>
              <a:t>Use CNNs to learn discriminative features</a:t>
            </a:r>
          </a:p>
          <a:p>
            <a:r>
              <a:rPr lang="en-US" sz="4000" dirty="0" smtClean="0">
                <a:solidFill>
                  <a:srgbClr val="FFC000"/>
                </a:solidFill>
              </a:rPr>
              <a:t>Use poselets for their ability to simplify the learning task by decomposing the object into their canonical poses.</a:t>
            </a:r>
            <a:endParaRPr lang="en-US" sz="40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1756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2569030"/>
          </a:xfrm>
          <a:prstGeom prst="rect">
            <a:avLst/>
          </a:prstGeom>
        </p:spPr>
      </p:pic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838200" y="2677884"/>
            <a:ext cx="10515600" cy="3607934"/>
          </a:xfrm>
        </p:spPr>
        <p:txBody>
          <a:bodyPr>
            <a:normAutofit fontScale="85000" lnSpcReduction="20000"/>
          </a:bodyPr>
          <a:lstStyle/>
          <a:p>
            <a:r>
              <a:rPr lang="en-US" sz="4000" dirty="0" smtClean="0">
                <a:solidFill>
                  <a:srgbClr val="FFC000"/>
                </a:solidFill>
              </a:rPr>
              <a:t>AlexNet type Architecture</a:t>
            </a:r>
          </a:p>
          <a:p>
            <a:r>
              <a:rPr lang="en-US" sz="4000" dirty="0" smtClean="0">
                <a:solidFill>
                  <a:srgbClr val="FFC000"/>
                </a:solidFill>
              </a:rPr>
              <a:t>Each poselet patch is resized to 64x64, randomly jittered and flipped horizontally to improve generalization.</a:t>
            </a:r>
          </a:p>
          <a:p>
            <a:r>
              <a:rPr lang="en-US" sz="4000" dirty="0" smtClean="0">
                <a:solidFill>
                  <a:srgbClr val="FFC000"/>
                </a:solidFill>
              </a:rPr>
              <a:t>The fc_attr is 576x150 dimension. After this, the network branches out one fc with 128 hidden units for each attribute.</a:t>
            </a:r>
          </a:p>
          <a:p>
            <a:r>
              <a:rPr lang="en-US" sz="4000" dirty="0" smtClean="0">
                <a:solidFill>
                  <a:srgbClr val="FFC000"/>
                </a:solidFill>
              </a:rPr>
              <a:t>Each of the branch outputs a binary classifier of the attribute.</a:t>
            </a:r>
            <a:endParaRPr lang="en-US" sz="40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5285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91887" y="424934"/>
            <a:ext cx="1153885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CA" sz="6000" b="1" cap="none" spc="0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/>
              </a:rPr>
              <a:t>What if there are only a few poselets detected</a:t>
            </a:r>
            <a:endParaRPr lang="en-US" sz="6000" b="1" cap="none" spc="0" dirty="0">
              <a:ln w="12700" cmpd="sng">
                <a:solidFill>
                  <a:schemeClr val="accent4"/>
                </a:solidFill>
                <a:prstDash val="solid"/>
              </a:ln>
              <a:solidFill>
                <a:schemeClr val="accent5">
                  <a:lumMod val="75000"/>
                </a:schemeClr>
              </a:solidFill>
              <a:effectLst/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838200" y="2569029"/>
            <a:ext cx="10515600" cy="3607934"/>
          </a:xfrm>
        </p:spPr>
        <p:txBody>
          <a:bodyPr>
            <a:normAutofit/>
          </a:bodyPr>
          <a:lstStyle/>
          <a:p>
            <a:r>
              <a:rPr lang="en-US" sz="4000" dirty="0" smtClean="0">
                <a:solidFill>
                  <a:srgbClr val="FFC000"/>
                </a:solidFill>
              </a:rPr>
              <a:t>Solution – need to also incorporate the whole person bounding box region.</a:t>
            </a:r>
          </a:p>
          <a:p>
            <a:r>
              <a:rPr lang="en-US" sz="4000" dirty="0" smtClean="0">
                <a:solidFill>
                  <a:srgbClr val="FFC000"/>
                </a:solidFill>
              </a:rPr>
              <a:t>It turns out that a more complex net is needed to do that. Therefore the authors used a pre-trained ImageNet model as the deep representation of the full image patch.</a:t>
            </a:r>
            <a:endParaRPr lang="en-US" sz="40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3894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943" y="2762250"/>
            <a:ext cx="1371600" cy="19431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8643" y="1606550"/>
            <a:ext cx="685800" cy="11557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7843" y="3187700"/>
            <a:ext cx="787400" cy="5461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7843" y="5397500"/>
            <a:ext cx="787400" cy="8382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4543" y="1765300"/>
            <a:ext cx="2425700" cy="8382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4543" y="3041650"/>
            <a:ext cx="2425700" cy="8382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4543" y="5397500"/>
            <a:ext cx="2425700" cy="8382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8693" y="1089025"/>
            <a:ext cx="2057400" cy="3048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2694" y="1898650"/>
            <a:ext cx="1041400" cy="5715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9931" y="3213100"/>
            <a:ext cx="1028700" cy="5207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5394" y="5530850"/>
            <a:ext cx="1028700" cy="571500"/>
          </a:xfrm>
          <a:prstGeom prst="rect">
            <a:avLst/>
          </a:prstGeom>
        </p:spPr>
      </p:pic>
      <p:cxnSp>
        <p:nvCxnSpPr>
          <p:cNvPr id="16" name="Straight Connector 15"/>
          <p:cNvCxnSpPr>
            <a:stCxn id="4" idx="3"/>
          </p:cNvCxnSpPr>
          <p:nvPr/>
        </p:nvCxnSpPr>
        <p:spPr>
          <a:xfrm>
            <a:off x="1948543" y="3733800"/>
            <a:ext cx="337457" cy="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2286000" y="2046514"/>
            <a:ext cx="0" cy="3788229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>
            <a:off x="2286000" y="2046514"/>
            <a:ext cx="411843" cy="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>
            <a:stCxn id="7" idx="1"/>
          </p:cNvCxnSpPr>
          <p:nvPr/>
        </p:nvCxnSpPr>
        <p:spPr>
          <a:xfrm flipH="1">
            <a:off x="2286000" y="5816600"/>
            <a:ext cx="411843" cy="18143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>
            <a:stCxn id="5" idx="3"/>
            <a:endCxn id="8" idx="1"/>
          </p:cNvCxnSpPr>
          <p:nvPr/>
        </p:nvCxnSpPr>
        <p:spPr>
          <a:xfrm>
            <a:off x="3434443" y="2184400"/>
            <a:ext cx="800100" cy="0"/>
          </a:xfrm>
          <a:prstGeom prst="straightConnector1">
            <a:avLst/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>
            <a:stCxn id="6" idx="3"/>
            <a:endCxn id="9" idx="1"/>
          </p:cNvCxnSpPr>
          <p:nvPr/>
        </p:nvCxnSpPr>
        <p:spPr>
          <a:xfrm>
            <a:off x="3485243" y="3460750"/>
            <a:ext cx="749300" cy="0"/>
          </a:xfrm>
          <a:prstGeom prst="straightConnector1">
            <a:avLst/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>
            <a:stCxn id="7" idx="3"/>
            <a:endCxn id="10" idx="1"/>
          </p:cNvCxnSpPr>
          <p:nvPr/>
        </p:nvCxnSpPr>
        <p:spPr>
          <a:xfrm>
            <a:off x="3485243" y="5816600"/>
            <a:ext cx="749300" cy="0"/>
          </a:xfrm>
          <a:prstGeom prst="straightConnector1">
            <a:avLst/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>
            <a:stCxn id="8" idx="3"/>
            <a:endCxn id="12" idx="1"/>
          </p:cNvCxnSpPr>
          <p:nvPr/>
        </p:nvCxnSpPr>
        <p:spPr>
          <a:xfrm>
            <a:off x="6660243" y="2184400"/>
            <a:ext cx="552451" cy="0"/>
          </a:xfrm>
          <a:prstGeom prst="straightConnector1">
            <a:avLst/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>
            <a:stCxn id="9" idx="3"/>
            <a:endCxn id="13" idx="1"/>
          </p:cNvCxnSpPr>
          <p:nvPr/>
        </p:nvCxnSpPr>
        <p:spPr>
          <a:xfrm>
            <a:off x="6660243" y="3460750"/>
            <a:ext cx="569688" cy="12700"/>
          </a:xfrm>
          <a:prstGeom prst="straightConnector1">
            <a:avLst/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>
            <a:stCxn id="10" idx="3"/>
            <a:endCxn id="14" idx="1"/>
          </p:cNvCxnSpPr>
          <p:nvPr/>
        </p:nvCxnSpPr>
        <p:spPr>
          <a:xfrm>
            <a:off x="6660243" y="5816600"/>
            <a:ext cx="565151" cy="0"/>
          </a:xfrm>
          <a:prstGeom prst="straightConnector1">
            <a:avLst/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Rectangle 47"/>
          <p:cNvSpPr/>
          <p:nvPr/>
        </p:nvSpPr>
        <p:spPr>
          <a:xfrm>
            <a:off x="4728482" y="247650"/>
            <a:ext cx="1437821" cy="5225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/>
              <a:t>Holistic</a:t>
            </a:r>
            <a:endParaRPr lang="en-US"/>
          </a:p>
        </p:txBody>
      </p:sp>
      <p:cxnSp>
        <p:nvCxnSpPr>
          <p:cNvPr id="50" name="Straight Arrow Connector 49"/>
          <p:cNvCxnSpPr>
            <a:stCxn id="11" idx="0"/>
            <a:endCxn id="48" idx="2"/>
          </p:cNvCxnSpPr>
          <p:nvPr/>
        </p:nvCxnSpPr>
        <p:spPr>
          <a:xfrm flipV="1">
            <a:off x="5447393" y="770164"/>
            <a:ext cx="0" cy="318861"/>
          </a:xfrm>
          <a:prstGeom prst="straightConnector1">
            <a:avLst/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>
            <a:stCxn id="4" idx="0"/>
          </p:cNvCxnSpPr>
          <p:nvPr/>
        </p:nvCxnSpPr>
        <p:spPr>
          <a:xfrm flipH="1" flipV="1">
            <a:off x="1244600" y="508907"/>
            <a:ext cx="18143" cy="2253343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/>
          <p:cNvCxnSpPr>
            <a:endCxn id="48" idx="1"/>
          </p:cNvCxnSpPr>
          <p:nvPr/>
        </p:nvCxnSpPr>
        <p:spPr>
          <a:xfrm flipV="1">
            <a:off x="1244600" y="508907"/>
            <a:ext cx="3483882" cy="19957"/>
          </a:xfrm>
          <a:prstGeom prst="straightConnector1">
            <a:avLst/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0" name="Picture 5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5394" y="216807"/>
            <a:ext cx="1028700" cy="584200"/>
          </a:xfrm>
          <a:prstGeom prst="rect">
            <a:avLst/>
          </a:prstGeom>
        </p:spPr>
      </p:pic>
      <p:cxnSp>
        <p:nvCxnSpPr>
          <p:cNvPr id="62" name="Straight Arrow Connector 61"/>
          <p:cNvCxnSpPr>
            <a:stCxn id="48" idx="3"/>
            <a:endCxn id="60" idx="1"/>
          </p:cNvCxnSpPr>
          <p:nvPr/>
        </p:nvCxnSpPr>
        <p:spPr>
          <a:xfrm>
            <a:off x="6166303" y="508907"/>
            <a:ext cx="1059091" cy="0"/>
          </a:xfrm>
          <a:prstGeom prst="straightConnector1">
            <a:avLst/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Rectangle 63"/>
          <p:cNvSpPr/>
          <p:nvPr/>
        </p:nvSpPr>
        <p:spPr>
          <a:xfrm>
            <a:off x="7252158" y="193675"/>
            <a:ext cx="1032328" cy="5988050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TextBox 64"/>
          <p:cNvSpPr txBox="1"/>
          <p:nvPr/>
        </p:nvSpPr>
        <p:spPr>
          <a:xfrm>
            <a:off x="6936468" y="6188529"/>
            <a:ext cx="24015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C000"/>
                </a:solidFill>
              </a:rPr>
              <a:t>Concatenate to </a:t>
            </a:r>
            <a:r>
              <a:rPr lang="en-US" smtClean="0">
                <a:solidFill>
                  <a:srgbClr val="FFC000"/>
                </a:solidFill>
              </a:rPr>
              <a:t>give </a:t>
            </a:r>
          </a:p>
          <a:p>
            <a:r>
              <a:rPr lang="en-US" dirty="0" smtClean="0">
                <a:solidFill>
                  <a:srgbClr val="FFC000"/>
                </a:solidFill>
              </a:rPr>
              <a:t>the final representation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66" name="Rectangle 65"/>
          <p:cNvSpPr/>
          <p:nvPr/>
        </p:nvSpPr>
        <p:spPr>
          <a:xfrm>
            <a:off x="9251852" y="1889579"/>
            <a:ext cx="1437821" cy="9946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Linear SVM</a:t>
            </a:r>
            <a:endParaRPr lang="en-US" dirty="0"/>
          </a:p>
        </p:txBody>
      </p:sp>
      <p:cxnSp>
        <p:nvCxnSpPr>
          <p:cNvPr id="68" name="Straight Arrow Connector 67"/>
          <p:cNvCxnSpPr>
            <a:endCxn id="66" idx="1"/>
          </p:cNvCxnSpPr>
          <p:nvPr/>
        </p:nvCxnSpPr>
        <p:spPr>
          <a:xfrm flipV="1">
            <a:off x="8292202" y="2386920"/>
            <a:ext cx="959650" cy="74159"/>
          </a:xfrm>
          <a:prstGeom prst="straightConnector1">
            <a:avLst/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Rounded Rectangle 70"/>
          <p:cNvSpPr/>
          <p:nvPr/>
        </p:nvSpPr>
        <p:spPr>
          <a:xfrm>
            <a:off x="9230533" y="3553731"/>
            <a:ext cx="1480457" cy="2141311"/>
          </a:xfrm>
          <a:prstGeom prst="round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Gender</a:t>
            </a:r>
          </a:p>
          <a:p>
            <a:pPr algn="ctr"/>
            <a:r>
              <a:rPr lang="en-US" dirty="0" smtClean="0"/>
              <a:t>Short</a:t>
            </a:r>
          </a:p>
          <a:p>
            <a:pPr algn="ctr"/>
            <a:r>
              <a:rPr lang="en-US" dirty="0" smtClean="0"/>
              <a:t>Sleeves</a:t>
            </a:r>
          </a:p>
          <a:p>
            <a:pPr algn="ctr"/>
            <a:r>
              <a:rPr lang="en-US" dirty="0" smtClean="0"/>
              <a:t>Wear hat</a:t>
            </a:r>
          </a:p>
          <a:p>
            <a:pPr algn="ctr"/>
            <a:r>
              <a:rPr lang="en-US" dirty="0" smtClean="0"/>
              <a:t>Wear shorts</a:t>
            </a:r>
          </a:p>
          <a:p>
            <a:pPr algn="ctr"/>
            <a:r>
              <a:rPr lang="en-US" dirty="0" smtClean="0"/>
              <a:t>Long hair</a:t>
            </a:r>
            <a:endParaRPr lang="en-US" dirty="0"/>
          </a:p>
        </p:txBody>
      </p:sp>
      <p:cxnSp>
        <p:nvCxnSpPr>
          <p:cNvPr id="74" name="Straight Arrow Connector 73"/>
          <p:cNvCxnSpPr>
            <a:stCxn id="66" idx="2"/>
            <a:endCxn id="71" idx="0"/>
          </p:cNvCxnSpPr>
          <p:nvPr/>
        </p:nvCxnSpPr>
        <p:spPr>
          <a:xfrm flipH="1">
            <a:off x="9970762" y="2884261"/>
            <a:ext cx="1" cy="669470"/>
          </a:xfrm>
          <a:prstGeom prst="straightConnector1">
            <a:avLst/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Oval 1"/>
          <p:cNvSpPr/>
          <p:nvPr/>
        </p:nvSpPr>
        <p:spPr>
          <a:xfrm>
            <a:off x="3048000" y="4114800"/>
            <a:ext cx="110359" cy="105103"/>
          </a:xfrm>
          <a:prstGeom prst="ellipse">
            <a:avLst/>
          </a:prstGeom>
          <a:solidFill>
            <a:schemeClr val="accent4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/>
          <p:cNvSpPr/>
          <p:nvPr/>
        </p:nvSpPr>
        <p:spPr>
          <a:xfrm>
            <a:off x="3048000" y="4425950"/>
            <a:ext cx="110359" cy="105103"/>
          </a:xfrm>
          <a:prstGeom prst="ellipse">
            <a:avLst/>
          </a:prstGeom>
          <a:solidFill>
            <a:schemeClr val="accent4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/>
          <p:cNvSpPr/>
          <p:nvPr/>
        </p:nvSpPr>
        <p:spPr>
          <a:xfrm>
            <a:off x="3046417" y="4769882"/>
            <a:ext cx="110359" cy="105103"/>
          </a:xfrm>
          <a:prstGeom prst="ellipse">
            <a:avLst/>
          </a:prstGeom>
          <a:solidFill>
            <a:schemeClr val="accent4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/>
          <p:cNvSpPr/>
          <p:nvPr/>
        </p:nvSpPr>
        <p:spPr>
          <a:xfrm>
            <a:off x="5447393" y="4114800"/>
            <a:ext cx="110359" cy="105103"/>
          </a:xfrm>
          <a:prstGeom prst="ellipse">
            <a:avLst/>
          </a:prstGeom>
          <a:solidFill>
            <a:schemeClr val="accent4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/>
          <p:cNvSpPr/>
          <p:nvPr/>
        </p:nvSpPr>
        <p:spPr>
          <a:xfrm>
            <a:off x="5447393" y="4425950"/>
            <a:ext cx="110359" cy="105103"/>
          </a:xfrm>
          <a:prstGeom prst="ellipse">
            <a:avLst/>
          </a:prstGeom>
          <a:solidFill>
            <a:schemeClr val="accent4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/>
          <p:cNvSpPr/>
          <p:nvPr/>
        </p:nvSpPr>
        <p:spPr>
          <a:xfrm>
            <a:off x="5445810" y="4769882"/>
            <a:ext cx="110359" cy="105103"/>
          </a:xfrm>
          <a:prstGeom prst="ellipse">
            <a:avLst/>
          </a:prstGeom>
          <a:solidFill>
            <a:schemeClr val="accent4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/>
          <p:cNvSpPr/>
          <p:nvPr/>
        </p:nvSpPr>
        <p:spPr>
          <a:xfrm>
            <a:off x="7703820" y="4175760"/>
            <a:ext cx="110359" cy="105103"/>
          </a:xfrm>
          <a:prstGeom prst="ellipse">
            <a:avLst/>
          </a:prstGeom>
          <a:solidFill>
            <a:schemeClr val="accent4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/>
          <p:cNvSpPr/>
          <p:nvPr/>
        </p:nvSpPr>
        <p:spPr>
          <a:xfrm>
            <a:off x="7703820" y="4486910"/>
            <a:ext cx="110359" cy="105103"/>
          </a:xfrm>
          <a:prstGeom prst="ellipse">
            <a:avLst/>
          </a:prstGeom>
          <a:solidFill>
            <a:schemeClr val="accent4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/>
          <p:cNvSpPr/>
          <p:nvPr/>
        </p:nvSpPr>
        <p:spPr>
          <a:xfrm>
            <a:off x="7702237" y="4830842"/>
            <a:ext cx="110359" cy="105103"/>
          </a:xfrm>
          <a:prstGeom prst="ellipse">
            <a:avLst/>
          </a:prstGeom>
          <a:solidFill>
            <a:schemeClr val="accent4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4220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  <p:bldP spid="64" grpId="0" animBg="1"/>
      <p:bldP spid="65" grpId="0"/>
      <p:bldP spid="66" grpId="0" animBg="1"/>
      <p:bldP spid="71" grpId="0" animBg="1"/>
      <p:bldP spid="2" grpId="0" animBg="1"/>
      <p:bldP spid="37" grpId="0" animBg="1"/>
      <p:bldP spid="39" grpId="0" animBg="1"/>
      <p:bldP spid="40" grpId="0" animBg="1"/>
      <p:bldP spid="41" grpId="0" animBg="1"/>
      <p:bldP spid="43" grpId="0" animBg="1"/>
      <p:bldP spid="44" grpId="0" animBg="1"/>
      <p:bldP spid="45" grpId="0" animBg="1"/>
      <p:bldP spid="4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C000"/>
                </a:solidFill>
              </a:rPr>
              <a:t>Dataset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C000"/>
                </a:solidFill>
              </a:rPr>
              <a:t>What is the ground truth</a:t>
            </a:r>
          </a:p>
          <a:p>
            <a:r>
              <a:rPr lang="en-US" dirty="0" smtClean="0">
                <a:solidFill>
                  <a:srgbClr val="FFC000"/>
                </a:solidFill>
              </a:rPr>
              <a:t>What is the attribute</a:t>
            </a:r>
          </a:p>
          <a:p>
            <a:r>
              <a:rPr lang="en-US" dirty="0" smtClean="0">
                <a:solidFill>
                  <a:srgbClr val="FFC000"/>
                </a:solidFill>
              </a:rPr>
              <a:t>How big is it</a:t>
            </a:r>
          </a:p>
          <a:p>
            <a:r>
              <a:rPr lang="en-US" dirty="0" smtClean="0">
                <a:solidFill>
                  <a:srgbClr val="FFC000"/>
                </a:solidFill>
              </a:rPr>
              <a:t>Is it big enough?</a:t>
            </a:r>
            <a:endParaRPr lang="en-US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064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5258" y="953396"/>
            <a:ext cx="8251372" cy="476613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790249" y="6139543"/>
            <a:ext cx="62413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On an average there are 2061 training examples for each poselet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701143" y="348719"/>
            <a:ext cx="38970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C000"/>
                </a:solidFill>
              </a:rPr>
              <a:t>Dataset: Attribute 25k</a:t>
            </a:r>
            <a:endParaRPr lang="en-US" sz="24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7702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030005" y="311032"/>
            <a:ext cx="903954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CA" sz="6000" b="1" cap="none" spc="0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/>
              </a:rPr>
              <a:t>Evaluations</a:t>
            </a:r>
            <a:endParaRPr lang="en-US" sz="6000" b="1" cap="none" spc="0" dirty="0">
              <a:ln w="12700" cmpd="sng">
                <a:solidFill>
                  <a:schemeClr val="accent4"/>
                </a:solidFill>
                <a:prstDash val="solid"/>
              </a:ln>
              <a:solidFill>
                <a:schemeClr val="accent5">
                  <a:lumMod val="75000"/>
                </a:schemeClr>
              </a:solidFill>
              <a:effectLst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005" y="1500866"/>
            <a:ext cx="9989457" cy="462222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897086" y="1500866"/>
            <a:ext cx="37902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C000"/>
                </a:solidFill>
              </a:rPr>
              <a:t>Average Precision on Attribute 25k</a:t>
            </a:r>
            <a:endParaRPr lang="en-US" sz="20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7973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357" y="611415"/>
            <a:ext cx="11971964" cy="249101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357" y="3646714"/>
            <a:ext cx="11838079" cy="2509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6964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838200" y="523736"/>
            <a:ext cx="903954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6000" b="1" cap="none" spc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/>
              </a:rPr>
              <a:t>Lets talk about Attributes</a:t>
            </a:r>
            <a:endParaRPr lang="en-US" sz="6000" b="1" cap="none" spc="0" dirty="0">
              <a:ln w="12700" cmpd="sng">
                <a:solidFill>
                  <a:schemeClr val="accent4"/>
                </a:solidFill>
                <a:prstDash val="solid"/>
              </a:ln>
              <a:solidFill>
                <a:schemeClr val="accent5">
                  <a:lumMod val="75000"/>
                </a:schemeClr>
              </a:solidFill>
              <a:effectLst/>
            </a:endParaRP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838200" y="2259577"/>
            <a:ext cx="10515600" cy="3567785"/>
          </a:xfrm>
        </p:spPr>
        <p:txBody>
          <a:bodyPr>
            <a:normAutofit lnSpcReduction="10000"/>
          </a:bodyPr>
          <a:lstStyle/>
          <a:p>
            <a:r>
              <a:rPr lang="en-US" dirty="0" smtClean="0">
                <a:solidFill>
                  <a:srgbClr val="FFC000"/>
                </a:solidFill>
              </a:rPr>
              <a:t>Every Object has some Attributes associated with it.</a:t>
            </a:r>
          </a:p>
          <a:p>
            <a:r>
              <a:rPr lang="en-US" dirty="0" smtClean="0">
                <a:solidFill>
                  <a:srgbClr val="FFC000"/>
                </a:solidFill>
              </a:rPr>
              <a:t>For instance, A chair has 4 legs, a seat, may have a backrest</a:t>
            </a:r>
          </a:p>
          <a:p>
            <a:r>
              <a:rPr lang="en-US" dirty="0" smtClean="0">
                <a:solidFill>
                  <a:srgbClr val="FFC000"/>
                </a:solidFill>
              </a:rPr>
              <a:t>A monitor screen has attributes like its size (eg </a:t>
            </a:r>
            <a:r>
              <a:rPr lang="en-US" sz="4000" dirty="0" smtClean="0">
                <a:solidFill>
                  <a:srgbClr val="FFC000"/>
                </a:solidFill>
              </a:rPr>
              <a:t>27 inches</a:t>
            </a:r>
            <a:r>
              <a:rPr lang="en-US" dirty="0" smtClean="0">
                <a:solidFill>
                  <a:srgbClr val="FFC000"/>
                </a:solidFill>
              </a:rPr>
              <a:t>), resolution</a:t>
            </a:r>
          </a:p>
          <a:p>
            <a:r>
              <a:rPr lang="en-US" dirty="0" smtClean="0">
                <a:solidFill>
                  <a:srgbClr val="FFC000"/>
                </a:solidFill>
              </a:rPr>
              <a:t>Animals have attributes like 4 legs usually (strips for zebra, black and white patches for panda, </a:t>
            </a:r>
            <a:r>
              <a:rPr lang="en-US" dirty="0" err="1" smtClean="0">
                <a:solidFill>
                  <a:srgbClr val="FFC000"/>
                </a:solidFill>
              </a:rPr>
              <a:t>etc</a:t>
            </a:r>
            <a:r>
              <a:rPr lang="en-US" dirty="0" smtClean="0">
                <a:solidFill>
                  <a:srgbClr val="FFC000"/>
                </a:solidFill>
              </a:rPr>
              <a:t>)</a:t>
            </a:r>
          </a:p>
          <a:p>
            <a:r>
              <a:rPr lang="en-US" dirty="0" smtClean="0">
                <a:solidFill>
                  <a:srgbClr val="FFC000"/>
                </a:solidFill>
              </a:rPr>
              <a:t>This research work focuses on inferring human attributes like gender, hair style, clothes style, expressions, etc.</a:t>
            </a:r>
          </a:p>
          <a:p>
            <a:endParaRPr lang="en-US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0437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476054" y="2808905"/>
            <a:ext cx="903954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CA" sz="6000" b="1" cap="none" spc="0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/>
              </a:rPr>
              <a:t>Top scoring examples</a:t>
            </a:r>
            <a:endParaRPr lang="en-US" sz="6000" b="1" cap="none" spc="0" dirty="0">
              <a:ln w="12700" cmpd="sng">
                <a:solidFill>
                  <a:schemeClr val="accent4"/>
                </a:solidFill>
                <a:prstDash val="solid"/>
              </a:ln>
              <a:solidFill>
                <a:schemeClr val="accent5">
                  <a:lumMod val="75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453791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28448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30700"/>
            <a:ext cx="12192000" cy="25273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44800"/>
            <a:ext cx="12192000" cy="14859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0" y="6147536"/>
            <a:ext cx="3701143" cy="707886"/>
          </a:xfrm>
          <a:prstGeom prst="rect">
            <a:avLst/>
          </a:prstGeom>
          <a:gradFill flip="none" rotWithShape="1">
            <a:gsLst>
              <a:gs pos="7000">
                <a:schemeClr val="tx1"/>
              </a:gs>
              <a:gs pos="100000">
                <a:schemeClr val="accent3">
                  <a:lumMod val="95000"/>
                  <a:lumOff val="5000"/>
                </a:schemeClr>
              </a:gs>
              <a:gs pos="86000">
                <a:schemeClr val="accent3">
                  <a:lumMod val="60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chemeClr val="bg1"/>
                </a:solidFill>
              </a:rPr>
              <a:t>Wear jeans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0" y="3754507"/>
            <a:ext cx="3701143" cy="707886"/>
          </a:xfrm>
          <a:prstGeom prst="rect">
            <a:avLst/>
          </a:prstGeom>
          <a:gradFill flip="none" rotWithShape="1">
            <a:gsLst>
              <a:gs pos="7000">
                <a:schemeClr val="tx1"/>
              </a:gs>
              <a:gs pos="100000">
                <a:schemeClr val="accent3">
                  <a:lumMod val="95000"/>
                  <a:lumOff val="5000"/>
                </a:schemeClr>
              </a:gs>
              <a:gs pos="86000">
                <a:schemeClr val="accent3">
                  <a:lumMod val="60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chemeClr val="bg1"/>
                </a:solidFill>
              </a:rPr>
              <a:t>Wear hat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0" y="2284253"/>
            <a:ext cx="3701143" cy="707886"/>
          </a:xfrm>
          <a:prstGeom prst="rect">
            <a:avLst/>
          </a:prstGeom>
          <a:gradFill flip="none" rotWithShape="1">
            <a:gsLst>
              <a:gs pos="7000">
                <a:schemeClr val="tx1"/>
              </a:gs>
              <a:gs pos="100000">
                <a:schemeClr val="accent3">
                  <a:lumMod val="95000"/>
                  <a:lumOff val="5000"/>
                </a:schemeClr>
              </a:gs>
              <a:gs pos="86000">
                <a:schemeClr val="accent3">
                  <a:lumMod val="60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chemeClr val="bg1"/>
                </a:solidFill>
              </a:rPr>
              <a:t>Wear shorts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985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58336"/>
            <a:ext cx="12192000" cy="273230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73771"/>
            <a:ext cx="12192000" cy="168456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247377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0" y="6147536"/>
            <a:ext cx="3113314" cy="707886"/>
          </a:xfrm>
          <a:prstGeom prst="rect">
            <a:avLst/>
          </a:prstGeom>
          <a:gradFill flip="none" rotWithShape="1">
            <a:gsLst>
              <a:gs pos="7000">
                <a:schemeClr val="tx1"/>
              </a:gs>
              <a:gs pos="100000">
                <a:schemeClr val="accent3">
                  <a:lumMod val="95000"/>
                  <a:lumOff val="5000"/>
                </a:schemeClr>
              </a:gs>
              <a:gs pos="86000">
                <a:schemeClr val="accent3">
                  <a:lumMod val="60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 wrap="square" rtlCol="0">
            <a:spAutoFit/>
          </a:bodyPr>
          <a:lstStyle/>
          <a:p>
            <a:r>
              <a:rPr lang="en-US" sz="4000" smtClean="0">
                <a:solidFill>
                  <a:schemeClr val="bg1"/>
                </a:solidFill>
              </a:rPr>
              <a:t>female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3450450"/>
            <a:ext cx="3113314" cy="707886"/>
          </a:xfrm>
          <a:prstGeom prst="rect">
            <a:avLst/>
          </a:prstGeom>
          <a:gradFill flip="none" rotWithShape="1">
            <a:gsLst>
              <a:gs pos="7000">
                <a:schemeClr val="tx1"/>
              </a:gs>
              <a:gs pos="100000">
                <a:schemeClr val="accent3">
                  <a:lumMod val="95000"/>
                  <a:lumOff val="5000"/>
                </a:schemeClr>
              </a:gs>
              <a:gs pos="86000">
                <a:schemeClr val="accent3">
                  <a:lumMod val="60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 wrap="square" rtlCol="0">
            <a:spAutoFit/>
          </a:bodyPr>
          <a:lstStyle/>
          <a:p>
            <a:r>
              <a:rPr lang="en-US" sz="4000" smtClean="0">
                <a:solidFill>
                  <a:schemeClr val="bg1"/>
                </a:solidFill>
              </a:rPr>
              <a:t>Wear glasses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1815193"/>
            <a:ext cx="3113314" cy="707886"/>
          </a:xfrm>
          <a:prstGeom prst="rect">
            <a:avLst/>
          </a:prstGeom>
          <a:gradFill flip="none" rotWithShape="1">
            <a:gsLst>
              <a:gs pos="7000">
                <a:schemeClr val="tx1"/>
              </a:gs>
              <a:gs pos="100000">
                <a:schemeClr val="accent3">
                  <a:lumMod val="95000"/>
                  <a:lumOff val="5000"/>
                </a:schemeClr>
              </a:gs>
              <a:gs pos="86000">
                <a:schemeClr val="accent3">
                  <a:lumMod val="60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 wrap="square" rtlCol="0">
            <a:spAutoFit/>
          </a:bodyPr>
          <a:lstStyle/>
          <a:p>
            <a:r>
              <a:rPr lang="en-US" sz="4000" smtClean="0">
                <a:solidFill>
                  <a:schemeClr val="bg1"/>
                </a:solidFill>
              </a:rPr>
              <a:t>Short hair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8424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476054" y="2808905"/>
            <a:ext cx="903954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CA" sz="6000" b="1" cap="none" spc="0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/>
              </a:rPr>
              <a:t>Failure cases</a:t>
            </a:r>
            <a:endParaRPr lang="en-US" sz="6000" b="1" cap="none" spc="0" dirty="0">
              <a:ln w="12700" cmpd="sng">
                <a:solidFill>
                  <a:schemeClr val="accent4"/>
                </a:solidFill>
                <a:prstDash val="solid"/>
              </a:ln>
              <a:solidFill>
                <a:schemeClr val="accent5">
                  <a:lumMod val="75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019028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335280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52801"/>
            <a:ext cx="12192000" cy="35052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6147536"/>
            <a:ext cx="7271658" cy="707886"/>
          </a:xfrm>
          <a:prstGeom prst="rect">
            <a:avLst/>
          </a:prstGeom>
          <a:gradFill flip="none" rotWithShape="1">
            <a:gsLst>
              <a:gs pos="7000">
                <a:schemeClr val="tx1"/>
              </a:gs>
              <a:gs pos="100000">
                <a:schemeClr val="accent3">
                  <a:lumMod val="95000"/>
                  <a:lumOff val="5000"/>
                </a:schemeClr>
              </a:gs>
              <a:gs pos="86000">
                <a:schemeClr val="accent3">
                  <a:lumMod val="60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 wrap="square" rtlCol="0">
            <a:spAutoFit/>
          </a:bodyPr>
          <a:lstStyle/>
          <a:p>
            <a:r>
              <a:rPr lang="en-US" sz="4000" smtClean="0">
                <a:solidFill>
                  <a:schemeClr val="bg1"/>
                </a:solidFill>
              </a:rPr>
              <a:t>Incorrect prediction for short hair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-1" y="2642336"/>
            <a:ext cx="8490857" cy="707886"/>
          </a:xfrm>
          <a:prstGeom prst="rect">
            <a:avLst/>
          </a:prstGeom>
          <a:gradFill flip="none" rotWithShape="1">
            <a:gsLst>
              <a:gs pos="7000">
                <a:schemeClr val="tx1"/>
              </a:gs>
              <a:gs pos="100000">
                <a:schemeClr val="accent3">
                  <a:lumMod val="95000"/>
                  <a:lumOff val="5000"/>
                </a:schemeClr>
              </a:gs>
              <a:gs pos="86000">
                <a:schemeClr val="accent3">
                  <a:lumMod val="60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chemeClr val="bg1"/>
                </a:solidFill>
              </a:rPr>
              <a:t>Incorrect predictions as wearing </a:t>
            </a:r>
            <a:r>
              <a:rPr lang="en-US" sz="4000" dirty="0" err="1" smtClean="0">
                <a:solidFill>
                  <a:schemeClr val="bg1"/>
                </a:solidFill>
              </a:rPr>
              <a:t>tshirts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7441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286" y="156028"/>
            <a:ext cx="11674928" cy="562428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9370679" y="6199806"/>
            <a:ext cx="24675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mtClean="0">
                <a:solidFill>
                  <a:schemeClr val="bg1"/>
                </a:solidFill>
              </a:rPr>
              <a:t>[Kumar et al, ICCV 2009]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9711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286" y="156028"/>
            <a:ext cx="11674928" cy="562428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863" y="5531756"/>
            <a:ext cx="6951436" cy="431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5627" y="3906155"/>
            <a:ext cx="3077029" cy="196929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9370679" y="6297777"/>
            <a:ext cx="24675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mtClean="0">
                <a:solidFill>
                  <a:schemeClr val="bg1"/>
                </a:solidFill>
              </a:rPr>
              <a:t>[Kumar et al, ICCV 2009]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351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280111" y="424934"/>
            <a:ext cx="903954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CA" sz="6000" b="1" cap="none" spc="0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/>
              </a:rPr>
              <a:t>PANDA: </a:t>
            </a:r>
            <a:r>
              <a:rPr lang="en-CA" sz="6000" b="1" cap="none" spc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/>
              </a:rPr>
              <a:t>main contributions</a:t>
            </a:r>
            <a:endParaRPr lang="en-US" sz="6000" b="1" cap="none" spc="0" dirty="0">
              <a:ln w="12700" cmpd="sng">
                <a:solidFill>
                  <a:schemeClr val="accent4"/>
                </a:solidFill>
                <a:prstDash val="solid"/>
              </a:ln>
              <a:solidFill>
                <a:schemeClr val="accent5">
                  <a:lumMod val="75000"/>
                </a:schemeClr>
              </a:solidFill>
              <a:effectLst/>
            </a:endParaRP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/>
          </a:bodyPr>
          <a:lstStyle/>
          <a:p>
            <a:r>
              <a:rPr lang="en-US" sz="4000" dirty="0" smtClean="0">
                <a:solidFill>
                  <a:srgbClr val="FFC000"/>
                </a:solidFill>
              </a:rPr>
              <a:t>Combine part based model and deep learning</a:t>
            </a:r>
          </a:p>
          <a:p>
            <a:r>
              <a:rPr lang="en-US" sz="4000" dirty="0" smtClean="0">
                <a:solidFill>
                  <a:srgbClr val="FFC000"/>
                </a:solidFill>
              </a:rPr>
              <a:t>Use of pose-normalized CNNs</a:t>
            </a:r>
          </a:p>
          <a:p>
            <a:r>
              <a:rPr lang="en-US" sz="4000" dirty="0" smtClean="0">
                <a:solidFill>
                  <a:srgbClr val="FFC000"/>
                </a:solidFill>
              </a:rPr>
              <a:t>Testing and beating the previous state-of-the-art on 3 datasets (training on their own Facebook dataset of 25K images)</a:t>
            </a:r>
            <a:endParaRPr lang="en-US" sz="40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8808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94300" y="2476500"/>
            <a:ext cx="180340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9908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buFont typeface="Wingdings" charset="2"/>
              <a:buChar char="Ø"/>
            </a:pPr>
            <a:r>
              <a:rPr lang="en-US" dirty="0" smtClean="0">
                <a:solidFill>
                  <a:srgbClr val="FFC000"/>
                </a:solidFill>
              </a:rPr>
              <a:t>Why is it cool?</a:t>
            </a:r>
          </a:p>
          <a:p>
            <a:r>
              <a:rPr lang="en-US" dirty="0" smtClean="0">
                <a:solidFill>
                  <a:srgbClr val="FFC000"/>
                </a:solidFill>
              </a:rPr>
              <a:t>You maybe able to recognize a person, chair, table, backpacks, etc. </a:t>
            </a:r>
            <a:endParaRPr lang="en-US" dirty="0">
              <a:solidFill>
                <a:srgbClr val="FFC000"/>
              </a:solidFill>
            </a:endParaRPr>
          </a:p>
          <a:p>
            <a:r>
              <a:rPr lang="en-US" dirty="0" smtClean="0">
                <a:solidFill>
                  <a:srgbClr val="FFC000"/>
                </a:solidFill>
              </a:rPr>
              <a:t>But can you tell what are the features of the detected person which is apparent in the image but the conventional recognition tasks cannot quite do it.</a:t>
            </a:r>
          </a:p>
          <a:p>
            <a:pPr>
              <a:buFont typeface="Wingdings" charset="2"/>
              <a:buChar char="Ø"/>
            </a:pPr>
            <a:r>
              <a:rPr lang="en-US" dirty="0" smtClean="0">
                <a:solidFill>
                  <a:srgbClr val="FFC000"/>
                </a:solidFill>
              </a:rPr>
              <a:t>This is where Attribute classification of an object comes in handy.</a:t>
            </a:r>
          </a:p>
          <a:p>
            <a:r>
              <a:rPr lang="en-US" dirty="0" smtClean="0">
                <a:solidFill>
                  <a:srgbClr val="FFC000"/>
                </a:solidFill>
              </a:rPr>
              <a:t>Facial verification (current techniques require a frontal pose more or less and face challenges against low image quality, occlusion and pose variations)</a:t>
            </a:r>
          </a:p>
          <a:p>
            <a:r>
              <a:rPr lang="en-US" dirty="0" smtClean="0">
                <a:solidFill>
                  <a:srgbClr val="FFC000"/>
                </a:solidFill>
              </a:rPr>
              <a:t>Visual search</a:t>
            </a:r>
          </a:p>
          <a:p>
            <a:r>
              <a:rPr lang="en-US" dirty="0" smtClean="0">
                <a:solidFill>
                  <a:srgbClr val="FFC000"/>
                </a:solidFill>
              </a:rPr>
              <a:t>Tagging suggestions</a:t>
            </a:r>
          </a:p>
          <a:p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38200" y="424542"/>
            <a:ext cx="903954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6000" b="1" cap="none" spc="0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/>
              </a:rPr>
              <a:t>Attribute modeling</a:t>
            </a:r>
            <a:endParaRPr lang="en-US" sz="6000" b="1" cap="none" spc="0" dirty="0">
              <a:ln w="12700" cmpd="sng">
                <a:solidFill>
                  <a:schemeClr val="accent4"/>
                </a:solidFill>
                <a:prstDash val="solid"/>
              </a:ln>
              <a:solidFill>
                <a:schemeClr val="accent5">
                  <a:lumMod val="75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538741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476054" y="2808905"/>
            <a:ext cx="903954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000" b="1" cap="none" spc="0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/>
              </a:rPr>
              <a:t>Why is attribute classification challenging</a:t>
            </a:r>
            <a:r>
              <a:rPr lang="is-IS" sz="6000" b="1" cap="none" spc="0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/>
              </a:rPr>
              <a:t>…?</a:t>
            </a:r>
            <a:endParaRPr lang="en-US" sz="6000" b="1" cap="none" spc="0" dirty="0">
              <a:ln w="12700" cmpd="sng">
                <a:solidFill>
                  <a:schemeClr val="accent4"/>
                </a:solidFill>
                <a:prstDash val="solid"/>
              </a:ln>
              <a:solidFill>
                <a:schemeClr val="accent5">
                  <a:lumMod val="75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36185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6147536"/>
            <a:ext cx="5739618" cy="707886"/>
          </a:xfrm>
          <a:prstGeom prst="rect">
            <a:avLst/>
          </a:prstGeom>
          <a:gradFill flip="none" rotWithShape="1">
            <a:gsLst>
              <a:gs pos="7000">
                <a:schemeClr val="tx1"/>
              </a:gs>
              <a:gs pos="100000">
                <a:schemeClr val="accent3">
                  <a:lumMod val="95000"/>
                  <a:lumOff val="5000"/>
                </a:schemeClr>
              </a:gs>
              <a:gs pos="86000">
                <a:schemeClr val="accent3">
                  <a:lumMod val="60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chemeClr val="bg1"/>
                </a:solidFill>
              </a:rPr>
              <a:t>Low resolution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8772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8944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6147536"/>
            <a:ext cx="5739618" cy="707886"/>
          </a:xfrm>
          <a:prstGeom prst="rect">
            <a:avLst/>
          </a:prstGeom>
          <a:gradFill flip="none" rotWithShape="1">
            <a:gsLst>
              <a:gs pos="7000">
                <a:schemeClr val="tx1"/>
              </a:gs>
              <a:gs pos="100000">
                <a:schemeClr val="accent3">
                  <a:lumMod val="95000"/>
                  <a:lumOff val="5000"/>
                </a:schemeClr>
              </a:gs>
              <a:gs pos="86000">
                <a:schemeClr val="accent3">
                  <a:lumMod val="60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chemeClr val="bg1"/>
                </a:solidFill>
              </a:rPr>
              <a:t>Occlusion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629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41429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401811" y="6150114"/>
            <a:ext cx="5739618" cy="707886"/>
          </a:xfrm>
          <a:prstGeom prst="rect">
            <a:avLst/>
          </a:prstGeom>
          <a:gradFill flip="none" rotWithShape="1">
            <a:gsLst>
              <a:gs pos="7000">
                <a:schemeClr val="tx1"/>
              </a:gs>
              <a:gs pos="100000">
                <a:schemeClr val="accent3">
                  <a:lumMod val="95000"/>
                  <a:lumOff val="5000"/>
                </a:schemeClr>
              </a:gs>
              <a:gs pos="86000">
                <a:schemeClr val="accent3">
                  <a:lumMod val="60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chemeClr val="bg1"/>
                </a:solidFill>
              </a:rPr>
              <a:t>Pose Variations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2531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49357" y="2808905"/>
            <a:ext cx="1076076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CA" sz="6000" b="1" cap="none" spc="0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/>
              </a:rPr>
              <a:t>Some technical jargon</a:t>
            </a:r>
            <a:endParaRPr lang="en-US" sz="6000" b="1" cap="none" spc="0" dirty="0">
              <a:ln w="12700" cmpd="sng">
                <a:solidFill>
                  <a:schemeClr val="accent4"/>
                </a:solidFill>
                <a:prstDash val="solid"/>
              </a:ln>
              <a:solidFill>
                <a:schemeClr val="accent5">
                  <a:lumMod val="75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774030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20310</TotalTime>
  <Words>1139</Words>
  <Application>Microsoft Macintosh PowerPoint</Application>
  <PresentationFormat>Widescreen</PresentationFormat>
  <Paragraphs>151</Paragraphs>
  <Slides>38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3" baseType="lpstr">
      <vt:lpstr>Arial</vt:lpstr>
      <vt:lpstr>Calibri</vt:lpstr>
      <vt:lpstr>Calibri Light</vt:lpstr>
      <vt:lpstr>Wingdings</vt:lpstr>
      <vt:lpstr>Office Theme</vt:lpstr>
      <vt:lpstr>PANDA: Pose Aligned Networks for Deep Attribute Modeling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Before that – some technical jargon we need to know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Can we train a CNN from scratch?</vt:lpstr>
      <vt:lpstr>What if we finetune from ImageNet?</vt:lpstr>
      <vt:lpstr>Problem Revisited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Dataset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Attribute modelling</dc:title>
  <dc:creator>Sidharth Sahdev</dc:creator>
  <cp:lastModifiedBy>Sidharth Sahdev</cp:lastModifiedBy>
  <cp:revision>87</cp:revision>
  <dcterms:created xsi:type="dcterms:W3CDTF">2016-03-08T20:36:05Z</dcterms:created>
  <dcterms:modified xsi:type="dcterms:W3CDTF">2016-03-29T17:36:53Z</dcterms:modified>
</cp:coreProperties>
</file>