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5"/>
  </p:notesMasterIdLst>
  <p:sldIdLst>
    <p:sldId id="466" r:id="rId4"/>
    <p:sldId id="399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32" r:id="rId20"/>
    <p:sldId id="433" r:id="rId21"/>
    <p:sldId id="434" r:id="rId22"/>
    <p:sldId id="436" r:id="rId23"/>
    <p:sldId id="44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3" autoAdjust="0"/>
    <p:restoredTop sz="84462" autoAdjust="0"/>
  </p:normalViewPr>
  <p:slideViewPr>
    <p:cSldViewPr>
      <p:cViewPr varScale="1">
        <p:scale>
          <a:sx n="63" d="100"/>
          <a:sy n="63" d="100"/>
        </p:scale>
        <p:origin x="157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37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06C0-2428-4D7B-886F-8D03CF5088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3670-3889-4D50-B97D-8CAE224A8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E6DF-B847-4E5E-AFBC-AF73D86CF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D8150-ED35-47A1-AAE0-477B2437B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FADF-2762-4218-B0DA-E138DC4375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569F-D74F-45D4-A090-7DF756791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75289-33B4-4BD4-AF63-13C484F4C1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F5EBC-E057-4E03-B308-D852060683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5ECA7-A419-4589-8D4D-2F35B8B22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5A657-9107-4448-93B1-1DC05782F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42A8-7A8A-40A7-B6E4-925FBE1366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0E2B-7CA1-4B98-A966-906BD74559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hangingPunct="0">
              <a:defRPr/>
            </a:pPr>
            <a:fld id="{B0AF3334-F989-456A-BF90-F7A843BF1DD8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youtube.com/watch?v=nUDIoN-_Hxs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hyperlink" Target="http://www.youtube.com/watch?v=L0GKp-uvjO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LUyuWo3pG0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youtube.com/watch?v=R4kLKv5gtxc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Image Morphing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06621" y="5959475"/>
            <a:ext cx="59659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dirty="0" smtClean="0"/>
              <a:t>CSC320: Introduction to Visual Computing</a:t>
            </a:r>
            <a:endParaRPr lang="en-US" altLang="en-US" dirty="0"/>
          </a:p>
          <a:p>
            <a:pPr algn="r"/>
            <a:r>
              <a:rPr lang="en-US" altLang="en-US" dirty="0" smtClean="0"/>
              <a:t>Michael </a:t>
            </a:r>
            <a:r>
              <a:rPr lang="en-US" altLang="en-US" dirty="0" err="1" smtClean="0"/>
              <a:t>Guerzhoy</a:t>
            </a:r>
            <a:endParaRPr lang="en-US" altLang="en-US" dirty="0"/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0" y="6248400"/>
            <a:ext cx="24929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dirty="0"/>
              <a:t>Many slides borrowed </a:t>
            </a:r>
          </a:p>
          <a:p>
            <a:r>
              <a:rPr lang="en-US" altLang="en-US" sz="1200" dirty="0"/>
              <a:t>from </a:t>
            </a:r>
            <a:r>
              <a:rPr lang="en-US" altLang="en-US" sz="1200" dirty="0" smtClean="0"/>
              <a:t>Derek </a:t>
            </a:r>
            <a:r>
              <a:rPr lang="en-US" altLang="en-US" sz="1200" dirty="0" err="1" smtClean="0"/>
              <a:t>Hoeim</a:t>
            </a:r>
            <a:r>
              <a:rPr lang="en-US" altLang="en-US" sz="1200" dirty="0" smtClean="0"/>
              <a:t>, Alexei </a:t>
            </a:r>
            <a:r>
              <a:rPr lang="en-US" altLang="en-US" sz="1200" dirty="0" err="1" smtClean="0"/>
              <a:t>Efros</a:t>
            </a:r>
            <a:endParaRPr lang="ru-RU" altLang="en-US" sz="1200" dirty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57200" y="5310952"/>
            <a:ext cx="25314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CA" altLang="en-US" sz="1400" dirty="0" err="1" smtClean="0"/>
              <a:t>Edvard</a:t>
            </a:r>
            <a:r>
              <a:rPr lang="en-CA" altLang="en-US" sz="1400" dirty="0" smtClean="0"/>
              <a:t> Munch, “The Scream”</a:t>
            </a:r>
            <a:endParaRPr lang="ru-RU" altLang="en-US" sz="1400" dirty="0"/>
          </a:p>
        </p:txBody>
      </p:sp>
      <p:pic>
        <p:nvPicPr>
          <p:cNvPr id="1026" name="Picture 2" descr="http://totallyhistory.com/wp-content/uploads/2012/03/The_Scre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02084"/>
            <a:ext cx="3643416" cy="459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Warping – non-parametric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Move control points to specify a spline warp</a:t>
            </a:r>
          </a:p>
          <a:p>
            <a:r>
              <a:rPr lang="en-US" smtClean="0"/>
              <a:t>Spline produces a smooth vector field</a:t>
            </a:r>
          </a:p>
        </p:txBody>
      </p:sp>
      <p:pic>
        <p:nvPicPr>
          <p:cNvPr id="25604" name="Picture 4" descr="CatWomanWa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69738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specification - dense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mtClean="0"/>
              <a:t>How can we specify the warp?</a:t>
            </a:r>
          </a:p>
          <a:p>
            <a:pPr marL="914400" lvl="1" indent="-457200">
              <a:buFontTx/>
              <a:buNone/>
            </a:pPr>
            <a:r>
              <a:rPr lang="en-US" smtClean="0"/>
              <a:t>Specify corresponding </a:t>
            </a:r>
            <a:r>
              <a:rPr lang="en-US" i="1" smtClean="0"/>
              <a:t>spline control points</a:t>
            </a:r>
            <a:endParaRPr lang="en-US" smtClean="0"/>
          </a:p>
          <a:p>
            <a:pPr marL="1295400" lvl="2" indent="-381000">
              <a:buFontTx/>
              <a:buChar char="•"/>
            </a:pPr>
            <a:r>
              <a:rPr lang="en-US" i="1" smtClean="0"/>
              <a:t>interpolate</a:t>
            </a:r>
            <a:r>
              <a:rPr lang="en-US" smtClean="0"/>
              <a:t> to a complete warping function</a:t>
            </a:r>
          </a:p>
        </p:txBody>
      </p:sp>
      <p:pic>
        <p:nvPicPr>
          <p:cNvPr id="26628" name="Picture 4" descr="CatWSp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295650"/>
            <a:ext cx="617061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9765" name="Text Box 5"/>
          <p:cNvSpPr txBox="1">
            <a:spLocks noChangeArrowheads="1"/>
          </p:cNvSpPr>
          <p:nvPr/>
        </p:nvSpPr>
        <p:spPr bwMode="auto">
          <a:xfrm>
            <a:off x="990600" y="6019800"/>
            <a:ext cx="701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But we want to specify only a few points, not a grid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specification - sparse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mtClean="0"/>
              <a:t>How can we specify the warp?</a:t>
            </a:r>
          </a:p>
          <a:p>
            <a:pPr marL="914400" lvl="1" indent="-457200">
              <a:buFontTx/>
              <a:buNone/>
            </a:pPr>
            <a:r>
              <a:rPr lang="en-US" smtClean="0"/>
              <a:t>Specify corresponding </a:t>
            </a:r>
            <a:r>
              <a:rPr lang="en-US" i="1" smtClean="0"/>
              <a:t>points</a:t>
            </a:r>
            <a:endParaRPr lang="en-US" smtClean="0"/>
          </a:p>
          <a:p>
            <a:pPr marL="1295400" lvl="2" indent="-381000">
              <a:buFontTx/>
              <a:buChar char="•"/>
            </a:pPr>
            <a:r>
              <a:rPr lang="en-US" i="1" smtClean="0"/>
              <a:t>interpolate</a:t>
            </a:r>
            <a:r>
              <a:rPr lang="en-US" smtClean="0"/>
              <a:t> to a complete warping function</a:t>
            </a:r>
          </a:p>
          <a:p>
            <a:pPr marL="1295400" lvl="2" indent="-381000">
              <a:buFontTx/>
              <a:buChar char="•"/>
            </a:pPr>
            <a:r>
              <a:rPr lang="en-US" smtClean="0"/>
              <a:t>How do we do it?</a:t>
            </a:r>
            <a:br>
              <a:rPr lang="en-US" smtClean="0"/>
            </a:br>
            <a:endParaRPr lang="en-US" smtClean="0"/>
          </a:p>
        </p:txBody>
      </p:sp>
      <p:pic>
        <p:nvPicPr>
          <p:cNvPr id="27652" name="Picture 4" descr="CatWP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3254375"/>
            <a:ext cx="648176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990600" y="6019800"/>
            <a:ext cx="611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How do we go from feature points to pixels?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Triangular Mesh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7772400" cy="35814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dirty="0" smtClean="0"/>
              <a:t>Input correspondences at key feature points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Define a triangular mesh over the points</a:t>
            </a:r>
          </a:p>
          <a:p>
            <a:pPr marL="838200" lvl="1" indent="-381000"/>
            <a:r>
              <a:rPr lang="en-US" dirty="0" smtClean="0"/>
              <a:t>Same mesh (triangulation) in both images!</a:t>
            </a:r>
          </a:p>
          <a:p>
            <a:pPr marL="838200" lvl="1" indent="-381000"/>
            <a:r>
              <a:rPr lang="en-US" dirty="0" smtClean="0"/>
              <a:t>Now we have triangle-to-triangle correspondences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Warp each triangle separately from source to destination</a:t>
            </a:r>
          </a:p>
          <a:p>
            <a:pPr marL="838200" lvl="1" indent="-381000"/>
            <a:r>
              <a:rPr lang="en-US" dirty="0" smtClean="0"/>
              <a:t>Affine warp with three </a:t>
            </a:r>
            <a:r>
              <a:rPr lang="en-US" smtClean="0"/>
              <a:t>corresponding </a:t>
            </a:r>
            <a:r>
              <a:rPr lang="en-US" smtClean="0"/>
              <a:t>points</a:t>
            </a:r>
            <a:endParaRPr lang="en-US" dirty="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2" t="28667" r="8858" b="22571"/>
          <a:stretch>
            <a:fillRect/>
          </a:stretch>
        </p:blipFill>
        <p:spPr bwMode="auto">
          <a:xfrm>
            <a:off x="1676400" y="8382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546350"/>
          </a:xfrm>
        </p:spPr>
        <p:txBody>
          <a:bodyPr/>
          <a:lstStyle/>
          <a:p>
            <a:pPr marL="0" indent="0"/>
            <a:r>
              <a:rPr lang="en-US" dirty="0" smtClean="0"/>
              <a:t>A </a:t>
            </a:r>
            <a:r>
              <a:rPr lang="en-US" i="1" dirty="0" smtClean="0"/>
              <a:t>triangulation</a:t>
            </a:r>
            <a:r>
              <a:rPr lang="en-US" dirty="0" smtClean="0"/>
              <a:t> of set of points in the plane is a </a:t>
            </a:r>
            <a:r>
              <a:rPr lang="en-US" i="1" dirty="0" smtClean="0"/>
              <a:t>partition</a:t>
            </a:r>
            <a:r>
              <a:rPr lang="en-US" dirty="0" smtClean="0"/>
              <a:t> of the convex hull to triangles whose vertices are the points, and do not contain other points.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There are an exponential number of triangulations of a point set.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4038600"/>
            <a:ext cx="6858000" cy="1295400"/>
            <a:chOff x="672" y="2784"/>
            <a:chExt cx="4320" cy="816"/>
          </a:xfrm>
        </p:grpSpPr>
        <p:sp>
          <p:nvSpPr>
            <p:cNvPr id="29701" name="Freeform 5"/>
            <p:cNvSpPr>
              <a:spLocks/>
            </p:cNvSpPr>
            <p:nvPr/>
          </p:nvSpPr>
          <p:spPr bwMode="auto">
            <a:xfrm>
              <a:off x="1248" y="2832"/>
              <a:ext cx="384" cy="576"/>
            </a:xfrm>
            <a:custGeom>
              <a:avLst/>
              <a:gdLst>
                <a:gd name="T0" fmla="*/ 0 w 384"/>
                <a:gd name="T1" fmla="*/ 0 h 576"/>
                <a:gd name="T2" fmla="*/ 384 w 384"/>
                <a:gd name="T3" fmla="*/ 288 h 576"/>
                <a:gd name="T4" fmla="*/ 384 w 384"/>
                <a:gd name="T5" fmla="*/ 576 h 576"/>
                <a:gd name="T6" fmla="*/ 0 w 384"/>
                <a:gd name="T7" fmla="*/ 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576"/>
                <a:gd name="T14" fmla="*/ 384 w 384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576">
                  <a:moveTo>
                    <a:pt x="0" y="0"/>
                  </a:moveTo>
                  <a:lnTo>
                    <a:pt x="384" y="288"/>
                  </a:lnTo>
                  <a:lnTo>
                    <a:pt x="384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auto">
            <a:xfrm>
              <a:off x="720" y="3312"/>
              <a:ext cx="912" cy="240"/>
            </a:xfrm>
            <a:custGeom>
              <a:avLst/>
              <a:gdLst>
                <a:gd name="T0" fmla="*/ 912 w 912"/>
                <a:gd name="T1" fmla="*/ 96 h 240"/>
                <a:gd name="T2" fmla="*/ 384 w 912"/>
                <a:gd name="T3" fmla="*/ 240 h 240"/>
                <a:gd name="T4" fmla="*/ 0 w 912"/>
                <a:gd name="T5" fmla="*/ 0 h 240"/>
                <a:gd name="T6" fmla="*/ 912 w 912"/>
                <a:gd name="T7" fmla="*/ 96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912" y="96"/>
                  </a:moveTo>
                  <a:lnTo>
                    <a:pt x="384" y="240"/>
                  </a:lnTo>
                  <a:lnTo>
                    <a:pt x="0" y="0"/>
                  </a:lnTo>
                  <a:lnTo>
                    <a:pt x="912" y="96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auto">
            <a:xfrm>
              <a:off x="720" y="2976"/>
              <a:ext cx="432" cy="336"/>
            </a:xfrm>
            <a:custGeom>
              <a:avLst/>
              <a:gdLst>
                <a:gd name="T0" fmla="*/ 0 w 432"/>
                <a:gd name="T1" fmla="*/ 336 h 336"/>
                <a:gd name="T2" fmla="*/ 96 w 432"/>
                <a:gd name="T3" fmla="*/ 0 h 336"/>
                <a:gd name="T4" fmla="*/ 432 w 432"/>
                <a:gd name="T5" fmla="*/ 144 h 336"/>
                <a:gd name="T6" fmla="*/ 0 w 432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0" y="336"/>
                  </a:moveTo>
                  <a:lnTo>
                    <a:pt x="96" y="0"/>
                  </a:lnTo>
                  <a:lnTo>
                    <a:pt x="432" y="144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auto">
            <a:xfrm>
              <a:off x="816" y="2832"/>
              <a:ext cx="432" cy="288"/>
            </a:xfrm>
            <a:custGeom>
              <a:avLst/>
              <a:gdLst>
                <a:gd name="T0" fmla="*/ 0 w 432"/>
                <a:gd name="T1" fmla="*/ 144 h 288"/>
                <a:gd name="T2" fmla="*/ 432 w 432"/>
                <a:gd name="T3" fmla="*/ 0 h 288"/>
                <a:gd name="T4" fmla="*/ 336 w 432"/>
                <a:gd name="T5" fmla="*/ 288 h 288"/>
                <a:gd name="T6" fmla="*/ 0 60000 65536"/>
                <a:gd name="T7" fmla="*/ 0 60000 65536"/>
                <a:gd name="T8" fmla="*/ 0 60000 65536"/>
                <a:gd name="T9" fmla="*/ 0 w 432"/>
                <a:gd name="T10" fmla="*/ 0 h 288"/>
                <a:gd name="T11" fmla="*/ 432 w 43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88">
                  <a:moveTo>
                    <a:pt x="0" y="144"/>
                  </a:moveTo>
                  <a:lnTo>
                    <a:pt x="432" y="0"/>
                  </a:lnTo>
                  <a:lnTo>
                    <a:pt x="336" y="288"/>
                  </a:lnTo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auto">
            <a:xfrm>
              <a:off x="1152" y="2832"/>
              <a:ext cx="480" cy="576"/>
            </a:xfrm>
            <a:custGeom>
              <a:avLst/>
              <a:gdLst>
                <a:gd name="T0" fmla="*/ 0 w 480"/>
                <a:gd name="T1" fmla="*/ 288 h 576"/>
                <a:gd name="T2" fmla="*/ 96 w 480"/>
                <a:gd name="T3" fmla="*/ 0 h 576"/>
                <a:gd name="T4" fmla="*/ 480 w 480"/>
                <a:gd name="T5" fmla="*/ 576 h 576"/>
                <a:gd name="T6" fmla="*/ 0 w 480"/>
                <a:gd name="T7" fmla="*/ 288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576"/>
                <a:gd name="T14" fmla="*/ 480 w 48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576">
                  <a:moveTo>
                    <a:pt x="0" y="288"/>
                  </a:moveTo>
                  <a:lnTo>
                    <a:pt x="96" y="0"/>
                  </a:lnTo>
                  <a:lnTo>
                    <a:pt x="480" y="576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auto">
            <a:xfrm>
              <a:off x="720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432 w 912"/>
                <a:gd name="T3" fmla="*/ 0 h 288"/>
                <a:gd name="T4" fmla="*/ 912 w 912"/>
                <a:gd name="T5" fmla="*/ 288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432" y="0"/>
                  </a:lnTo>
                  <a:lnTo>
                    <a:pt x="912" y="288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672" y="2784"/>
              <a:ext cx="1008" cy="816"/>
              <a:chOff x="1344" y="2640"/>
              <a:chExt cx="1008" cy="816"/>
            </a:xfrm>
          </p:grpSpPr>
          <p:sp>
            <p:nvSpPr>
              <p:cNvPr id="29736" name="Oval 12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7" name="Oval 13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8" name="Oval 14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9" name="Oval 15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0" name="Oval 1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1" name="Oval 17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2" name="Oval 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9708" name="Freeform 19"/>
            <p:cNvSpPr>
              <a:spLocks/>
            </p:cNvSpPr>
            <p:nvPr/>
          </p:nvSpPr>
          <p:spPr bwMode="auto">
            <a:xfrm>
              <a:off x="2448" y="2976"/>
              <a:ext cx="432" cy="336"/>
            </a:xfrm>
            <a:custGeom>
              <a:avLst/>
              <a:gdLst>
                <a:gd name="T0" fmla="*/ 96 w 432"/>
                <a:gd name="T1" fmla="*/ 0 h 336"/>
                <a:gd name="T2" fmla="*/ 432 w 432"/>
                <a:gd name="T3" fmla="*/ 144 h 336"/>
                <a:gd name="T4" fmla="*/ 0 w 432"/>
                <a:gd name="T5" fmla="*/ 336 h 336"/>
                <a:gd name="T6" fmla="*/ 96 w 432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96" y="0"/>
                  </a:moveTo>
                  <a:lnTo>
                    <a:pt x="432" y="144"/>
                  </a:lnTo>
                  <a:lnTo>
                    <a:pt x="0" y="33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9" name="Freeform 20"/>
            <p:cNvSpPr>
              <a:spLocks/>
            </p:cNvSpPr>
            <p:nvPr/>
          </p:nvSpPr>
          <p:spPr bwMode="auto">
            <a:xfrm>
              <a:off x="2448" y="3120"/>
              <a:ext cx="432" cy="432"/>
            </a:xfrm>
            <a:custGeom>
              <a:avLst/>
              <a:gdLst>
                <a:gd name="T0" fmla="*/ 0 w 432"/>
                <a:gd name="T1" fmla="*/ 192 h 432"/>
                <a:gd name="T2" fmla="*/ 432 w 432"/>
                <a:gd name="T3" fmla="*/ 0 h 432"/>
                <a:gd name="T4" fmla="*/ 384 w 432"/>
                <a:gd name="T5" fmla="*/ 432 h 432"/>
                <a:gd name="T6" fmla="*/ 0 w 432"/>
                <a:gd name="T7" fmla="*/ 19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192"/>
                  </a:moveTo>
                  <a:lnTo>
                    <a:pt x="432" y="0"/>
                  </a:lnTo>
                  <a:lnTo>
                    <a:pt x="384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0" name="Freeform 21"/>
            <p:cNvSpPr>
              <a:spLocks/>
            </p:cNvSpPr>
            <p:nvPr/>
          </p:nvSpPr>
          <p:spPr bwMode="auto">
            <a:xfrm>
              <a:off x="2832" y="3120"/>
              <a:ext cx="528" cy="432"/>
            </a:xfrm>
            <a:custGeom>
              <a:avLst/>
              <a:gdLst>
                <a:gd name="T0" fmla="*/ 0 w 528"/>
                <a:gd name="T1" fmla="*/ 432 h 432"/>
                <a:gd name="T2" fmla="*/ 48 w 528"/>
                <a:gd name="T3" fmla="*/ 0 h 432"/>
                <a:gd name="T4" fmla="*/ 528 w 528"/>
                <a:gd name="T5" fmla="*/ 288 h 432"/>
                <a:gd name="T6" fmla="*/ 0 w 52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32"/>
                <a:gd name="T14" fmla="*/ 528 w 5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32">
                  <a:moveTo>
                    <a:pt x="0" y="432"/>
                  </a:moveTo>
                  <a:lnTo>
                    <a:pt x="48" y="0"/>
                  </a:lnTo>
                  <a:lnTo>
                    <a:pt x="528" y="28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1" name="Freeform 22"/>
            <p:cNvSpPr>
              <a:spLocks/>
            </p:cNvSpPr>
            <p:nvPr/>
          </p:nvSpPr>
          <p:spPr bwMode="auto">
            <a:xfrm>
              <a:off x="2880" y="3120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0 h 288"/>
                <a:gd name="T4" fmla="*/ 480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2" name="Freeform 23"/>
            <p:cNvSpPr>
              <a:spLocks/>
            </p:cNvSpPr>
            <p:nvPr/>
          </p:nvSpPr>
          <p:spPr bwMode="auto">
            <a:xfrm>
              <a:off x="2880" y="2832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288 h 288"/>
                <a:gd name="T4" fmla="*/ 96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288"/>
                  </a:lnTo>
                  <a:lnTo>
                    <a:pt x="96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3" name="Freeform 24"/>
            <p:cNvSpPr>
              <a:spLocks/>
            </p:cNvSpPr>
            <p:nvPr/>
          </p:nvSpPr>
          <p:spPr bwMode="auto">
            <a:xfrm>
              <a:off x="2544" y="2832"/>
              <a:ext cx="432" cy="288"/>
            </a:xfrm>
            <a:custGeom>
              <a:avLst/>
              <a:gdLst>
                <a:gd name="T0" fmla="*/ 432 w 432"/>
                <a:gd name="T1" fmla="*/ 0 h 288"/>
                <a:gd name="T2" fmla="*/ 336 w 432"/>
                <a:gd name="T3" fmla="*/ 288 h 288"/>
                <a:gd name="T4" fmla="*/ 0 w 432"/>
                <a:gd name="T5" fmla="*/ 144 h 288"/>
                <a:gd name="T6" fmla="*/ 432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8"/>
                <a:gd name="T14" fmla="*/ 432 w 43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8">
                  <a:moveTo>
                    <a:pt x="432" y="0"/>
                  </a:moveTo>
                  <a:lnTo>
                    <a:pt x="336" y="288"/>
                  </a:lnTo>
                  <a:lnTo>
                    <a:pt x="0" y="14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2400" y="2784"/>
              <a:ext cx="1008" cy="816"/>
              <a:chOff x="1344" y="2640"/>
              <a:chExt cx="1008" cy="816"/>
            </a:xfrm>
          </p:grpSpPr>
          <p:sp>
            <p:nvSpPr>
              <p:cNvPr id="29729" name="Oval 26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0" name="Oval 27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1" name="Oval 28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2" name="Oval 2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3" name="Oval 3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4" name="Oval 31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5" name="Oval 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9715" name="Freeform 33"/>
            <p:cNvSpPr>
              <a:spLocks/>
            </p:cNvSpPr>
            <p:nvPr/>
          </p:nvSpPr>
          <p:spPr bwMode="auto">
            <a:xfrm>
              <a:off x="4032" y="3120"/>
              <a:ext cx="912" cy="192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6" name="Freeform 34"/>
            <p:cNvSpPr>
              <a:spLocks/>
            </p:cNvSpPr>
            <p:nvPr/>
          </p:nvSpPr>
          <p:spPr bwMode="auto">
            <a:xfrm>
              <a:off x="4032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7" name="Freeform 35"/>
            <p:cNvSpPr>
              <a:spLocks/>
            </p:cNvSpPr>
            <p:nvPr/>
          </p:nvSpPr>
          <p:spPr bwMode="auto">
            <a:xfrm>
              <a:off x="4032" y="3312"/>
              <a:ext cx="912" cy="240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8" name="Freeform 36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9" name="Freeform 37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20" name="Freeform 38"/>
            <p:cNvSpPr>
              <a:spLocks/>
            </p:cNvSpPr>
            <p:nvPr/>
          </p:nvSpPr>
          <p:spPr bwMode="auto">
            <a:xfrm>
              <a:off x="4464" y="2832"/>
              <a:ext cx="480" cy="28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3984" y="2784"/>
              <a:ext cx="1008" cy="816"/>
              <a:chOff x="1344" y="2640"/>
              <a:chExt cx="1008" cy="816"/>
            </a:xfrm>
          </p:grpSpPr>
          <p:sp>
            <p:nvSpPr>
              <p:cNvPr id="29722" name="Oval 40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3" name="Oval 41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4" name="Oval 42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5" name="Oval 43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6" name="Oval 44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7" name="Oval 45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8" name="Oval 4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Line 2"/>
          <p:cNvSpPr>
            <a:spLocks noChangeShapeType="1"/>
          </p:cNvSpPr>
          <p:nvPr/>
        </p:nvSpPr>
        <p:spPr bwMode="auto">
          <a:xfrm>
            <a:off x="4362450" y="4324350"/>
            <a:ext cx="1095375" cy="752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07" name="Line 3"/>
          <p:cNvSpPr>
            <a:spLocks noChangeShapeType="1"/>
          </p:cNvSpPr>
          <p:nvPr/>
        </p:nvSpPr>
        <p:spPr bwMode="auto">
          <a:xfrm>
            <a:off x="4591050" y="3600450"/>
            <a:ext cx="866775" cy="147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O(</a:t>
            </a:r>
            <a:r>
              <a:rPr lang="en-US" i="1" smtClean="0"/>
              <a:t>n</a:t>
            </a:r>
            <a:r>
              <a:rPr lang="en-US" baseline="30000" smtClean="0"/>
              <a:t>3</a:t>
            </a:r>
            <a:r>
              <a:rPr lang="en-US" smtClean="0"/>
              <a:t>) Triangulation Algorithm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Repeat until impossible:</a:t>
            </a:r>
          </a:p>
          <a:p>
            <a:pPr lvl="1"/>
            <a:r>
              <a:rPr lang="en-US" smtClean="0"/>
              <a:t>Select two sites.</a:t>
            </a:r>
          </a:p>
          <a:p>
            <a:pPr lvl="1"/>
            <a:r>
              <a:rPr lang="en-US" smtClean="0"/>
              <a:t>If the edge connecting them does not intersect previous edges, keep it.</a:t>
            </a:r>
          </a:p>
        </p:txBody>
      </p:sp>
      <p:sp>
        <p:nvSpPr>
          <p:cNvPr id="661510" name="Line 6"/>
          <p:cNvSpPr>
            <a:spLocks noChangeShapeType="1"/>
          </p:cNvSpPr>
          <p:nvPr/>
        </p:nvSpPr>
        <p:spPr bwMode="auto">
          <a:xfrm>
            <a:off x="4619625" y="3638550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1" name="Line 7"/>
          <p:cNvSpPr>
            <a:spLocks noChangeShapeType="1"/>
          </p:cNvSpPr>
          <p:nvPr/>
        </p:nvSpPr>
        <p:spPr bwMode="auto">
          <a:xfrm flipH="1" flipV="1">
            <a:off x="4391025" y="432435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2" name="Line 8"/>
          <p:cNvSpPr>
            <a:spLocks noChangeShapeType="1"/>
          </p:cNvSpPr>
          <p:nvPr/>
        </p:nvSpPr>
        <p:spPr bwMode="auto">
          <a:xfrm flipV="1">
            <a:off x="3552825" y="3638550"/>
            <a:ext cx="1066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3" name="Line 9"/>
          <p:cNvSpPr>
            <a:spLocks noChangeShapeType="1"/>
          </p:cNvSpPr>
          <p:nvPr/>
        </p:nvSpPr>
        <p:spPr bwMode="auto">
          <a:xfrm flipH="1">
            <a:off x="4391025" y="3609975"/>
            <a:ext cx="180975" cy="71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4" name="Line 10"/>
          <p:cNvSpPr>
            <a:spLocks noChangeShapeType="1"/>
          </p:cNvSpPr>
          <p:nvPr/>
        </p:nvSpPr>
        <p:spPr bwMode="auto">
          <a:xfrm flipH="1">
            <a:off x="4410075" y="4333875"/>
            <a:ext cx="105727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5" name="Line 11"/>
          <p:cNvSpPr>
            <a:spLocks noChangeShapeType="1"/>
          </p:cNvSpPr>
          <p:nvPr/>
        </p:nvSpPr>
        <p:spPr bwMode="auto">
          <a:xfrm>
            <a:off x="5457825" y="432435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6" name="Line 12"/>
          <p:cNvSpPr>
            <a:spLocks noChangeShapeType="1"/>
          </p:cNvSpPr>
          <p:nvPr/>
        </p:nvSpPr>
        <p:spPr bwMode="auto">
          <a:xfrm flipH="1" flipV="1">
            <a:off x="3343275" y="4867275"/>
            <a:ext cx="1057275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7" name="Line 13"/>
          <p:cNvSpPr>
            <a:spLocks noChangeShapeType="1"/>
          </p:cNvSpPr>
          <p:nvPr/>
        </p:nvSpPr>
        <p:spPr bwMode="auto">
          <a:xfrm flipV="1">
            <a:off x="3324225" y="4019550"/>
            <a:ext cx="228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8" name="Line 14"/>
          <p:cNvSpPr>
            <a:spLocks noChangeShapeType="1"/>
          </p:cNvSpPr>
          <p:nvPr/>
        </p:nvSpPr>
        <p:spPr bwMode="auto">
          <a:xfrm flipH="1">
            <a:off x="4238625" y="5010150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9" name="Line 15"/>
          <p:cNvSpPr>
            <a:spLocks noChangeShapeType="1"/>
          </p:cNvSpPr>
          <p:nvPr/>
        </p:nvSpPr>
        <p:spPr bwMode="auto">
          <a:xfrm>
            <a:off x="3314700" y="4829175"/>
            <a:ext cx="923925" cy="638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0" name="Line 16"/>
          <p:cNvSpPr>
            <a:spLocks noChangeShapeType="1"/>
          </p:cNvSpPr>
          <p:nvPr/>
        </p:nvSpPr>
        <p:spPr bwMode="auto">
          <a:xfrm>
            <a:off x="3552825" y="3962400"/>
            <a:ext cx="838200" cy="361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1" name="Line 17"/>
          <p:cNvSpPr>
            <a:spLocks noChangeShapeType="1"/>
          </p:cNvSpPr>
          <p:nvPr/>
        </p:nvSpPr>
        <p:spPr bwMode="auto">
          <a:xfrm flipH="1">
            <a:off x="4314825" y="4324350"/>
            <a:ext cx="1143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2" name="Line 18"/>
          <p:cNvSpPr>
            <a:spLocks noChangeShapeType="1"/>
          </p:cNvSpPr>
          <p:nvPr/>
        </p:nvSpPr>
        <p:spPr bwMode="auto">
          <a:xfrm flipH="1">
            <a:off x="4238625" y="5086350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3" name="Line 19"/>
          <p:cNvSpPr>
            <a:spLocks noChangeShapeType="1"/>
          </p:cNvSpPr>
          <p:nvPr/>
        </p:nvSpPr>
        <p:spPr bwMode="auto">
          <a:xfrm flipH="1">
            <a:off x="3314700" y="4324350"/>
            <a:ext cx="2143125" cy="542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4" name="Line 20"/>
          <p:cNvSpPr>
            <a:spLocks noChangeShapeType="1"/>
          </p:cNvSpPr>
          <p:nvPr/>
        </p:nvSpPr>
        <p:spPr bwMode="auto">
          <a:xfrm flipV="1">
            <a:off x="3333750" y="4314825"/>
            <a:ext cx="10287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228975" y="3486150"/>
            <a:ext cx="2360613" cy="2076450"/>
            <a:chOff x="3636" y="2256"/>
            <a:chExt cx="1487" cy="1308"/>
          </a:xfrm>
        </p:grpSpPr>
        <p:sp>
          <p:nvSpPr>
            <p:cNvPr id="30742" name="Oval 22"/>
            <p:cNvSpPr>
              <a:spLocks noChangeArrowheads="1"/>
            </p:cNvSpPr>
            <p:nvPr/>
          </p:nvSpPr>
          <p:spPr bwMode="auto">
            <a:xfrm>
              <a:off x="4421" y="2256"/>
              <a:ext cx="140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3" name="Oval 23"/>
            <p:cNvSpPr>
              <a:spLocks noChangeArrowheads="1"/>
            </p:cNvSpPr>
            <p:nvPr/>
          </p:nvSpPr>
          <p:spPr bwMode="auto">
            <a:xfrm>
              <a:off x="4280" y="2713"/>
              <a:ext cx="141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4" name="Oval 24"/>
            <p:cNvSpPr>
              <a:spLocks noChangeArrowheads="1"/>
            </p:cNvSpPr>
            <p:nvPr/>
          </p:nvSpPr>
          <p:spPr bwMode="auto">
            <a:xfrm>
              <a:off x="3780" y="2477"/>
              <a:ext cx="141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5" name="Oval 25"/>
            <p:cNvSpPr>
              <a:spLocks noChangeArrowheads="1"/>
            </p:cNvSpPr>
            <p:nvPr/>
          </p:nvSpPr>
          <p:spPr bwMode="auto">
            <a:xfrm>
              <a:off x="4983" y="2713"/>
              <a:ext cx="140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6" name="Oval 26"/>
            <p:cNvSpPr>
              <a:spLocks noChangeArrowheads="1"/>
            </p:cNvSpPr>
            <p:nvPr/>
          </p:nvSpPr>
          <p:spPr bwMode="auto">
            <a:xfrm>
              <a:off x="3636" y="3034"/>
              <a:ext cx="140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7" name="Oval 27"/>
            <p:cNvSpPr>
              <a:spLocks noChangeArrowheads="1"/>
            </p:cNvSpPr>
            <p:nvPr/>
          </p:nvSpPr>
          <p:spPr bwMode="auto">
            <a:xfrm>
              <a:off x="4206" y="3412"/>
              <a:ext cx="140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8" name="Oval 28"/>
            <p:cNvSpPr>
              <a:spLocks noChangeArrowheads="1"/>
            </p:cNvSpPr>
            <p:nvPr/>
          </p:nvSpPr>
          <p:spPr bwMode="auto">
            <a:xfrm>
              <a:off x="4983" y="3187"/>
              <a:ext cx="140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9" name="Oval 29"/>
            <p:cNvSpPr>
              <a:spLocks noChangeArrowheads="1"/>
            </p:cNvSpPr>
            <p:nvPr/>
          </p:nvSpPr>
          <p:spPr bwMode="auto">
            <a:xfrm>
              <a:off x="4320" y="3120"/>
              <a:ext cx="141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6" grpId="0" animBg="1"/>
      <p:bldP spid="661506" grpId="1" animBg="1"/>
      <p:bldP spid="661507" grpId="0" animBg="1"/>
      <p:bldP spid="661510" grpId="0" animBg="1"/>
      <p:bldP spid="661511" grpId="0" animBg="1"/>
      <p:bldP spid="661512" grpId="0" animBg="1"/>
      <p:bldP spid="661513" grpId="0" animBg="1"/>
      <p:bldP spid="661514" grpId="0" animBg="1"/>
      <p:bldP spid="661515" grpId="0" animBg="1"/>
      <p:bldP spid="661516" grpId="0" animBg="1"/>
      <p:bldP spid="661517" grpId="0" animBg="1"/>
      <p:bldP spid="661518" grpId="0" animBg="1"/>
      <p:bldP spid="661519" grpId="0" animBg="1"/>
      <p:bldP spid="661520" grpId="0" animBg="1"/>
      <p:bldP spid="661521" grpId="0" animBg="1"/>
      <p:bldP spid="661522" grpId="0" animBg="1"/>
      <p:bldP spid="661523" grpId="0" animBg="1"/>
      <p:bldP spid="6615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“Quality” Triangulations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458200" cy="23622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800" dirty="0" smtClean="0"/>
              <a:t>Let </a:t>
            </a:r>
            <a:r>
              <a:rPr lang="en-US" sz="2800" dirty="0" smtClean="0">
                <a:sym typeface="Symbol" pitchFamily="18" charset="2"/>
              </a:rPr>
              <a:t>(</a:t>
            </a:r>
            <a:r>
              <a:rPr lang="en-US" sz="2800" i="1" dirty="0" smtClean="0">
                <a:sym typeface="Symbol" pitchFamily="18" charset="2"/>
              </a:rPr>
              <a:t>T</a:t>
            </a:r>
            <a:r>
              <a:rPr lang="en-US" sz="2800" i="1" baseline="-25000" dirty="0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) = </a:t>
            </a:r>
            <a:r>
              <a:rPr lang="en-US" sz="2800" dirty="0" smtClean="0"/>
              <a:t>(</a:t>
            </a:r>
            <a:r>
              <a:rPr lang="en-US" sz="2800" dirty="0" smtClean="0">
                <a:sym typeface="Symbol" pitchFamily="18" charset="2"/>
              </a:rPr>
              <a:t></a:t>
            </a:r>
            <a:r>
              <a:rPr lang="en-US" sz="2800" baseline="-25000" dirty="0" smtClean="0"/>
              <a:t>i1</a:t>
            </a:r>
            <a:r>
              <a:rPr lang="en-US" sz="2800" dirty="0" smtClean="0"/>
              <a:t>, </a:t>
            </a:r>
            <a:r>
              <a:rPr lang="en-US" sz="2800" dirty="0" smtClean="0">
                <a:sym typeface="Symbol" pitchFamily="18" charset="2"/>
              </a:rPr>
              <a:t></a:t>
            </a:r>
            <a:r>
              <a:rPr lang="en-US" sz="2800" baseline="-25000" dirty="0" smtClean="0"/>
              <a:t>i2</a:t>
            </a:r>
            <a:r>
              <a:rPr lang="en-US" sz="2800" dirty="0" smtClean="0"/>
              <a:t> ,.., </a:t>
            </a:r>
            <a:r>
              <a:rPr lang="en-US" sz="2800" dirty="0" smtClean="0">
                <a:sym typeface="Symbol" pitchFamily="18" charset="2"/>
              </a:rPr>
              <a:t></a:t>
            </a:r>
            <a:r>
              <a:rPr lang="en-US" sz="2800" baseline="-25000" dirty="0" smtClean="0"/>
              <a:t>i3</a:t>
            </a:r>
            <a:r>
              <a:rPr lang="en-US" sz="2800" dirty="0" smtClean="0"/>
              <a:t>) be the vector of angles in the triangulation </a:t>
            </a:r>
            <a:r>
              <a:rPr lang="en-US" sz="2800" i="1" dirty="0" smtClean="0"/>
              <a:t>T </a:t>
            </a:r>
            <a:r>
              <a:rPr lang="en-US" sz="2800" dirty="0" smtClean="0"/>
              <a:t>in increasing order: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  A triangulation 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is “better” than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if </a:t>
            </a:r>
            <a:r>
              <a:rPr lang="en-US" dirty="0" smtClean="0">
                <a:sym typeface="Symbol" pitchFamily="18" charset="2"/>
              </a:rPr>
              <a:t>the smallest angle of 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 pitchFamily="18" charset="2"/>
              </a:rPr>
              <a:t> is larger than the smallest angle of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endParaRPr lang="en-US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ym typeface="Symbol" pitchFamily="18" charset="2"/>
              </a:rPr>
              <a:t>  Delaunay triangulation is the “best” (maximizes the smallest angles)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0200" y="3733800"/>
            <a:ext cx="6019800" cy="2057400"/>
            <a:chOff x="2400" y="2784"/>
            <a:chExt cx="2592" cy="816"/>
          </a:xfrm>
        </p:grpSpPr>
        <p:sp>
          <p:nvSpPr>
            <p:cNvPr id="31751" name="Freeform 5"/>
            <p:cNvSpPr>
              <a:spLocks/>
            </p:cNvSpPr>
            <p:nvPr/>
          </p:nvSpPr>
          <p:spPr bwMode="auto">
            <a:xfrm>
              <a:off x="2448" y="2976"/>
              <a:ext cx="432" cy="336"/>
            </a:xfrm>
            <a:custGeom>
              <a:avLst/>
              <a:gdLst>
                <a:gd name="T0" fmla="*/ 96 w 432"/>
                <a:gd name="T1" fmla="*/ 0 h 336"/>
                <a:gd name="T2" fmla="*/ 432 w 432"/>
                <a:gd name="T3" fmla="*/ 144 h 336"/>
                <a:gd name="T4" fmla="*/ 0 w 432"/>
                <a:gd name="T5" fmla="*/ 336 h 336"/>
                <a:gd name="T6" fmla="*/ 96 w 432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96" y="0"/>
                  </a:moveTo>
                  <a:lnTo>
                    <a:pt x="432" y="144"/>
                  </a:lnTo>
                  <a:lnTo>
                    <a:pt x="0" y="33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2" name="Freeform 6"/>
            <p:cNvSpPr>
              <a:spLocks/>
            </p:cNvSpPr>
            <p:nvPr/>
          </p:nvSpPr>
          <p:spPr bwMode="auto">
            <a:xfrm>
              <a:off x="2448" y="3120"/>
              <a:ext cx="432" cy="432"/>
            </a:xfrm>
            <a:custGeom>
              <a:avLst/>
              <a:gdLst>
                <a:gd name="T0" fmla="*/ 0 w 432"/>
                <a:gd name="T1" fmla="*/ 192 h 432"/>
                <a:gd name="T2" fmla="*/ 432 w 432"/>
                <a:gd name="T3" fmla="*/ 0 h 432"/>
                <a:gd name="T4" fmla="*/ 384 w 432"/>
                <a:gd name="T5" fmla="*/ 432 h 432"/>
                <a:gd name="T6" fmla="*/ 0 w 432"/>
                <a:gd name="T7" fmla="*/ 19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192"/>
                  </a:moveTo>
                  <a:lnTo>
                    <a:pt x="432" y="0"/>
                  </a:lnTo>
                  <a:lnTo>
                    <a:pt x="384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3" name="Freeform 7"/>
            <p:cNvSpPr>
              <a:spLocks/>
            </p:cNvSpPr>
            <p:nvPr/>
          </p:nvSpPr>
          <p:spPr bwMode="auto">
            <a:xfrm>
              <a:off x="2832" y="3120"/>
              <a:ext cx="528" cy="432"/>
            </a:xfrm>
            <a:custGeom>
              <a:avLst/>
              <a:gdLst>
                <a:gd name="T0" fmla="*/ 0 w 528"/>
                <a:gd name="T1" fmla="*/ 432 h 432"/>
                <a:gd name="T2" fmla="*/ 48 w 528"/>
                <a:gd name="T3" fmla="*/ 0 h 432"/>
                <a:gd name="T4" fmla="*/ 528 w 528"/>
                <a:gd name="T5" fmla="*/ 288 h 432"/>
                <a:gd name="T6" fmla="*/ 0 w 52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32"/>
                <a:gd name="T14" fmla="*/ 528 w 5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32">
                  <a:moveTo>
                    <a:pt x="0" y="432"/>
                  </a:moveTo>
                  <a:lnTo>
                    <a:pt x="48" y="0"/>
                  </a:lnTo>
                  <a:lnTo>
                    <a:pt x="528" y="28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4" name="Freeform 8"/>
            <p:cNvSpPr>
              <a:spLocks/>
            </p:cNvSpPr>
            <p:nvPr/>
          </p:nvSpPr>
          <p:spPr bwMode="auto">
            <a:xfrm>
              <a:off x="2880" y="3120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0 h 288"/>
                <a:gd name="T4" fmla="*/ 480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5" name="Freeform 9"/>
            <p:cNvSpPr>
              <a:spLocks/>
            </p:cNvSpPr>
            <p:nvPr/>
          </p:nvSpPr>
          <p:spPr bwMode="auto">
            <a:xfrm>
              <a:off x="2880" y="2832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288 h 288"/>
                <a:gd name="T4" fmla="*/ 96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288"/>
                  </a:lnTo>
                  <a:lnTo>
                    <a:pt x="96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6" name="Freeform 10"/>
            <p:cNvSpPr>
              <a:spLocks/>
            </p:cNvSpPr>
            <p:nvPr/>
          </p:nvSpPr>
          <p:spPr bwMode="auto">
            <a:xfrm>
              <a:off x="2544" y="2832"/>
              <a:ext cx="432" cy="288"/>
            </a:xfrm>
            <a:custGeom>
              <a:avLst/>
              <a:gdLst>
                <a:gd name="T0" fmla="*/ 432 w 432"/>
                <a:gd name="T1" fmla="*/ 0 h 288"/>
                <a:gd name="T2" fmla="*/ 336 w 432"/>
                <a:gd name="T3" fmla="*/ 288 h 288"/>
                <a:gd name="T4" fmla="*/ 0 w 432"/>
                <a:gd name="T5" fmla="*/ 144 h 288"/>
                <a:gd name="T6" fmla="*/ 432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8"/>
                <a:gd name="T14" fmla="*/ 432 w 43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8">
                  <a:moveTo>
                    <a:pt x="432" y="0"/>
                  </a:moveTo>
                  <a:lnTo>
                    <a:pt x="336" y="288"/>
                  </a:lnTo>
                  <a:lnTo>
                    <a:pt x="0" y="14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400" y="2784"/>
              <a:ext cx="1008" cy="816"/>
              <a:chOff x="1344" y="2640"/>
              <a:chExt cx="1008" cy="816"/>
            </a:xfrm>
          </p:grpSpPr>
          <p:sp>
            <p:nvSpPr>
              <p:cNvPr id="31772" name="Oval 12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3" name="Oval 13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4" name="Oval 14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5" name="Oval 15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6" name="Oval 1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7" name="Oval 17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8" name="Oval 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1758" name="Freeform 19"/>
            <p:cNvSpPr>
              <a:spLocks/>
            </p:cNvSpPr>
            <p:nvPr/>
          </p:nvSpPr>
          <p:spPr bwMode="auto">
            <a:xfrm>
              <a:off x="4032" y="3120"/>
              <a:ext cx="912" cy="192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9" name="Freeform 20"/>
            <p:cNvSpPr>
              <a:spLocks/>
            </p:cNvSpPr>
            <p:nvPr/>
          </p:nvSpPr>
          <p:spPr bwMode="auto">
            <a:xfrm>
              <a:off x="4032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0" name="Freeform 21"/>
            <p:cNvSpPr>
              <a:spLocks/>
            </p:cNvSpPr>
            <p:nvPr/>
          </p:nvSpPr>
          <p:spPr bwMode="auto">
            <a:xfrm>
              <a:off x="4032" y="3312"/>
              <a:ext cx="912" cy="240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1" name="Freeform 22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2" name="Freeform 23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3" name="Freeform 24"/>
            <p:cNvSpPr>
              <a:spLocks/>
            </p:cNvSpPr>
            <p:nvPr/>
          </p:nvSpPr>
          <p:spPr bwMode="auto">
            <a:xfrm>
              <a:off x="4464" y="2832"/>
              <a:ext cx="480" cy="28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984" y="2784"/>
              <a:ext cx="1008" cy="816"/>
              <a:chOff x="1344" y="2640"/>
              <a:chExt cx="1008" cy="816"/>
            </a:xfrm>
          </p:grpSpPr>
          <p:sp>
            <p:nvSpPr>
              <p:cNvPr id="31765" name="Oval 26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6" name="Oval 27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7" name="Oval 28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8" name="Oval 2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9" name="Oval 3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0" name="Oval 31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1" name="Oval 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1749" name="Text Box 33"/>
          <p:cNvSpPr txBox="1">
            <a:spLocks noChangeArrowheads="1"/>
          </p:cNvSpPr>
          <p:nvPr/>
        </p:nvSpPr>
        <p:spPr bwMode="auto">
          <a:xfrm>
            <a:off x="2286000" y="5943600"/>
            <a:ext cx="692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mtClean="0">
                <a:solidFill>
                  <a:srgbClr val="000000"/>
                </a:solidFill>
                <a:cs typeface="Arial" charset="0"/>
              </a:rPr>
              <a:t>good</a:t>
            </a:r>
          </a:p>
        </p:txBody>
      </p:sp>
      <p:sp>
        <p:nvSpPr>
          <p:cNvPr id="31750" name="Text Box 34"/>
          <p:cNvSpPr txBox="1">
            <a:spLocks noChangeArrowheads="1"/>
          </p:cNvSpPr>
          <p:nvPr/>
        </p:nvSpPr>
        <p:spPr bwMode="auto">
          <a:xfrm>
            <a:off x="6019800" y="5943600"/>
            <a:ext cx="565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mtClean="0">
                <a:solidFill>
                  <a:srgbClr val="000000"/>
                </a:solidFill>
                <a:cs typeface="Arial" charset="0"/>
              </a:rPr>
              <a:t>bad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Morphing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 smtClean="0"/>
              <a:t>How do we create a morphing sequence?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Create an intermediate shape (by interpolation)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Warp both images towards it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Cross-dissolve the colors in the newly warped images</a:t>
            </a:r>
          </a:p>
        </p:txBody>
      </p:sp>
      <p:pic>
        <p:nvPicPr>
          <p:cNvPr id="36868" name="Picture 4" descr="CatWMor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997200"/>
            <a:ext cx="59055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interpolation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6868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How do we create an intermediate shape at time t?</a:t>
            </a:r>
          </a:p>
          <a:p>
            <a:r>
              <a:rPr lang="en-US" sz="2800" dirty="0" smtClean="0"/>
              <a:t>Assume t = [0,1]</a:t>
            </a:r>
          </a:p>
          <a:p>
            <a:r>
              <a:rPr lang="en-US" sz="2800" dirty="0" smtClean="0"/>
              <a:t>Simple linear interpolation of each feature pair</a:t>
            </a:r>
          </a:p>
          <a:p>
            <a:pPr lvl="1"/>
            <a:r>
              <a:rPr lang="en-US" sz="2400" dirty="0" smtClean="0"/>
              <a:t>(1-t)*p1+t*p0 for corresponding features p0 and p1</a:t>
            </a: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2" t="28667" r="8858" b="22571"/>
          <a:stretch>
            <a:fillRect/>
          </a:stretch>
        </p:blipFill>
        <p:spPr bwMode="auto">
          <a:xfrm>
            <a:off x="1676400" y="33528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Morphing &amp; matting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Extract foreground first to avoid artifacts in the background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6019800" cy="454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0" y="6553200"/>
            <a:ext cx="289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smtClean="0">
                <a:solidFill>
                  <a:srgbClr val="000000"/>
                </a:solidFill>
              </a:rPr>
              <a:t>Slide by Durand and Freeman</a:t>
            </a:r>
            <a:endParaRPr lang="ru-RU" sz="16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Morphing Examples</a:t>
            </a:r>
            <a:endParaRPr lang="ru-R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738265"/>
            <a:ext cx="7772400" cy="304800"/>
          </a:xfrm>
        </p:spPr>
        <p:txBody>
          <a:bodyPr/>
          <a:lstStyle/>
          <a:p>
            <a:pPr algn="ctr"/>
            <a:r>
              <a:rPr lang="ru-RU" sz="1800" dirty="0" smtClean="0">
                <a:hlinkClick r:id="rId2"/>
              </a:rPr>
              <a:t>http://youtube.com/watch?v=nUDIoN-_Hxs</a:t>
            </a:r>
            <a:endParaRPr lang="ru-RU" sz="18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3143" t="30190" r="45428" b="16476"/>
          <a:stretch>
            <a:fillRect/>
          </a:stretch>
        </p:blipFill>
        <p:spPr bwMode="auto">
          <a:xfrm>
            <a:off x="2895600" y="1147465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57600" y="762000"/>
            <a:ext cx="184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Women in 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4304" y="6412468"/>
            <a:ext cx="507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+mn-lt"/>
                <a:hlinkClick r:id="rId4"/>
              </a:rPr>
              <a:t>http://www.youtube.com/watch?v=L0GKp-uvjO0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5" cstate="print"/>
          <a:srcRect l="1800" t="33067" r="58600" b="26400"/>
          <a:stretch>
            <a:fillRect/>
          </a:stretch>
        </p:blipFill>
        <p:spPr bwMode="auto">
          <a:xfrm>
            <a:off x="3124200" y="4648200"/>
            <a:ext cx="31763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03693" y="419100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Scene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 cstate="print"/>
          <a:srcRect l="45714" t="15237" r="28000" b="13142"/>
          <a:stretch>
            <a:fillRect/>
          </a:stretch>
        </p:blipFill>
        <p:spPr bwMode="auto">
          <a:xfrm>
            <a:off x="1066800" y="1676400"/>
            <a:ext cx="197663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0600" y="6096000"/>
            <a:ext cx="676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Willow morph: </a:t>
            </a:r>
            <a:r>
              <a:rPr lang="en-US" dirty="0" smtClean="0">
                <a:hlinkClick r:id="rId3"/>
              </a:rPr>
              <a:t>http://www.youtube.com/watch?v=uLUyuWo3pG0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3200400"/>
            <a:ext cx="502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or White (MJ): </a:t>
            </a:r>
          </a:p>
          <a:p>
            <a:r>
              <a:rPr lang="en-US" dirty="0">
                <a:hlinkClick r:id="rId4"/>
              </a:rPr>
              <a:t>http://www.youtube.com/watch?v=R4kLKv5gtxc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smtClean="0"/>
              <a:t>of morphing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corresponding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triangulation on points</a:t>
            </a:r>
          </a:p>
          <a:p>
            <a:pPr marL="914400" lvl="1" indent="-514350"/>
            <a:r>
              <a:rPr lang="en-US" dirty="0" smtClean="0"/>
              <a:t>Use same triangulation for both images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t in 0:step:1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Compute the average shape (weighted average of points)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For each triangle in the average shape</a:t>
            </a:r>
          </a:p>
          <a:p>
            <a:pPr marL="1314450" lvl="2" indent="-514350"/>
            <a:r>
              <a:rPr lang="en-US" dirty="0" smtClean="0"/>
              <a:t>Get the affine projection to the corresponding triangles in each image</a:t>
            </a:r>
          </a:p>
          <a:p>
            <a:pPr marL="1314450" lvl="2" indent="-514350"/>
            <a:r>
              <a:rPr lang="en-US" dirty="0" smtClean="0"/>
              <a:t>For each pixel in the triangle, find the corresponding points in each image and set value to weighted average (optionally use interpolation)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Save the image as the next frame of the sequence</a:t>
            </a:r>
            <a:r>
              <a:rPr lang="en-US" baseline="30000" dirty="0" smtClean="0"/>
              <a:t>   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Morphing = Object Averaging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7772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aim is to find “an average” between two objects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an average of two </a:t>
            </a:r>
            <a:r>
              <a:rPr lang="en-US" u="sng" dirty="0" smtClean="0"/>
              <a:t>images of objects</a:t>
            </a:r>
            <a:r>
              <a:rPr lang="en-US" dirty="0" smtClean="0"/>
              <a:t>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…but an image of the </a:t>
            </a:r>
            <a:r>
              <a:rPr lang="en-US" u="sng" dirty="0" smtClean="0"/>
              <a:t>average object</a:t>
            </a:r>
            <a:r>
              <a:rPr lang="en-US" dirty="0" smtClean="0"/>
              <a:t>!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How can we make a smooth transition in time?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Do a “weighted average” over time t</a:t>
            </a:r>
          </a:p>
        </p:txBody>
      </p:sp>
      <p:pic>
        <p:nvPicPr>
          <p:cNvPr id="18436" name="Picture 4" descr="CatWMorph"/>
          <p:cNvPicPr>
            <a:picLocks noChangeAspect="1" noChangeArrowheads="1"/>
          </p:cNvPicPr>
          <p:nvPr/>
        </p:nvPicPr>
        <p:blipFill>
          <a:blip r:embed="rId2" cstate="print"/>
          <a:srcRect t="1382" r="71613" b="56638"/>
          <a:stretch>
            <a:fillRect/>
          </a:stretch>
        </p:blipFill>
        <p:spPr bwMode="auto">
          <a:xfrm>
            <a:off x="914400" y="1385888"/>
            <a:ext cx="2133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1" name="Picture 5" descr="CatWMorph"/>
          <p:cNvPicPr>
            <a:picLocks noChangeAspect="1" noChangeArrowheads="1"/>
          </p:cNvPicPr>
          <p:nvPr/>
        </p:nvPicPr>
        <p:blipFill>
          <a:blip r:embed="rId2" cstate="print"/>
          <a:srcRect l="70967" t="1382" r="1747" b="57523"/>
          <a:stretch>
            <a:fillRect/>
          </a:stretch>
        </p:blipFill>
        <p:spPr bwMode="auto">
          <a:xfrm>
            <a:off x="3352800" y="1411288"/>
            <a:ext cx="206851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atWMorph"/>
          <p:cNvPicPr>
            <a:picLocks noChangeAspect="1" noChangeArrowheads="1"/>
          </p:cNvPicPr>
          <p:nvPr/>
        </p:nvPicPr>
        <p:blipFill>
          <a:blip r:embed="rId2" cstate="print"/>
          <a:srcRect l="35941" t="2655" r="36774" b="56250"/>
          <a:stretch>
            <a:fillRect/>
          </a:stretch>
        </p:blipFill>
        <p:spPr bwMode="auto">
          <a:xfrm>
            <a:off x="5638800" y="1389063"/>
            <a:ext cx="20574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3" name="Picture 7" descr="CatWMorph"/>
          <p:cNvPicPr>
            <a:picLocks noChangeAspect="1" noChangeArrowheads="1"/>
          </p:cNvPicPr>
          <p:nvPr/>
        </p:nvPicPr>
        <p:blipFill>
          <a:blip r:embed="rId2" cstate="print"/>
          <a:srcRect l="70967" t="54037" r="2582" b="4037"/>
          <a:stretch>
            <a:fillRect/>
          </a:stretch>
        </p:blipFill>
        <p:spPr bwMode="auto">
          <a:xfrm>
            <a:off x="3387725" y="1397000"/>
            <a:ext cx="19462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4" name="Picture 8" descr="catwom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420813"/>
            <a:ext cx="18288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3"/>
          <p:cNvSpPr>
            <a:spLocks noChangeArrowheads="1"/>
          </p:cNvSpPr>
          <p:nvPr/>
        </p:nvSpPr>
        <p:spPr bwMode="auto">
          <a:xfrm>
            <a:off x="4343400" y="2667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419600" y="2743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6569075" y="141128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629400" y="15240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Q</a:t>
            </a:r>
          </a:p>
        </p:txBody>
      </p:sp>
      <p:sp>
        <p:nvSpPr>
          <p:cNvPr id="646151" name="Line 7"/>
          <p:cNvSpPr>
            <a:spLocks noChangeShapeType="1"/>
          </p:cNvSpPr>
          <p:nvPr/>
        </p:nvSpPr>
        <p:spPr bwMode="auto">
          <a:xfrm flipV="1">
            <a:off x="4419600" y="1447800"/>
            <a:ext cx="2209800" cy="1219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2" name="Text Box 8"/>
          <p:cNvSpPr txBox="1">
            <a:spLocks noChangeArrowheads="1"/>
          </p:cNvSpPr>
          <p:nvPr/>
        </p:nvSpPr>
        <p:spPr bwMode="auto">
          <a:xfrm>
            <a:off x="4191000" y="1828800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</a:rPr>
              <a:t>v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3333CC"/>
                </a:solidFill>
              </a:rPr>
              <a:t>= </a:t>
            </a:r>
            <a:r>
              <a:rPr lang="en-US" i="1" smtClean="0">
                <a:solidFill>
                  <a:srgbClr val="3333CC"/>
                </a:solidFill>
              </a:rPr>
              <a:t>Q - P</a:t>
            </a:r>
          </a:p>
        </p:txBody>
      </p:sp>
      <p:sp>
        <p:nvSpPr>
          <p:cNvPr id="646153" name="Oval 9"/>
          <p:cNvSpPr>
            <a:spLocks noChangeArrowheads="1"/>
          </p:cNvSpPr>
          <p:nvPr/>
        </p:nvSpPr>
        <p:spPr bwMode="auto">
          <a:xfrm>
            <a:off x="5562600" y="198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4" name="Line 10"/>
          <p:cNvSpPr>
            <a:spLocks noChangeShapeType="1"/>
          </p:cNvSpPr>
          <p:nvPr/>
        </p:nvSpPr>
        <p:spPr bwMode="auto">
          <a:xfrm flipH="1">
            <a:off x="4876800" y="2133600"/>
            <a:ext cx="762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5" name="Text Box 11"/>
          <p:cNvSpPr txBox="1">
            <a:spLocks noChangeArrowheads="1"/>
          </p:cNvSpPr>
          <p:nvPr/>
        </p:nvSpPr>
        <p:spPr bwMode="auto">
          <a:xfrm>
            <a:off x="4038600" y="4343400"/>
            <a:ext cx="1911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P</a:t>
            </a:r>
            <a:r>
              <a:rPr lang="en-US" smtClean="0">
                <a:solidFill>
                  <a:srgbClr val="000000"/>
                </a:solidFill>
              </a:rPr>
              <a:t> + 0.5v</a:t>
            </a:r>
          </a:p>
          <a:p>
            <a:r>
              <a:rPr lang="en-US" smtClean="0">
                <a:solidFill>
                  <a:srgbClr val="000000"/>
                </a:solidFill>
              </a:rPr>
              <a:t>=  </a:t>
            </a:r>
            <a:r>
              <a:rPr lang="en-US" i="1" smtClean="0">
                <a:solidFill>
                  <a:srgbClr val="000000"/>
                </a:solidFill>
              </a:rPr>
              <a:t>P</a:t>
            </a:r>
            <a:r>
              <a:rPr lang="en-US" smtClean="0">
                <a:solidFill>
                  <a:srgbClr val="000000"/>
                </a:solidFill>
              </a:rPr>
              <a:t> + 0.5(</a:t>
            </a:r>
            <a:r>
              <a:rPr lang="en-US" i="1" smtClean="0">
                <a:solidFill>
                  <a:srgbClr val="000000"/>
                </a:solidFill>
              </a:rPr>
              <a:t>Q – P</a:t>
            </a:r>
            <a:r>
              <a:rPr lang="en-US" smtClean="0">
                <a:solidFill>
                  <a:srgbClr val="000000"/>
                </a:solidFill>
              </a:rPr>
              <a:t>)</a:t>
            </a:r>
          </a:p>
          <a:p>
            <a:r>
              <a:rPr lang="en-US" smtClean="0">
                <a:solidFill>
                  <a:srgbClr val="3333CC"/>
                </a:solidFill>
              </a:rPr>
              <a:t>=  0.5</a:t>
            </a:r>
            <a:r>
              <a:rPr lang="en-US" i="1" smtClean="0">
                <a:solidFill>
                  <a:srgbClr val="3333CC"/>
                </a:solidFill>
              </a:rPr>
              <a:t>P</a:t>
            </a:r>
            <a:r>
              <a:rPr lang="en-US" smtClean="0">
                <a:solidFill>
                  <a:srgbClr val="3333CC"/>
                </a:solidFill>
              </a:rPr>
              <a:t> + 0.5 </a:t>
            </a:r>
            <a:r>
              <a:rPr lang="en-US" i="1" smtClean="0">
                <a:solidFill>
                  <a:srgbClr val="3333CC"/>
                </a:solidFill>
              </a:rPr>
              <a:t>Q</a:t>
            </a:r>
          </a:p>
        </p:txBody>
      </p:sp>
      <p:sp>
        <p:nvSpPr>
          <p:cNvPr id="646156" name="Oval 12"/>
          <p:cNvSpPr>
            <a:spLocks noChangeArrowheads="1"/>
          </p:cNvSpPr>
          <p:nvPr/>
        </p:nvSpPr>
        <p:spPr bwMode="auto">
          <a:xfrm>
            <a:off x="7620000" y="91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7" name="Line 13"/>
          <p:cNvSpPr>
            <a:spLocks noChangeShapeType="1"/>
          </p:cNvSpPr>
          <p:nvPr/>
        </p:nvSpPr>
        <p:spPr bwMode="auto">
          <a:xfrm>
            <a:off x="7620000" y="1219200"/>
            <a:ext cx="76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8" name="Rectangle 14"/>
          <p:cNvSpPr>
            <a:spLocks noChangeArrowheads="1"/>
          </p:cNvSpPr>
          <p:nvPr/>
        </p:nvSpPr>
        <p:spPr bwMode="auto">
          <a:xfrm>
            <a:off x="6248400" y="350520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Extrapolation</a:t>
            </a:r>
            <a:r>
              <a:rPr lang="en-US" dirty="0" smtClean="0">
                <a:solidFill>
                  <a:srgbClr val="3333CC"/>
                </a:solidFill>
              </a:rPr>
              <a:t>: t&lt;0 or t&gt;1</a:t>
            </a:r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+ 1.5v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=  </a:t>
            </a:r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+ 1.5(</a:t>
            </a:r>
            <a:r>
              <a:rPr lang="en-US" i="1" dirty="0" smtClean="0">
                <a:solidFill>
                  <a:srgbClr val="000000"/>
                </a:solidFill>
              </a:rPr>
              <a:t>Q – P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3333CC"/>
                </a:solidFill>
              </a:rPr>
              <a:t>-0.5</a:t>
            </a:r>
            <a:r>
              <a:rPr lang="en-US" i="1" dirty="0" smtClean="0">
                <a:solidFill>
                  <a:srgbClr val="3333CC"/>
                </a:solidFill>
              </a:rPr>
              <a:t>P</a:t>
            </a:r>
            <a:r>
              <a:rPr lang="en-US" dirty="0" smtClean="0">
                <a:solidFill>
                  <a:srgbClr val="3333CC"/>
                </a:solidFill>
              </a:rPr>
              <a:t> + 1.5 </a:t>
            </a:r>
            <a:r>
              <a:rPr lang="en-US" i="1" dirty="0" smtClean="0">
                <a:solidFill>
                  <a:srgbClr val="3333CC"/>
                </a:solidFill>
              </a:rPr>
              <a:t>Q (t=1.5)</a:t>
            </a:r>
          </a:p>
        </p:txBody>
      </p:sp>
      <p:sp>
        <p:nvSpPr>
          <p:cNvPr id="646159" name="Text Box 15"/>
          <p:cNvSpPr txBox="1">
            <a:spLocks noChangeArrowheads="1"/>
          </p:cNvSpPr>
          <p:nvPr/>
        </p:nvSpPr>
        <p:spPr bwMode="auto">
          <a:xfrm>
            <a:off x="457200" y="4876800"/>
            <a:ext cx="32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Linear Interpolation</a:t>
            </a:r>
            <a:endParaRPr lang="en-US" sz="2000" dirty="0" smtClean="0">
              <a:solidFill>
                <a:srgbClr val="3333CC"/>
              </a:solidFill>
            </a:endParaRPr>
          </a:p>
          <a:p>
            <a:r>
              <a:rPr lang="en-US" sz="2000" dirty="0" smtClean="0">
                <a:solidFill>
                  <a:srgbClr val="3333CC"/>
                </a:solidFill>
              </a:rPr>
              <a:t>New point: </a:t>
            </a:r>
            <a:r>
              <a:rPr lang="en-US" sz="2000" i="1" dirty="0" smtClean="0">
                <a:solidFill>
                  <a:srgbClr val="3333CC"/>
                </a:solidFill>
              </a:rPr>
              <a:t>(1-t)P + </a:t>
            </a:r>
            <a:r>
              <a:rPr lang="en-US" sz="2000" i="1" dirty="0" err="1" smtClean="0">
                <a:solidFill>
                  <a:srgbClr val="3333CC"/>
                </a:solidFill>
              </a:rPr>
              <a:t>tQ</a:t>
            </a:r>
            <a:endParaRPr lang="en-US" sz="2000" i="1" dirty="0" smtClean="0">
              <a:solidFill>
                <a:srgbClr val="3333CC"/>
              </a:solidFill>
            </a:endParaRPr>
          </a:p>
          <a:p>
            <a:r>
              <a:rPr lang="en-US" sz="2000" i="1" dirty="0" smtClean="0">
                <a:solidFill>
                  <a:srgbClr val="3333CC"/>
                </a:solidFill>
              </a:rPr>
              <a:t>0&lt;t&lt;1</a:t>
            </a:r>
          </a:p>
        </p:txBody>
      </p:sp>
      <p:sp>
        <p:nvSpPr>
          <p:cNvPr id="1947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Averaging Points</a:t>
            </a:r>
          </a:p>
        </p:txBody>
      </p:sp>
      <p:sp>
        <p:nvSpPr>
          <p:cNvPr id="64616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733800" y="5259388"/>
            <a:ext cx="5410200" cy="1598612"/>
          </a:xfrm>
        </p:spPr>
        <p:txBody>
          <a:bodyPr/>
          <a:lstStyle/>
          <a:p>
            <a:r>
              <a:rPr lang="en-US" dirty="0" smtClean="0"/>
              <a:t>P and Q can be anything:</a:t>
            </a:r>
          </a:p>
          <a:p>
            <a:pPr lvl="1"/>
            <a:r>
              <a:rPr lang="en-US" dirty="0" smtClean="0"/>
              <a:t>points on a plane (2D) or in space (3D)</a:t>
            </a:r>
          </a:p>
          <a:p>
            <a:pPr lvl="1"/>
            <a:r>
              <a:rPr lang="en-US" dirty="0" smtClean="0"/>
              <a:t>Colors in RGB (3D)</a:t>
            </a:r>
          </a:p>
          <a:p>
            <a:pPr lvl="1"/>
            <a:r>
              <a:rPr lang="en-US" dirty="0" smtClean="0"/>
              <a:t>Whole images (m-by-n D)… etc.</a:t>
            </a: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593725" y="1901825"/>
            <a:ext cx="2370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What’s the average</a:t>
            </a:r>
          </a:p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of P and Q?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54" grpId="0" animBg="1"/>
      <p:bldP spid="646155" grpId="0"/>
      <p:bldP spid="646156" grpId="0" animBg="1"/>
      <p:bldP spid="646157" grpId="0" animBg="1"/>
      <p:bldP spid="646158" grpId="0"/>
      <p:bldP spid="646159" grpId="0"/>
      <p:bldP spid="64616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 #1: Cross-Dissolve</a:t>
            </a:r>
          </a:p>
        </p:txBody>
      </p:sp>
      <p:sp>
        <p:nvSpPr>
          <p:cNvPr id="64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3429000"/>
            <a:ext cx="7772400" cy="2743200"/>
          </a:xfrm>
        </p:spPr>
        <p:txBody>
          <a:bodyPr/>
          <a:lstStyle/>
          <a:p>
            <a:r>
              <a:rPr lang="en-US" dirty="0" smtClean="0"/>
              <a:t>Interpolate whole images: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Image</a:t>
            </a:r>
            <a:r>
              <a:rPr lang="en-US" baseline="-25000" dirty="0" err="1" smtClean="0"/>
              <a:t>halfway</a:t>
            </a:r>
            <a:r>
              <a:rPr lang="en-US" dirty="0" smtClean="0"/>
              <a:t> = (1-t)*Image</a:t>
            </a:r>
            <a:r>
              <a:rPr lang="en-US" baseline="-25000" dirty="0" smtClean="0"/>
              <a:t>1</a:t>
            </a:r>
            <a:r>
              <a:rPr lang="en-US" dirty="0" smtClean="0"/>
              <a:t> + t*image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This is called </a:t>
            </a:r>
            <a:r>
              <a:rPr lang="en-US" b="1" dirty="0" smtClean="0"/>
              <a:t>cross-dissolve</a:t>
            </a:r>
            <a:r>
              <a:rPr lang="en-US" dirty="0" smtClean="0"/>
              <a:t> in film industry</a:t>
            </a:r>
          </a:p>
          <a:p>
            <a:endParaRPr lang="en-US" dirty="0" smtClean="0"/>
          </a:p>
          <a:p>
            <a:r>
              <a:rPr lang="en-US" dirty="0" smtClean="0"/>
              <a:t>But what if the images are not aligned?</a:t>
            </a:r>
          </a:p>
        </p:txBody>
      </p:sp>
      <p:pic>
        <p:nvPicPr>
          <p:cNvPr id="20484" name="Picture 5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f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1" name="Picture 11" descr="f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0" name="Picture 10" descr="b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914400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29" name="Picture 9" descr="b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914400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28" name="Picture 8" descr="b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914400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2" name="Picture 12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 #2: Align, then cross-disolve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990600"/>
          </a:xfrm>
        </p:spPr>
        <p:txBody>
          <a:bodyPr/>
          <a:lstStyle/>
          <a:p>
            <a:r>
              <a:rPr lang="en-US" smtClean="0"/>
              <a:t>Align first, then cross-dissolve</a:t>
            </a:r>
          </a:p>
          <a:p>
            <a:pPr lvl="1"/>
            <a:r>
              <a:rPr lang="en-US" smtClean="0"/>
              <a:t>Alignment using global warp – picture still valid</a:t>
            </a:r>
          </a:p>
        </p:txBody>
      </p:sp>
      <p:pic>
        <p:nvPicPr>
          <p:cNvPr id="649229" name="Picture 13" descr="IMG_8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" y="995363"/>
            <a:ext cx="41592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0" name="Picture 14" descr="Picture 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41592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2" name="Picture 16" descr="wi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0700" y="1266825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1" name="Picture 15" descr="blend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700" y="127635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5" name="Picture 19" descr="blend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0700" y="127635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4" name="Picture 18" descr="blend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7050" y="127635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3" name="Picture 17" descr="wim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8638" y="1276350"/>
            <a:ext cx="5256212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Dog Averaging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429000"/>
          </a:xfrm>
        </p:spPr>
        <p:txBody>
          <a:bodyPr/>
          <a:lstStyle/>
          <a:p>
            <a:r>
              <a:rPr lang="en-US" smtClean="0"/>
              <a:t>What to do?</a:t>
            </a:r>
          </a:p>
          <a:p>
            <a:pPr lvl="1"/>
            <a:r>
              <a:rPr lang="en-US" smtClean="0"/>
              <a:t>Cross-dissolve doesn’t work</a:t>
            </a:r>
          </a:p>
          <a:p>
            <a:pPr lvl="1"/>
            <a:r>
              <a:rPr lang="en-US" smtClean="0"/>
              <a:t>Global alignment doesn’t work</a:t>
            </a:r>
          </a:p>
          <a:p>
            <a:pPr lvl="2"/>
            <a:r>
              <a:rPr lang="en-US" smtClean="0"/>
              <a:t>Cannot be done with a global transformation (e.g. affine)</a:t>
            </a:r>
          </a:p>
          <a:p>
            <a:pPr lvl="1"/>
            <a:r>
              <a:rPr lang="en-US" smtClean="0"/>
              <a:t>Any ideas?</a:t>
            </a:r>
          </a:p>
          <a:p>
            <a:r>
              <a:rPr lang="en-US" smtClean="0"/>
              <a:t>Feature matching!</a:t>
            </a:r>
          </a:p>
          <a:p>
            <a:pPr lvl="1"/>
            <a:r>
              <a:rPr lang="en-US" smtClean="0"/>
              <a:t>Nose to nose, tail to tail, etc.</a:t>
            </a:r>
          </a:p>
          <a:p>
            <a:pPr lvl="1"/>
            <a:r>
              <a:rPr lang="en-US" smtClean="0"/>
              <a:t>This is a local (non-parametric) warp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21048" r="6572" b="50000"/>
          <a:stretch>
            <a:fillRect/>
          </a:stretch>
        </p:blipFill>
        <p:spPr bwMode="auto">
          <a:xfrm>
            <a:off x="1447800" y="1066800"/>
            <a:ext cx="579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458200" cy="838200"/>
          </a:xfrm>
        </p:spPr>
        <p:txBody>
          <a:bodyPr/>
          <a:lstStyle/>
          <a:p>
            <a:r>
              <a:rPr lang="en-US" smtClean="0"/>
              <a:t>Idea #3: Local warp, then cross-dissolve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b="1" dirty="0" smtClean="0"/>
              <a:t>Morphing procedure</a:t>
            </a:r>
          </a:p>
          <a:p>
            <a:pPr marL="457200" indent="-457200">
              <a:lnSpc>
                <a:spcPct val="90000"/>
              </a:lnSpc>
            </a:pPr>
            <a:r>
              <a:rPr lang="en-US" i="1" dirty="0" smtClean="0"/>
              <a:t>For every frame t,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Find the average shape (the “mean dog”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)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 smtClean="0"/>
              <a:t>local warping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Find the average color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 smtClean="0"/>
              <a:t>Cross-dissolve the warped images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19524" r="5429" b="14952"/>
          <a:stretch>
            <a:fillRect/>
          </a:stretch>
        </p:blipFill>
        <p:spPr bwMode="auto">
          <a:xfrm>
            <a:off x="1676400" y="990600"/>
            <a:ext cx="5867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(non-parametric) Image Warping 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505200"/>
          </a:xfrm>
        </p:spPr>
        <p:txBody>
          <a:bodyPr/>
          <a:lstStyle/>
          <a:p>
            <a:r>
              <a:rPr lang="en-US" smtClean="0"/>
              <a:t>Need to specify a more detailed warp function</a:t>
            </a:r>
          </a:p>
          <a:p>
            <a:pPr lvl="1"/>
            <a:r>
              <a:rPr lang="en-US" smtClean="0"/>
              <a:t>Global warps were functions of a few (2,4,8) parameters</a:t>
            </a:r>
          </a:p>
          <a:p>
            <a:pPr lvl="1"/>
            <a:r>
              <a:rPr lang="en-US" smtClean="0"/>
              <a:t>Non-parametric warps u(x,y) and v(x,y) can be defined independently for every single location x,y!</a:t>
            </a:r>
          </a:p>
          <a:p>
            <a:pPr lvl="1"/>
            <a:r>
              <a:rPr lang="en-US" smtClean="0"/>
              <a:t>Once we know vector field u,v we can easily warp each pixel (use backward warping with interpolation)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21048" r="68286" b="50000"/>
          <a:stretch>
            <a:fillRect/>
          </a:stretch>
        </p:blipFill>
        <p:spPr bwMode="auto">
          <a:xfrm>
            <a:off x="2286000" y="10668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l="66000" t="21048" r="6572" b="50000"/>
          <a:stretch>
            <a:fillRect/>
          </a:stretch>
        </p:blipFill>
        <p:spPr bwMode="auto">
          <a:xfrm>
            <a:off x="4419600" y="10668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18104</TotalTime>
  <Words>823</Words>
  <Application>Microsoft Office PowerPoint</Application>
  <PresentationFormat>On-screen Show (4:3)</PresentationFormat>
  <Paragraphs>129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Wingdings</vt:lpstr>
      <vt:lpstr>Lecture1 - Introduction - CP Fall 2010</vt:lpstr>
      <vt:lpstr>Custom Design</vt:lpstr>
      <vt:lpstr>Blank Presentation</vt:lpstr>
      <vt:lpstr>Image Morphing</vt:lpstr>
      <vt:lpstr>Morphing Examples</vt:lpstr>
      <vt:lpstr>Morphing = Object Averaging</vt:lpstr>
      <vt:lpstr>Averaging Points</vt:lpstr>
      <vt:lpstr>Idea #1: Cross-Dissolve</vt:lpstr>
      <vt:lpstr>Idea #2: Align, then cross-disolve</vt:lpstr>
      <vt:lpstr>Dog Averaging</vt:lpstr>
      <vt:lpstr>Idea #3: Local warp, then cross-dissolve</vt:lpstr>
      <vt:lpstr>Local (non-parametric) Image Warping </vt:lpstr>
      <vt:lpstr>Image Warping – non-parametric</vt:lpstr>
      <vt:lpstr>Warp specification - dense</vt:lpstr>
      <vt:lpstr>Warp specification - sparse</vt:lpstr>
      <vt:lpstr>Triangular Mesh</vt:lpstr>
      <vt:lpstr>Triangulations</vt:lpstr>
      <vt:lpstr>An O(n3) Triangulation Algorithm</vt:lpstr>
      <vt:lpstr>“Quality” Triangulations</vt:lpstr>
      <vt:lpstr>Image Morphing</vt:lpstr>
      <vt:lpstr>Warp interpolation</vt:lpstr>
      <vt:lpstr>Morphing &amp; matting</vt:lpstr>
      <vt:lpstr>Dynamic Scene</vt:lpstr>
      <vt:lpstr>Summary of morphing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Guerzhoy Michael</cp:lastModifiedBy>
  <cp:revision>59</cp:revision>
  <dcterms:created xsi:type="dcterms:W3CDTF">2010-08-30T03:58:01Z</dcterms:created>
  <dcterms:modified xsi:type="dcterms:W3CDTF">2015-03-19T01:32:54Z</dcterms:modified>
</cp:coreProperties>
</file>