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84" r:id="rId2"/>
    <p:sldId id="257" r:id="rId3"/>
    <p:sldId id="265" r:id="rId4"/>
    <p:sldId id="259" r:id="rId5"/>
    <p:sldId id="260" r:id="rId6"/>
    <p:sldId id="262" r:id="rId7"/>
    <p:sldId id="261" r:id="rId8"/>
    <p:sldId id="263" r:id="rId9"/>
    <p:sldId id="298" r:id="rId10"/>
    <p:sldId id="289" r:id="rId11"/>
    <p:sldId id="286" r:id="rId12"/>
    <p:sldId id="266" r:id="rId13"/>
    <p:sldId id="267" r:id="rId14"/>
    <p:sldId id="291" r:id="rId15"/>
    <p:sldId id="275" r:id="rId16"/>
    <p:sldId id="276" r:id="rId17"/>
    <p:sldId id="287" r:id="rId18"/>
    <p:sldId id="290" r:id="rId19"/>
    <p:sldId id="268" r:id="rId20"/>
    <p:sldId id="269" r:id="rId21"/>
    <p:sldId id="270" r:id="rId22"/>
    <p:sldId id="264" r:id="rId23"/>
    <p:sldId id="295" r:id="rId24"/>
    <p:sldId id="300" r:id="rId25"/>
    <p:sldId id="288" r:id="rId26"/>
    <p:sldId id="292" r:id="rId27"/>
    <p:sldId id="296" r:id="rId28"/>
    <p:sldId id="299" r:id="rId29"/>
    <p:sldId id="297" r:id="rId30"/>
    <p:sldId id="277" r:id="rId31"/>
    <p:sldId id="301" r:id="rId32"/>
    <p:sldId id="302" r:id="rId33"/>
    <p:sldId id="303" r:id="rId34"/>
    <p:sldId id="304" r:id="rId35"/>
  </p:sldIdLst>
  <p:sldSz cx="9144000" cy="5143500" type="screen16x9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0C0C0"/>
    <a:srgbClr val="292929"/>
    <a:srgbClr val="DDDDDD"/>
    <a:srgbClr val="CC9900"/>
    <a:srgbClr val="009900"/>
    <a:srgbClr val="3333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-944" y="-80"/>
      </p:cViewPr>
      <p:guideLst>
        <p:guide orient="horz" pos="1722"/>
        <p:guide pos="292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7" Type="http://schemas.openxmlformats.org/officeDocument/2006/relationships/image" Target="../media/image15.emf"/><Relationship Id="rId8" Type="http://schemas.openxmlformats.org/officeDocument/2006/relationships/image" Target="../media/image16.emf"/><Relationship Id="rId9" Type="http://schemas.openxmlformats.org/officeDocument/2006/relationships/image" Target="../media/image17.emf"/><Relationship Id="rId10" Type="http://schemas.openxmlformats.org/officeDocument/2006/relationships/image" Target="../media/image18.emf"/><Relationship Id="rId11" Type="http://schemas.openxmlformats.org/officeDocument/2006/relationships/image" Target="../media/image19.emf"/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7" Type="http://schemas.openxmlformats.org/officeDocument/2006/relationships/image" Target="../media/image15.emf"/><Relationship Id="rId8" Type="http://schemas.openxmlformats.org/officeDocument/2006/relationships/image" Target="../media/image16.emf"/><Relationship Id="rId9" Type="http://schemas.openxmlformats.org/officeDocument/2006/relationships/image" Target="../media/image17.emf"/><Relationship Id="rId10" Type="http://schemas.openxmlformats.org/officeDocument/2006/relationships/image" Target="../media/image18.emf"/><Relationship Id="rId11" Type="http://schemas.openxmlformats.org/officeDocument/2006/relationships/image" Target="../media/image19.emf"/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1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1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D5B278E8-D8A7-234C-832F-722CB05D4E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849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88E8C-31DB-D245-B9B8-C171DC048717}" type="datetimeFigureOut">
              <a:rPr lang="en-US" smtClean="0"/>
              <a:t>12-09-19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27C6C-972C-2F43-BB16-574C9FE70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484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594E5-E7C1-2241-939C-44665F7084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88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EBF2A-5865-B643-B96F-2DC3C326D5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1A6BF-DC95-EF43-96ED-CE153BF5D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22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3159B-1C42-AA46-B09C-0D910BDF8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67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FFD77-A995-2C42-BBBF-6D0C0F1E7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22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FC6E3-34D7-DB45-A8D7-9DE6F4FA2F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54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2B6F5-2856-294A-9308-950B08146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76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73605-1079-8840-ABAF-439B1ECC5D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548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0B3B5-D209-DD41-B2BC-634703FB2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46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872AF-7F9A-EF46-ABB6-5E15024090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994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9C55B-AA45-8C43-85CF-134043B5E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445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+mn-cs"/>
              </a:defRPr>
            </a:lvl1pPr>
          </a:lstStyle>
          <a:p>
            <a:pPr>
              <a:defRPr/>
            </a:pPr>
            <a:fld id="{D70B8DEA-C8C0-5044-804F-E087A4ACD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9900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0000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4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6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8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1.bin"/><Relationship Id="rId20" Type="http://schemas.openxmlformats.org/officeDocument/2006/relationships/image" Target="../media/image17.emf"/><Relationship Id="rId21" Type="http://schemas.openxmlformats.org/officeDocument/2006/relationships/oleObject" Target="../embeddings/oleObject17.bin"/><Relationship Id="rId22" Type="http://schemas.openxmlformats.org/officeDocument/2006/relationships/image" Target="../media/image18.emf"/><Relationship Id="rId23" Type="http://schemas.openxmlformats.org/officeDocument/2006/relationships/oleObject" Target="../embeddings/oleObject18.bin"/><Relationship Id="rId24" Type="http://schemas.openxmlformats.org/officeDocument/2006/relationships/image" Target="../media/image19.emf"/><Relationship Id="rId10" Type="http://schemas.openxmlformats.org/officeDocument/2006/relationships/image" Target="../media/image12.emf"/><Relationship Id="rId11" Type="http://schemas.openxmlformats.org/officeDocument/2006/relationships/oleObject" Target="../embeddings/oleObject12.bin"/><Relationship Id="rId12" Type="http://schemas.openxmlformats.org/officeDocument/2006/relationships/image" Target="../media/image13.emf"/><Relationship Id="rId13" Type="http://schemas.openxmlformats.org/officeDocument/2006/relationships/oleObject" Target="../embeddings/oleObject13.bin"/><Relationship Id="rId14" Type="http://schemas.openxmlformats.org/officeDocument/2006/relationships/image" Target="../media/image14.emf"/><Relationship Id="rId15" Type="http://schemas.openxmlformats.org/officeDocument/2006/relationships/oleObject" Target="../embeddings/oleObject14.bin"/><Relationship Id="rId16" Type="http://schemas.openxmlformats.org/officeDocument/2006/relationships/image" Target="../media/image15.emf"/><Relationship Id="rId17" Type="http://schemas.openxmlformats.org/officeDocument/2006/relationships/oleObject" Target="../embeddings/oleObject15.bin"/><Relationship Id="rId18" Type="http://schemas.openxmlformats.org/officeDocument/2006/relationships/image" Target="../media/image16.emf"/><Relationship Id="rId19" Type="http://schemas.openxmlformats.org/officeDocument/2006/relationships/oleObject" Target="../embeddings/oleObject16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8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0.e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11.emf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2.bin"/><Relationship Id="rId20" Type="http://schemas.openxmlformats.org/officeDocument/2006/relationships/image" Target="../media/image17.emf"/><Relationship Id="rId21" Type="http://schemas.openxmlformats.org/officeDocument/2006/relationships/oleObject" Target="../embeddings/oleObject28.bin"/><Relationship Id="rId22" Type="http://schemas.openxmlformats.org/officeDocument/2006/relationships/image" Target="../media/image18.emf"/><Relationship Id="rId23" Type="http://schemas.openxmlformats.org/officeDocument/2006/relationships/oleObject" Target="../embeddings/oleObject29.bin"/><Relationship Id="rId24" Type="http://schemas.openxmlformats.org/officeDocument/2006/relationships/image" Target="../media/image19.emf"/><Relationship Id="rId10" Type="http://schemas.openxmlformats.org/officeDocument/2006/relationships/image" Target="../media/image12.emf"/><Relationship Id="rId11" Type="http://schemas.openxmlformats.org/officeDocument/2006/relationships/oleObject" Target="../embeddings/oleObject23.bin"/><Relationship Id="rId12" Type="http://schemas.openxmlformats.org/officeDocument/2006/relationships/image" Target="../media/image13.emf"/><Relationship Id="rId13" Type="http://schemas.openxmlformats.org/officeDocument/2006/relationships/oleObject" Target="../embeddings/oleObject24.bin"/><Relationship Id="rId14" Type="http://schemas.openxmlformats.org/officeDocument/2006/relationships/image" Target="../media/image14.emf"/><Relationship Id="rId15" Type="http://schemas.openxmlformats.org/officeDocument/2006/relationships/oleObject" Target="../embeddings/oleObject25.bin"/><Relationship Id="rId16" Type="http://schemas.openxmlformats.org/officeDocument/2006/relationships/image" Target="../media/image15.emf"/><Relationship Id="rId17" Type="http://schemas.openxmlformats.org/officeDocument/2006/relationships/oleObject" Target="../embeddings/oleObject26.bin"/><Relationship Id="rId18" Type="http://schemas.openxmlformats.org/officeDocument/2006/relationships/image" Target="../media/image16.emf"/><Relationship Id="rId19" Type="http://schemas.openxmlformats.org/officeDocument/2006/relationships/oleObject" Target="../embeddings/oleObject27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19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20.bin"/><Relationship Id="rId6" Type="http://schemas.openxmlformats.org/officeDocument/2006/relationships/image" Target="../media/image10.emf"/><Relationship Id="rId7" Type="http://schemas.openxmlformats.org/officeDocument/2006/relationships/oleObject" Target="../embeddings/oleObject21.bin"/><Relationship Id="rId8" Type="http://schemas.openxmlformats.org/officeDocument/2006/relationships/image" Target="../media/image11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91530"/>
            <a:ext cx="7772400" cy="1102519"/>
          </a:xfrm>
        </p:spPr>
        <p:txBody>
          <a:bodyPr/>
          <a:lstStyle/>
          <a:p>
            <a:r>
              <a:rPr lang="en-US" sz="3200" dirty="0" smtClean="0">
                <a:solidFill>
                  <a:srgbClr val="000000"/>
                </a:solidFill>
              </a:rPr>
              <a:t/>
            </a:r>
            <a:br>
              <a:rPr lang="en-US" sz="3200" dirty="0" smtClean="0">
                <a:solidFill>
                  <a:srgbClr val="000000"/>
                </a:solidFill>
              </a:rPr>
            </a:br>
            <a:r>
              <a:rPr lang="en-US" sz="3200" dirty="0" smtClean="0">
                <a:solidFill>
                  <a:srgbClr val="000000"/>
                </a:solidFill>
              </a:rPr>
              <a:t>Neural Networks for Machine Learning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Lecture </a:t>
            </a:r>
            <a:r>
              <a:rPr lang="en-US" sz="3200" dirty="0"/>
              <a:t>4</a:t>
            </a:r>
            <a:r>
              <a:rPr lang="en-US" sz="3200" dirty="0" smtClean="0"/>
              <a:t>a </a:t>
            </a:r>
            <a:br>
              <a:rPr lang="en-US" sz="3200" dirty="0" smtClean="0"/>
            </a:br>
            <a:r>
              <a:rPr lang="en-US" sz="3200" dirty="0"/>
              <a:t>L</a:t>
            </a:r>
            <a:r>
              <a:rPr lang="en-US" sz="3200" dirty="0" smtClean="0"/>
              <a:t>earning to predict the next word</a:t>
            </a:r>
            <a:endParaRPr lang="en-US" sz="32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73025" y="2409732"/>
            <a:ext cx="9324975" cy="1710928"/>
          </a:xfrm>
        </p:spPr>
        <p:txBody>
          <a:bodyPr/>
          <a:lstStyle/>
          <a:p>
            <a:endParaRPr lang="en-US" dirty="0" smtClean="0"/>
          </a:p>
          <a:p>
            <a:endParaRPr lang="en-US" sz="2400" dirty="0"/>
          </a:p>
          <a:p>
            <a:endParaRPr lang="en-US" dirty="0">
              <a:solidFill>
                <a:srgbClr val="3333CC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2709813"/>
            <a:ext cx="266429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Geoffrey Hinton </a:t>
            </a:r>
          </a:p>
          <a:p>
            <a:r>
              <a:rPr lang="en-US" sz="2000" dirty="0"/>
              <a:t>with</a:t>
            </a:r>
          </a:p>
          <a:p>
            <a:r>
              <a:rPr lang="en-US" sz="2400" dirty="0" err="1"/>
              <a:t>Nitish</a:t>
            </a:r>
            <a:r>
              <a:rPr lang="en-US" sz="2400" dirty="0"/>
              <a:t> </a:t>
            </a:r>
            <a:r>
              <a:rPr lang="en-US" sz="2400" dirty="0" err="1"/>
              <a:t>Srivastava</a:t>
            </a:r>
            <a:r>
              <a:rPr lang="en-US" sz="2400" dirty="0"/>
              <a:t> </a:t>
            </a:r>
          </a:p>
          <a:p>
            <a:r>
              <a:rPr lang="en-US" sz="2400" dirty="0" smtClean="0"/>
              <a:t>Kevin </a:t>
            </a:r>
            <a:r>
              <a:rPr lang="en-US" sz="2400" dirty="0" err="1" smtClean="0"/>
              <a:t>Swersky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54021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91530"/>
            <a:ext cx="7772400" cy="1102519"/>
          </a:xfrm>
        </p:spPr>
        <p:txBody>
          <a:bodyPr/>
          <a:lstStyle/>
          <a:p>
            <a:r>
              <a:rPr lang="en-US" sz="3200" dirty="0" smtClean="0">
                <a:solidFill>
                  <a:srgbClr val="000000"/>
                </a:solidFill>
              </a:rPr>
              <a:t/>
            </a:r>
            <a:br>
              <a:rPr lang="en-US" sz="3200" dirty="0" smtClean="0">
                <a:solidFill>
                  <a:srgbClr val="000000"/>
                </a:solidFill>
              </a:rPr>
            </a:br>
            <a:r>
              <a:rPr lang="en-US" sz="3200" dirty="0" smtClean="0">
                <a:solidFill>
                  <a:srgbClr val="000000"/>
                </a:solidFill>
              </a:rPr>
              <a:t>Neural Networks for Machine Learning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Lecture 4</a:t>
            </a:r>
            <a:r>
              <a:rPr lang="en-US" sz="3200" dirty="0"/>
              <a:t>b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>A brief diversion into cognitive science</a:t>
            </a:r>
            <a:endParaRPr lang="en-US" sz="32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73025" y="2409732"/>
            <a:ext cx="9324975" cy="1710928"/>
          </a:xfrm>
        </p:spPr>
        <p:txBody>
          <a:bodyPr/>
          <a:lstStyle/>
          <a:p>
            <a:endParaRPr lang="en-US" dirty="0" smtClean="0"/>
          </a:p>
          <a:p>
            <a:endParaRPr lang="en-US" sz="2400" dirty="0"/>
          </a:p>
          <a:p>
            <a:endParaRPr lang="en-US" dirty="0">
              <a:solidFill>
                <a:srgbClr val="3333CC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51620" y="2709813"/>
            <a:ext cx="266429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Geoffrey Hinton </a:t>
            </a:r>
          </a:p>
          <a:p>
            <a:r>
              <a:rPr lang="en-US" sz="2000" dirty="0"/>
              <a:t>with</a:t>
            </a:r>
          </a:p>
          <a:p>
            <a:r>
              <a:rPr lang="en-US" sz="2400" dirty="0" err="1"/>
              <a:t>Nitish</a:t>
            </a:r>
            <a:r>
              <a:rPr lang="en-US" sz="2400" dirty="0"/>
              <a:t> </a:t>
            </a:r>
            <a:r>
              <a:rPr lang="en-US" sz="2400" dirty="0" err="1"/>
              <a:t>Srivastava</a:t>
            </a:r>
            <a:r>
              <a:rPr lang="en-US" sz="2400" dirty="0"/>
              <a:t> </a:t>
            </a:r>
          </a:p>
          <a:p>
            <a:r>
              <a:rPr lang="en-US" sz="2400" dirty="0" smtClean="0"/>
              <a:t>Kevin </a:t>
            </a:r>
            <a:r>
              <a:rPr lang="en-US" sz="2400" dirty="0" err="1" smtClean="0"/>
              <a:t>Swersky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50219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5516" y="123478"/>
            <a:ext cx="8831324" cy="8572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cs typeface="+mj-cs"/>
              </a:rPr>
              <a:t>What the family trees example tells us about concepts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173733"/>
            <a:ext cx="8686800" cy="3774281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cs typeface="+mn-cs"/>
              </a:rPr>
              <a:t>There has been a long debate in cognitive science between two rival theories of what it means to have a concept: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dirty="0" smtClean="0">
                <a:solidFill>
                  <a:srgbClr val="3333CC"/>
                </a:solidFill>
                <a:cs typeface="+mn-cs"/>
              </a:rPr>
              <a:t>   The feature theory</a:t>
            </a:r>
            <a:r>
              <a:rPr lang="en-US" sz="2400" dirty="0" smtClean="0">
                <a:solidFill>
                  <a:srgbClr val="3333CC"/>
                </a:solidFill>
                <a:cs typeface="+mn-cs"/>
              </a:rPr>
              <a:t>: </a:t>
            </a:r>
            <a:r>
              <a:rPr lang="en-US" sz="2000" dirty="0" smtClean="0">
                <a:solidFill>
                  <a:srgbClr val="000000"/>
                </a:solidFill>
                <a:cs typeface="+mn-cs"/>
              </a:rPr>
              <a:t>A concept is a set of semantic features.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/>
              <a:t>This is good for explaining similarities between concepts.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/>
              <a:t>Its convenient: a concept is a vector of feature activities.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dirty="0" smtClean="0">
                <a:solidFill>
                  <a:srgbClr val="3333CC"/>
                </a:solidFill>
                <a:cs typeface="+mn-cs"/>
              </a:rPr>
              <a:t>   The </a:t>
            </a:r>
            <a:r>
              <a:rPr lang="en-US" sz="2000" dirty="0" err="1" smtClean="0">
                <a:solidFill>
                  <a:srgbClr val="3333CC"/>
                </a:solidFill>
                <a:cs typeface="+mn-cs"/>
              </a:rPr>
              <a:t>structuralist</a:t>
            </a:r>
            <a:r>
              <a:rPr lang="en-US" sz="2000" dirty="0" smtClean="0">
                <a:solidFill>
                  <a:srgbClr val="3333CC"/>
                </a:solidFill>
                <a:cs typeface="+mn-cs"/>
              </a:rPr>
              <a:t> theory: </a:t>
            </a:r>
            <a:r>
              <a:rPr lang="en-US" sz="2000" dirty="0" smtClean="0">
                <a:cs typeface="+mn-cs"/>
              </a:rPr>
              <a:t>The meaning of a concept lies in its relationships to other concepts.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/>
              <a:t>So conceptual knowledge is best expressed as a relational graph.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Minsky</a:t>
            </a:r>
            <a:r>
              <a:rPr lang="en-US" sz="2000" dirty="0" smtClean="0"/>
              <a:t> used the limitations of </a:t>
            </a:r>
            <a:r>
              <a:rPr lang="en-US" sz="2000" dirty="0" err="1" smtClean="0"/>
              <a:t>perceptrons</a:t>
            </a:r>
            <a:r>
              <a:rPr lang="en-US" sz="2000" dirty="0" smtClean="0"/>
              <a:t> as evidence against feature vectors and in favor of  relational graph representations.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8213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cs typeface="+mj-cs"/>
              </a:rPr>
              <a:t>Both sides are wrong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200151"/>
            <a:ext cx="8686800" cy="3774281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cs typeface="+mn-cs"/>
              </a:rPr>
              <a:t>These two theories need not be rivals. A neural net can use vectors of semantic features to implement </a:t>
            </a:r>
            <a:r>
              <a:rPr lang="en-US" sz="2000" dirty="0">
                <a:cs typeface="+mn-cs"/>
              </a:rPr>
              <a:t>a</a:t>
            </a:r>
            <a:r>
              <a:rPr lang="en-US" sz="2000" dirty="0" smtClean="0">
                <a:cs typeface="+mn-cs"/>
              </a:rPr>
              <a:t> relational graph.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/>
              <a:t>In the neural network that learns family trees, no </a:t>
            </a:r>
            <a:r>
              <a:rPr lang="en-US" sz="2000" dirty="0" smtClean="0">
                <a:solidFill>
                  <a:srgbClr val="0000FF"/>
                </a:solidFill>
              </a:rPr>
              <a:t>explicit</a:t>
            </a:r>
            <a:r>
              <a:rPr lang="en-US" sz="2000" dirty="0" smtClean="0"/>
              <a:t> inference is required to arrive at the intuitively obvious consequences of the facts that have been explicitly learned.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/>
              <a:t>The net can </a:t>
            </a:r>
            <a:r>
              <a:rPr lang="ja-JP" altLang="en-US" sz="2000" dirty="0" smtClean="0">
                <a:latin typeface="Arial"/>
              </a:rPr>
              <a:t>“</a:t>
            </a:r>
            <a:r>
              <a:rPr lang="en-US" sz="2000" dirty="0" smtClean="0"/>
              <a:t>intuit</a:t>
            </a:r>
            <a:r>
              <a:rPr lang="ja-JP" altLang="en-US" sz="2000" dirty="0" smtClean="0">
                <a:latin typeface="Arial"/>
              </a:rPr>
              <a:t>”</a:t>
            </a:r>
            <a:r>
              <a:rPr lang="en-US" sz="2000" dirty="0" smtClean="0"/>
              <a:t> the answer in a forward pass.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We may use explicit rules for conscious, deliberate reasoning, but we do a lot of commonsense, analogical reasoning by just “seeing” the answer with no conscious intervening steps.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/>
              <a:t>Even when we are using explicit rules, we need to just see which rules to apply.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466"/>
            <a:ext cx="8229600" cy="8572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err="1" smtClean="0">
                <a:cs typeface="+mj-cs"/>
              </a:rPr>
              <a:t>Localist</a:t>
            </a:r>
            <a:r>
              <a:rPr lang="en-US" sz="2400" dirty="0" smtClean="0">
                <a:cs typeface="+mj-cs"/>
              </a:rPr>
              <a:t> and distributed representations of concepts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5232" y="807554"/>
            <a:ext cx="7751204" cy="3394472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cs typeface="+mn-cs"/>
              </a:rPr>
              <a:t>The obvious way to implement a relational graph in a neural net is to treat a neuron as a node in the graph and a connection as a binary relationship. But this “</a:t>
            </a:r>
            <a:r>
              <a:rPr lang="en-US" sz="2000" dirty="0" err="1" smtClean="0">
                <a:cs typeface="+mn-cs"/>
              </a:rPr>
              <a:t>localist</a:t>
            </a:r>
            <a:r>
              <a:rPr lang="en-US" sz="2000" dirty="0" smtClean="0">
                <a:cs typeface="+mn-cs"/>
              </a:rPr>
              <a:t>” method will not work:</a:t>
            </a:r>
          </a:p>
          <a:p>
            <a:pPr lvl="1" eaLnBrk="1" hangingPunct="1">
              <a:defRPr/>
            </a:pPr>
            <a:r>
              <a:rPr lang="en-US" sz="1800" dirty="0" smtClean="0"/>
              <a:t>We need many different types of relationship and the connections in a neural net do not have discrete labels.</a:t>
            </a:r>
          </a:p>
          <a:p>
            <a:pPr lvl="1" eaLnBrk="1" hangingPunct="1">
              <a:defRPr/>
            </a:pPr>
            <a:r>
              <a:rPr lang="en-US" sz="1800" dirty="0" smtClean="0"/>
              <a:t>We need ternary relationships as well as binary ones.                 e.g. </a:t>
            </a:r>
            <a:r>
              <a:rPr lang="en-US" sz="1800" dirty="0" smtClean="0">
                <a:solidFill>
                  <a:srgbClr val="3333CC"/>
                </a:solidFill>
              </a:rPr>
              <a:t>A is between B and C.</a:t>
            </a:r>
            <a:endParaRPr lang="en-US" sz="1800" dirty="0" smtClean="0"/>
          </a:p>
          <a:p>
            <a:pPr eaLnBrk="1" hangingPunct="1">
              <a:defRPr/>
            </a:pPr>
            <a:r>
              <a:rPr lang="en-US" sz="2000" dirty="0" smtClean="0"/>
              <a:t>The right way to implement relational knowledge in a neural net is still an open issue.</a:t>
            </a:r>
          </a:p>
          <a:p>
            <a:pPr lvl="1" eaLnBrk="1" hangingPunct="1">
              <a:defRPr/>
            </a:pPr>
            <a:r>
              <a:rPr lang="en-US" sz="1800" dirty="0" smtClean="0"/>
              <a:t>But many neurons are probably used for each concept and each neuron is probably involved in many concepts. This is called a “distributed representation”.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91530"/>
            <a:ext cx="7772400" cy="1102519"/>
          </a:xfrm>
        </p:spPr>
        <p:txBody>
          <a:bodyPr/>
          <a:lstStyle/>
          <a:p>
            <a:r>
              <a:rPr lang="en-US" sz="3200" dirty="0" smtClean="0">
                <a:solidFill>
                  <a:srgbClr val="000000"/>
                </a:solidFill>
              </a:rPr>
              <a:t/>
            </a:r>
            <a:br>
              <a:rPr lang="en-US" sz="3200" dirty="0" smtClean="0">
                <a:solidFill>
                  <a:srgbClr val="000000"/>
                </a:solidFill>
              </a:rPr>
            </a:br>
            <a:r>
              <a:rPr lang="en-US" sz="3200" dirty="0" smtClean="0">
                <a:solidFill>
                  <a:srgbClr val="000000"/>
                </a:solidFill>
              </a:rPr>
              <a:t>Neural Networks for Machine Learning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smtClean="0"/>
              <a:t>Lecture 4c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smtClean="0"/>
              <a:t>Another diversion: The </a:t>
            </a:r>
            <a:r>
              <a:rPr lang="en-US" sz="2800" dirty="0" err="1"/>
              <a:t>s</a:t>
            </a:r>
            <a:r>
              <a:rPr lang="en-US" sz="2800" dirty="0" err="1" smtClean="0"/>
              <a:t>oftmax</a:t>
            </a:r>
            <a:r>
              <a:rPr lang="en-US" sz="2800" dirty="0" smtClean="0"/>
              <a:t> output function</a:t>
            </a:r>
            <a:endParaRPr lang="en-US" sz="28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73025" y="2409732"/>
            <a:ext cx="9324975" cy="1710928"/>
          </a:xfrm>
        </p:spPr>
        <p:txBody>
          <a:bodyPr/>
          <a:lstStyle/>
          <a:p>
            <a:endParaRPr lang="en-US" dirty="0" smtClean="0"/>
          </a:p>
          <a:p>
            <a:endParaRPr lang="en-US" sz="2400" dirty="0"/>
          </a:p>
          <a:p>
            <a:endParaRPr lang="en-US" dirty="0">
              <a:solidFill>
                <a:srgbClr val="3333CC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51620" y="2709813"/>
            <a:ext cx="266429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Geoffrey Hinton </a:t>
            </a:r>
          </a:p>
          <a:p>
            <a:r>
              <a:rPr lang="en-US" sz="2000" dirty="0"/>
              <a:t>with</a:t>
            </a:r>
          </a:p>
          <a:p>
            <a:r>
              <a:rPr lang="en-US" sz="2400" dirty="0" err="1"/>
              <a:t>Nitish</a:t>
            </a:r>
            <a:r>
              <a:rPr lang="en-US" sz="2400" dirty="0"/>
              <a:t> </a:t>
            </a:r>
            <a:r>
              <a:rPr lang="en-US" sz="2400" dirty="0" err="1"/>
              <a:t>Srivastava</a:t>
            </a:r>
            <a:r>
              <a:rPr lang="en-US" sz="2400" dirty="0"/>
              <a:t> </a:t>
            </a:r>
          </a:p>
          <a:p>
            <a:r>
              <a:rPr lang="en-US" sz="2400" dirty="0" smtClean="0"/>
              <a:t>Kevin </a:t>
            </a:r>
            <a:r>
              <a:rPr lang="en-US" sz="2400" dirty="0" err="1" smtClean="0"/>
              <a:t>Swersky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05639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cs typeface="+mj-cs"/>
              </a:rPr>
              <a:t>Problems with squared error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200151"/>
            <a:ext cx="8244916" cy="3394472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cs typeface="+mn-cs"/>
              </a:rPr>
              <a:t>The squared error measure has some drawbacks:</a:t>
            </a:r>
          </a:p>
          <a:p>
            <a:pPr lvl="1" eaLnBrk="1" hangingPunct="1">
              <a:defRPr/>
            </a:pPr>
            <a:r>
              <a:rPr lang="en-US" sz="2000" dirty="0" smtClean="0"/>
              <a:t>If the desired output is 1 and the actual output is 0.00000001 there is almost no gradient for a logistic unit to fix up the error.</a:t>
            </a:r>
          </a:p>
          <a:p>
            <a:pPr lvl="1" eaLnBrk="1" hangingPunct="1">
              <a:defRPr/>
            </a:pPr>
            <a:r>
              <a:rPr lang="en-US" sz="2000" dirty="0" smtClean="0"/>
              <a:t>If we are trying to assign probabilities to mutually exclusive class labels, we know that the outputs should sum to 1, but we are depriving the network of this knowledge.</a:t>
            </a:r>
          </a:p>
          <a:p>
            <a:pPr eaLnBrk="1" hangingPunct="1">
              <a:defRPr/>
            </a:pPr>
            <a:r>
              <a:rPr lang="en-US" sz="2000" dirty="0" smtClean="0">
                <a:cs typeface="+mn-cs"/>
              </a:rPr>
              <a:t>Is there a different cost function that works better?</a:t>
            </a:r>
          </a:p>
          <a:p>
            <a:pPr lvl="1" eaLnBrk="1" hangingPunct="1">
              <a:defRPr/>
            </a:pPr>
            <a:r>
              <a:rPr lang="en-US" sz="2000" dirty="0" smtClean="0"/>
              <a:t>Yes: Force the outputs to represent a probability distribution across discrete alternatives.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cs typeface="+mj-cs"/>
              </a:rPr>
              <a:t>Softmax</a:t>
            </a:r>
            <a:endParaRPr lang="en-US" sz="2800" dirty="0" smtClean="0">
              <a:cs typeface="+mj-cs"/>
            </a:endParaRPr>
          </a:p>
        </p:txBody>
      </p:sp>
      <p:graphicFrame>
        <p:nvGraphicFramePr>
          <p:cNvPr id="17410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7255556"/>
              </p:ext>
            </p:extLst>
          </p:nvPr>
        </p:nvGraphicFramePr>
        <p:xfrm>
          <a:off x="6011863" y="3052105"/>
          <a:ext cx="2446337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1" name="Equation" r:id="rId3" imgW="927100" imgH="431800" progId="Equation.3">
                  <p:embed/>
                </p:oleObj>
              </mc:Choice>
              <mc:Fallback>
                <p:oleObj name="Equation" r:id="rId3" imgW="927100" imgH="431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3052105"/>
                        <a:ext cx="2446337" cy="113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8292" name="Text Box 4"/>
          <p:cNvSpPr txBox="1">
            <a:spLocks noChangeArrowheads="1"/>
          </p:cNvSpPr>
          <p:nvPr/>
        </p:nvSpPr>
        <p:spPr bwMode="auto">
          <a:xfrm>
            <a:off x="971598" y="1166517"/>
            <a:ext cx="439249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rgbClr val="3333CC"/>
                </a:solidFill>
                <a:cs typeface="+mn-cs"/>
              </a:rPr>
              <a:t>The output units </a:t>
            </a:r>
            <a:r>
              <a:rPr lang="en-US" sz="2000" dirty="0" smtClean="0">
                <a:solidFill>
                  <a:srgbClr val="3333CC"/>
                </a:solidFill>
                <a:cs typeface="+mn-cs"/>
              </a:rPr>
              <a:t>in a </a:t>
            </a:r>
            <a:r>
              <a:rPr lang="en-US" sz="2000" dirty="0" err="1" smtClean="0">
                <a:solidFill>
                  <a:srgbClr val="3333CC"/>
                </a:solidFill>
                <a:cs typeface="+mn-cs"/>
              </a:rPr>
              <a:t>softmax</a:t>
            </a:r>
            <a:r>
              <a:rPr lang="en-US" sz="2000" dirty="0" smtClean="0">
                <a:solidFill>
                  <a:srgbClr val="3333CC"/>
                </a:solidFill>
                <a:cs typeface="+mn-cs"/>
              </a:rPr>
              <a:t> group use </a:t>
            </a:r>
            <a:r>
              <a:rPr lang="en-US" sz="2000" dirty="0">
                <a:solidFill>
                  <a:srgbClr val="3333CC"/>
                </a:solidFill>
                <a:cs typeface="+mn-cs"/>
              </a:rPr>
              <a:t>a non-local non-linearity:</a:t>
            </a:r>
          </a:p>
        </p:txBody>
      </p:sp>
      <p:sp>
        <p:nvSpPr>
          <p:cNvPr id="268295" name="Oval 7"/>
          <p:cNvSpPr>
            <a:spLocks noChangeArrowheads="1"/>
          </p:cNvSpPr>
          <p:nvPr/>
        </p:nvSpPr>
        <p:spPr bwMode="auto">
          <a:xfrm>
            <a:off x="1511336" y="2409529"/>
            <a:ext cx="360363" cy="27027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8296" name="Text Box 8"/>
          <p:cNvSpPr txBox="1">
            <a:spLocks noChangeArrowheads="1"/>
          </p:cNvSpPr>
          <p:nvPr/>
        </p:nvSpPr>
        <p:spPr bwMode="auto">
          <a:xfrm>
            <a:off x="3671900" y="2152355"/>
            <a:ext cx="115170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err="1">
                <a:cs typeface="+mn-cs"/>
              </a:rPr>
              <a:t>s</a:t>
            </a:r>
            <a:r>
              <a:rPr lang="en-US" sz="2000" dirty="0" err="1" smtClean="0">
                <a:cs typeface="+mn-cs"/>
              </a:rPr>
              <a:t>oftmax</a:t>
            </a:r>
            <a:r>
              <a:rPr lang="en-US" sz="2000" dirty="0" smtClean="0">
                <a:cs typeface="+mn-cs"/>
              </a:rPr>
              <a:t> group</a:t>
            </a:r>
            <a:endParaRPr lang="en-US" sz="2000" dirty="0">
              <a:cs typeface="+mn-cs"/>
            </a:endParaRPr>
          </a:p>
        </p:txBody>
      </p:sp>
      <p:sp>
        <p:nvSpPr>
          <p:cNvPr id="268297" name="Line 9"/>
          <p:cNvSpPr>
            <a:spLocks noChangeShapeType="1"/>
          </p:cNvSpPr>
          <p:nvPr/>
        </p:nvSpPr>
        <p:spPr bwMode="auto">
          <a:xfrm flipV="1">
            <a:off x="1690736" y="2679801"/>
            <a:ext cx="0" cy="485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8298" name="Line 10"/>
          <p:cNvSpPr>
            <a:spLocks noChangeShapeType="1"/>
          </p:cNvSpPr>
          <p:nvPr/>
        </p:nvSpPr>
        <p:spPr bwMode="auto">
          <a:xfrm flipV="1">
            <a:off x="1690736" y="1977332"/>
            <a:ext cx="0" cy="4321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8301" name="Oval 13"/>
          <p:cNvSpPr>
            <a:spLocks noChangeArrowheads="1"/>
          </p:cNvSpPr>
          <p:nvPr/>
        </p:nvSpPr>
        <p:spPr bwMode="auto">
          <a:xfrm>
            <a:off x="2231416" y="2409529"/>
            <a:ext cx="360362" cy="27027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8302" name="Line 14"/>
          <p:cNvSpPr>
            <a:spLocks noChangeShapeType="1"/>
          </p:cNvSpPr>
          <p:nvPr/>
        </p:nvSpPr>
        <p:spPr bwMode="auto">
          <a:xfrm flipV="1">
            <a:off x="2409873" y="2679801"/>
            <a:ext cx="0" cy="485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8303" name="Line 15"/>
          <p:cNvSpPr>
            <a:spLocks noChangeShapeType="1"/>
          </p:cNvSpPr>
          <p:nvPr/>
        </p:nvSpPr>
        <p:spPr bwMode="auto">
          <a:xfrm flipV="1">
            <a:off x="2409873" y="1977332"/>
            <a:ext cx="0" cy="4321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8306" name="Oval 18"/>
          <p:cNvSpPr>
            <a:spLocks noChangeArrowheads="1"/>
          </p:cNvSpPr>
          <p:nvPr/>
        </p:nvSpPr>
        <p:spPr bwMode="auto">
          <a:xfrm>
            <a:off x="2951496" y="2409529"/>
            <a:ext cx="360363" cy="27027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8307" name="Line 19"/>
          <p:cNvSpPr>
            <a:spLocks noChangeShapeType="1"/>
          </p:cNvSpPr>
          <p:nvPr/>
        </p:nvSpPr>
        <p:spPr bwMode="auto">
          <a:xfrm flipV="1">
            <a:off x="3129011" y="2679801"/>
            <a:ext cx="0" cy="485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8308" name="Line 20"/>
          <p:cNvSpPr>
            <a:spLocks noChangeShapeType="1"/>
          </p:cNvSpPr>
          <p:nvPr/>
        </p:nvSpPr>
        <p:spPr bwMode="auto">
          <a:xfrm flipV="1">
            <a:off x="3129011" y="1977332"/>
            <a:ext cx="0" cy="4321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002938"/>
              </p:ext>
            </p:extLst>
          </p:nvPr>
        </p:nvGraphicFramePr>
        <p:xfrm>
          <a:off x="2425700" y="2606675"/>
          <a:ext cx="339725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2" name="Equation" r:id="rId5" imgW="139700" imgH="215900" progId="Equation.3">
                  <p:embed/>
                </p:oleObj>
              </mc:Choice>
              <mc:Fallback>
                <p:oleObj name="Equation" r:id="rId5" imgW="139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5700" y="2606675"/>
                        <a:ext cx="339725" cy="54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7589406"/>
              </p:ext>
            </p:extLst>
          </p:nvPr>
        </p:nvGraphicFramePr>
        <p:xfrm>
          <a:off x="2411436" y="1814849"/>
          <a:ext cx="370141" cy="540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3" name="Equation" r:id="rId7" imgW="152400" imgH="215900" progId="Equation.3">
                  <p:embed/>
                </p:oleObj>
              </mc:Choice>
              <mc:Fallback>
                <p:oleObj name="Equation" r:id="rId7" imgW="152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11436" y="1814849"/>
                        <a:ext cx="370141" cy="5408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23628" y="3687874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</a:t>
            </a:r>
            <a:r>
              <a:rPr lang="en-US" sz="2000" dirty="0" smtClean="0">
                <a:solidFill>
                  <a:srgbClr val="0000FF"/>
                </a:solidFill>
              </a:rPr>
              <a:t>his is called the “</a:t>
            </a:r>
            <a:r>
              <a:rPr lang="en-US" sz="2000" dirty="0" err="1" smtClean="0">
                <a:solidFill>
                  <a:srgbClr val="0000FF"/>
                </a:solidFill>
              </a:rPr>
              <a:t>logit</a:t>
            </a:r>
            <a:r>
              <a:rPr lang="en-US" sz="2000" dirty="0" smtClean="0">
                <a:solidFill>
                  <a:srgbClr val="0000FF"/>
                </a:solidFill>
              </a:rPr>
              <a:t>”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5" name="Straight Arrow Connector 4"/>
          <p:cNvCxnSpPr>
            <a:stCxn id="3" idx="0"/>
            <a:endCxn id="2" idx="2"/>
          </p:cNvCxnSpPr>
          <p:nvPr/>
        </p:nvCxnSpPr>
        <p:spPr>
          <a:xfrm flipV="1">
            <a:off x="2591780" y="3147814"/>
            <a:ext cx="4684" cy="54006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532962"/>
              </p:ext>
            </p:extLst>
          </p:nvPr>
        </p:nvGraphicFramePr>
        <p:xfrm>
          <a:off x="5908674" y="771550"/>
          <a:ext cx="2682191" cy="19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4" name="Equation" r:id="rId9" imgW="901700" imgH="647700" progId="Equation.3">
                  <p:embed/>
                </p:oleObj>
              </mc:Choice>
              <mc:Fallback>
                <p:oleObj name="Equation" r:id="rId9" imgW="901700" imgH="647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8674" y="771550"/>
                        <a:ext cx="2682191" cy="192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cs typeface="+mj-cs"/>
              </a:rPr>
              <a:t>Cross-entropy: the right cost function to use with </a:t>
            </a:r>
            <a:r>
              <a:rPr lang="en-US" sz="2400" dirty="0" err="1" smtClean="0">
                <a:cs typeface="+mj-cs"/>
              </a:rPr>
              <a:t>softmax</a:t>
            </a:r>
            <a:endParaRPr lang="en-US" sz="2400" dirty="0" smtClean="0">
              <a:cs typeface="+mj-cs"/>
            </a:endParaRPr>
          </a:p>
        </p:txBody>
      </p:sp>
      <p:graphicFrame>
        <p:nvGraphicFramePr>
          <p:cNvPr id="17410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09210230"/>
              </p:ext>
            </p:extLst>
          </p:nvPr>
        </p:nvGraphicFramePr>
        <p:xfrm>
          <a:off x="5436232" y="1167595"/>
          <a:ext cx="2412132" cy="90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Equation" r:id="rId3" imgW="1079500" imgH="406400" progId="Equation.3">
                  <p:embed/>
                </p:oleObj>
              </mc:Choice>
              <mc:Fallback>
                <p:oleObj name="Equation" r:id="rId3" imgW="10795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232" y="1167595"/>
                        <a:ext cx="2412132" cy="90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7524" y="1023578"/>
            <a:ext cx="4608512" cy="3394472"/>
          </a:xfrm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2000" dirty="0" smtClean="0"/>
              <a:t>The </a:t>
            </a:r>
            <a:r>
              <a:rPr lang="en-US" sz="2000" dirty="0"/>
              <a:t>right cost function is the negative log probability of the right answer.</a:t>
            </a:r>
          </a:p>
          <a:p>
            <a:pPr>
              <a:spcBef>
                <a:spcPct val="50000"/>
              </a:spcBef>
              <a:defRPr/>
            </a:pPr>
            <a:r>
              <a:rPr lang="en-US" sz="2000" dirty="0" smtClean="0"/>
              <a:t>C has a very big gradient when the target value is 1 and the output is almost zero.</a:t>
            </a:r>
          </a:p>
          <a:p>
            <a:pPr lvl="1">
              <a:spcBef>
                <a:spcPct val="50000"/>
              </a:spcBef>
              <a:defRPr/>
            </a:pPr>
            <a:r>
              <a:rPr lang="en-US" sz="1800" dirty="0" smtClean="0"/>
              <a:t>A value of 0.000001 is much better than 0.000000001</a:t>
            </a:r>
          </a:p>
          <a:p>
            <a:pPr lvl="1">
              <a:spcBef>
                <a:spcPct val="50000"/>
              </a:spcBef>
              <a:defRPr/>
            </a:pPr>
            <a:r>
              <a:rPr lang="en-US" sz="1800" dirty="0" smtClean="0"/>
              <a:t>The </a:t>
            </a:r>
            <a:r>
              <a:rPr lang="en-US" sz="1800" dirty="0"/>
              <a:t>steepness of </a:t>
            </a:r>
            <a:r>
              <a:rPr lang="en-US" sz="1800" dirty="0" err="1" smtClean="0"/>
              <a:t>dC</a:t>
            </a:r>
            <a:r>
              <a:rPr lang="en-US" sz="1800" dirty="0" smtClean="0"/>
              <a:t>/</a:t>
            </a:r>
            <a:r>
              <a:rPr lang="en-US" sz="1800" dirty="0" err="1" smtClean="0"/>
              <a:t>dy</a:t>
            </a:r>
            <a:r>
              <a:rPr lang="en-US" sz="1800" dirty="0" smtClean="0"/>
              <a:t> exactly balances </a:t>
            </a:r>
            <a:r>
              <a:rPr lang="en-US" sz="1800" dirty="0"/>
              <a:t>the flatness of </a:t>
            </a:r>
            <a:r>
              <a:rPr lang="en-US" sz="1800" dirty="0" err="1" smtClean="0"/>
              <a:t>dy</a:t>
            </a:r>
            <a:r>
              <a:rPr lang="en-US" sz="1800" dirty="0" smtClean="0"/>
              <a:t>/</a:t>
            </a:r>
            <a:r>
              <a:rPr lang="en-US" sz="1800" dirty="0" err="1" smtClean="0"/>
              <a:t>dz</a:t>
            </a:r>
            <a:endParaRPr lang="en-US" sz="1800" dirty="0" smtClean="0"/>
          </a:p>
        </p:txBody>
      </p:sp>
      <p:sp>
        <p:nvSpPr>
          <p:cNvPr id="268317" name="Text Box 29"/>
          <p:cNvSpPr txBox="1">
            <a:spLocks noChangeArrowheads="1"/>
          </p:cNvSpPr>
          <p:nvPr/>
        </p:nvSpPr>
        <p:spPr bwMode="auto">
          <a:xfrm>
            <a:off x="7020272" y="1887674"/>
            <a:ext cx="22320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 smtClean="0">
                <a:solidFill>
                  <a:srgbClr val="009900"/>
                </a:solidFill>
                <a:cs typeface="+mn-cs"/>
              </a:rPr>
              <a:t>target </a:t>
            </a:r>
            <a:r>
              <a:rPr lang="en-US" sz="1800" dirty="0">
                <a:solidFill>
                  <a:srgbClr val="009900"/>
                </a:solidFill>
                <a:cs typeface="+mn-cs"/>
              </a:rPr>
              <a:t>value</a:t>
            </a: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8885924"/>
              </p:ext>
            </p:extLst>
          </p:nvPr>
        </p:nvGraphicFramePr>
        <p:xfrm>
          <a:off x="5220072" y="2729024"/>
          <a:ext cx="3255342" cy="106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Equation" r:id="rId5" imgW="1473200" imgH="482600" progId="Equation.3">
                  <p:embed/>
                </p:oleObj>
              </mc:Choice>
              <mc:Fallback>
                <p:oleObj name="Equation" r:id="rId5" imgW="14732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2729024"/>
                        <a:ext cx="3255342" cy="1066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 flipV="1">
            <a:off x="6840252" y="1743658"/>
            <a:ext cx="216024" cy="21602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527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91530"/>
            <a:ext cx="7772400" cy="1102519"/>
          </a:xfrm>
        </p:spPr>
        <p:txBody>
          <a:bodyPr/>
          <a:lstStyle/>
          <a:p>
            <a:r>
              <a:rPr lang="en-US" sz="3200" dirty="0" smtClean="0">
                <a:solidFill>
                  <a:srgbClr val="000000"/>
                </a:solidFill>
              </a:rPr>
              <a:t/>
            </a:r>
            <a:br>
              <a:rPr lang="en-US" sz="3200" dirty="0" smtClean="0">
                <a:solidFill>
                  <a:srgbClr val="000000"/>
                </a:solidFill>
              </a:rPr>
            </a:br>
            <a:r>
              <a:rPr lang="en-US" sz="3200" dirty="0" smtClean="0">
                <a:solidFill>
                  <a:srgbClr val="000000"/>
                </a:solidFill>
              </a:rPr>
              <a:t>Neural Networks for Machine Learning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Lecture 4d </a:t>
            </a:r>
            <a:br>
              <a:rPr lang="en-US" sz="3200" dirty="0" smtClean="0"/>
            </a:br>
            <a:r>
              <a:rPr lang="en-US" sz="3200" dirty="0" err="1">
                <a:solidFill>
                  <a:srgbClr val="000090"/>
                </a:solidFill>
              </a:rPr>
              <a:t>Neuro</a:t>
            </a:r>
            <a:r>
              <a:rPr lang="en-US" sz="3200" dirty="0">
                <a:solidFill>
                  <a:srgbClr val="000090"/>
                </a:solidFill>
              </a:rPr>
              <a:t>-probabilistic language models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73025" y="2409732"/>
            <a:ext cx="9324975" cy="1710928"/>
          </a:xfrm>
        </p:spPr>
        <p:txBody>
          <a:bodyPr/>
          <a:lstStyle/>
          <a:p>
            <a:endParaRPr lang="en-US" dirty="0" smtClean="0"/>
          </a:p>
          <a:p>
            <a:endParaRPr lang="en-US" sz="2400" dirty="0"/>
          </a:p>
          <a:p>
            <a:endParaRPr lang="en-US" dirty="0">
              <a:solidFill>
                <a:srgbClr val="3333CC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51620" y="2709813"/>
            <a:ext cx="266429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Geoffrey Hinton </a:t>
            </a:r>
          </a:p>
          <a:p>
            <a:r>
              <a:rPr lang="en-US" sz="2000" dirty="0"/>
              <a:t>with</a:t>
            </a:r>
          </a:p>
          <a:p>
            <a:r>
              <a:rPr lang="en-US" sz="2400" dirty="0" err="1"/>
              <a:t>Nitish</a:t>
            </a:r>
            <a:r>
              <a:rPr lang="en-US" sz="2400" dirty="0"/>
              <a:t> </a:t>
            </a:r>
            <a:r>
              <a:rPr lang="en-US" sz="2400" dirty="0" err="1"/>
              <a:t>Srivastava</a:t>
            </a:r>
            <a:r>
              <a:rPr lang="en-US" sz="2400" dirty="0"/>
              <a:t> </a:t>
            </a:r>
          </a:p>
          <a:p>
            <a:r>
              <a:rPr lang="en-US" sz="2400" dirty="0" smtClean="0"/>
              <a:t>Kevin </a:t>
            </a:r>
            <a:r>
              <a:rPr lang="en-US" sz="2400" dirty="0" err="1" smtClean="0"/>
              <a:t>Swersky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8043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cs typeface="+mj-cs"/>
              </a:rPr>
              <a:t>A basic problem in speech recognition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23578"/>
            <a:ext cx="8229600" cy="339447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cs typeface="+mn-cs"/>
              </a:rPr>
              <a:t>We cannot identify phonemes perfectly in noisy speech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The acoustic input is often ambiguous: there are several different words that fit the acoustic signal equally well.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cs typeface="+mn-cs"/>
              </a:rPr>
              <a:t>People use their understanding of the meaning of the utterance to hear the right words.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We do this unconsciously when we wreck a nice beach.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We are very good at it.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cs typeface="+mn-cs"/>
              </a:rPr>
              <a:t>This means speech recognizers have to know which words are likely to come next and which are not.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Fortunately, words can be predicted quite well without full understanding.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cs typeface="+mj-cs"/>
              </a:rPr>
              <a:t>A simple example of relational information</a:t>
            </a:r>
          </a:p>
        </p:txBody>
      </p:sp>
      <p:sp>
        <p:nvSpPr>
          <p:cNvPr id="240649" name="Text Box 9"/>
          <p:cNvSpPr txBox="1">
            <a:spLocks noChangeArrowheads="1"/>
          </p:cNvSpPr>
          <p:nvPr/>
        </p:nvSpPr>
        <p:spPr bwMode="auto">
          <a:xfrm>
            <a:off x="554483" y="771550"/>
            <a:ext cx="84820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cs typeface="+mn-cs"/>
              </a:rPr>
              <a:t>        </a:t>
            </a:r>
            <a:r>
              <a:rPr lang="en-US" sz="2000" dirty="0">
                <a:cs typeface="+mn-cs"/>
              </a:rPr>
              <a:t>Christopher = Penelope    </a:t>
            </a:r>
            <a:r>
              <a:rPr lang="en-US" sz="2000" dirty="0" smtClean="0">
                <a:cs typeface="+mn-cs"/>
              </a:rPr>
              <a:t>            Andrew </a:t>
            </a:r>
            <a:r>
              <a:rPr lang="en-US" sz="2000" dirty="0">
                <a:cs typeface="+mn-cs"/>
              </a:rPr>
              <a:t>= Christine</a:t>
            </a:r>
          </a:p>
        </p:txBody>
      </p:sp>
      <p:sp>
        <p:nvSpPr>
          <p:cNvPr id="240654" name="Text Box 14"/>
          <p:cNvSpPr txBox="1">
            <a:spLocks noChangeArrowheads="1"/>
          </p:cNvSpPr>
          <p:nvPr/>
        </p:nvSpPr>
        <p:spPr bwMode="auto">
          <a:xfrm>
            <a:off x="661988" y="1451560"/>
            <a:ext cx="84820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cs typeface="+mn-cs"/>
              </a:rPr>
              <a:t>Margaret = </a:t>
            </a:r>
            <a:r>
              <a:rPr lang="en-US" sz="2000" dirty="0" smtClean="0">
                <a:cs typeface="+mn-cs"/>
              </a:rPr>
              <a:t>Arthur          Victoria </a:t>
            </a:r>
            <a:r>
              <a:rPr lang="en-US" sz="2000" dirty="0">
                <a:cs typeface="+mn-cs"/>
              </a:rPr>
              <a:t>= James      </a:t>
            </a:r>
            <a:r>
              <a:rPr lang="en-US" sz="2000" dirty="0" smtClean="0">
                <a:cs typeface="+mn-cs"/>
              </a:rPr>
              <a:t>     </a:t>
            </a:r>
            <a:r>
              <a:rPr lang="en-US" sz="2000" dirty="0">
                <a:cs typeface="+mn-cs"/>
              </a:rPr>
              <a:t>Jennifer = Charles</a:t>
            </a:r>
          </a:p>
        </p:txBody>
      </p:sp>
      <p:sp>
        <p:nvSpPr>
          <p:cNvPr id="240659" name="Text Box 19"/>
          <p:cNvSpPr txBox="1">
            <a:spLocks noChangeArrowheads="1"/>
          </p:cNvSpPr>
          <p:nvPr/>
        </p:nvSpPr>
        <p:spPr bwMode="auto">
          <a:xfrm>
            <a:off x="1763688" y="2074081"/>
            <a:ext cx="50765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cs typeface="+mn-cs"/>
              </a:rPr>
              <a:t>   </a:t>
            </a:r>
            <a:r>
              <a:rPr lang="en-US" sz="2400" dirty="0" smtClean="0">
                <a:cs typeface="+mn-cs"/>
              </a:rPr>
              <a:t> </a:t>
            </a:r>
            <a:r>
              <a:rPr lang="en-US" sz="2000" dirty="0" smtClean="0">
                <a:cs typeface="+mn-cs"/>
              </a:rPr>
              <a:t>  </a:t>
            </a:r>
            <a:r>
              <a:rPr lang="en-US" sz="2000" dirty="0">
                <a:cs typeface="+mn-cs"/>
              </a:rPr>
              <a:t>Colin                 </a:t>
            </a:r>
            <a:r>
              <a:rPr lang="en-US" sz="2000" dirty="0" smtClean="0">
                <a:cs typeface="+mn-cs"/>
              </a:rPr>
              <a:t>     </a:t>
            </a:r>
            <a:r>
              <a:rPr lang="en-US" sz="2000" dirty="0">
                <a:cs typeface="+mn-cs"/>
              </a:rPr>
              <a:t>Charlotte</a:t>
            </a:r>
          </a:p>
        </p:txBody>
      </p:sp>
      <p:sp>
        <p:nvSpPr>
          <p:cNvPr id="240660" name="Line 20"/>
          <p:cNvSpPr>
            <a:spLocks noChangeShapeType="1"/>
          </p:cNvSpPr>
          <p:nvPr/>
        </p:nvSpPr>
        <p:spPr bwMode="auto">
          <a:xfrm>
            <a:off x="3961346" y="1869430"/>
            <a:ext cx="0" cy="127397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0661" name="Line 21"/>
          <p:cNvSpPr>
            <a:spLocks noChangeShapeType="1"/>
          </p:cNvSpPr>
          <p:nvPr/>
        </p:nvSpPr>
        <p:spPr bwMode="auto">
          <a:xfrm>
            <a:off x="2735796" y="1996827"/>
            <a:ext cx="2268538" cy="7144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0662" name="Line 22"/>
          <p:cNvSpPr>
            <a:spLocks noChangeShapeType="1"/>
          </p:cNvSpPr>
          <p:nvPr/>
        </p:nvSpPr>
        <p:spPr bwMode="auto">
          <a:xfrm>
            <a:off x="5004334" y="1977777"/>
            <a:ext cx="0" cy="161925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0663" name="Line 23"/>
          <p:cNvSpPr>
            <a:spLocks noChangeShapeType="1"/>
          </p:cNvSpPr>
          <p:nvPr/>
        </p:nvSpPr>
        <p:spPr bwMode="auto">
          <a:xfrm>
            <a:off x="2735796" y="1977777"/>
            <a:ext cx="0" cy="161925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0664" name="Line 24"/>
          <p:cNvSpPr>
            <a:spLocks noChangeShapeType="1"/>
          </p:cNvSpPr>
          <p:nvPr/>
        </p:nvSpPr>
        <p:spPr bwMode="auto">
          <a:xfrm>
            <a:off x="2755900" y="1195077"/>
            <a:ext cx="0" cy="127397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0665" name="Line 25"/>
          <p:cNvSpPr>
            <a:spLocks noChangeShapeType="1"/>
          </p:cNvSpPr>
          <p:nvPr/>
        </p:nvSpPr>
        <p:spPr bwMode="auto">
          <a:xfrm>
            <a:off x="2395538" y="1322474"/>
            <a:ext cx="15113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0666" name="Line 26"/>
          <p:cNvSpPr>
            <a:spLocks noChangeShapeType="1"/>
          </p:cNvSpPr>
          <p:nvPr/>
        </p:nvSpPr>
        <p:spPr bwMode="auto">
          <a:xfrm>
            <a:off x="3906838" y="1303424"/>
            <a:ext cx="0" cy="161925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0667" name="Line 27"/>
          <p:cNvSpPr>
            <a:spLocks noChangeShapeType="1"/>
          </p:cNvSpPr>
          <p:nvPr/>
        </p:nvSpPr>
        <p:spPr bwMode="auto">
          <a:xfrm>
            <a:off x="2395538" y="1303424"/>
            <a:ext cx="0" cy="161925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0668" name="Line 28"/>
          <p:cNvSpPr>
            <a:spLocks noChangeShapeType="1"/>
          </p:cNvSpPr>
          <p:nvPr/>
        </p:nvSpPr>
        <p:spPr bwMode="auto">
          <a:xfrm>
            <a:off x="6121648" y="1195077"/>
            <a:ext cx="0" cy="127397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0669" name="Line 29"/>
          <p:cNvSpPr>
            <a:spLocks noChangeShapeType="1"/>
          </p:cNvSpPr>
          <p:nvPr/>
        </p:nvSpPr>
        <p:spPr bwMode="auto">
          <a:xfrm>
            <a:off x="5004048" y="1322474"/>
            <a:ext cx="15113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0670" name="Line 30"/>
          <p:cNvSpPr>
            <a:spLocks noChangeShapeType="1"/>
          </p:cNvSpPr>
          <p:nvPr/>
        </p:nvSpPr>
        <p:spPr bwMode="auto">
          <a:xfrm>
            <a:off x="6515348" y="1303424"/>
            <a:ext cx="0" cy="161925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0671" name="Line 31"/>
          <p:cNvSpPr>
            <a:spLocks noChangeShapeType="1"/>
          </p:cNvSpPr>
          <p:nvPr/>
        </p:nvSpPr>
        <p:spPr bwMode="auto">
          <a:xfrm>
            <a:off x="5004048" y="1303424"/>
            <a:ext cx="0" cy="161925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0672" name="Text Box 32"/>
          <p:cNvSpPr txBox="1">
            <a:spLocks noChangeArrowheads="1"/>
          </p:cNvSpPr>
          <p:nvPr/>
        </p:nvSpPr>
        <p:spPr bwMode="auto">
          <a:xfrm>
            <a:off x="431540" y="2643758"/>
            <a:ext cx="84820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hlink"/>
                </a:solidFill>
                <a:cs typeface="+mn-cs"/>
              </a:rPr>
              <a:t>            </a:t>
            </a:r>
            <a:r>
              <a:rPr lang="en-US" sz="2000" dirty="0">
                <a:solidFill>
                  <a:schemeClr val="hlink"/>
                </a:solidFill>
                <a:cs typeface="+mn-cs"/>
              </a:rPr>
              <a:t> Roberto = Maria               </a:t>
            </a:r>
            <a:r>
              <a:rPr lang="en-US" sz="2000" dirty="0" smtClean="0">
                <a:solidFill>
                  <a:schemeClr val="hlink"/>
                </a:solidFill>
                <a:cs typeface="+mn-cs"/>
              </a:rPr>
              <a:t>        </a:t>
            </a:r>
            <a:r>
              <a:rPr lang="en-US" sz="2000" dirty="0" err="1" smtClean="0">
                <a:solidFill>
                  <a:schemeClr val="hlink"/>
                </a:solidFill>
                <a:cs typeface="+mn-cs"/>
              </a:rPr>
              <a:t>Pierro</a:t>
            </a:r>
            <a:r>
              <a:rPr lang="en-US" sz="2000" dirty="0" smtClean="0">
                <a:solidFill>
                  <a:schemeClr val="hlink"/>
                </a:solidFill>
                <a:cs typeface="+mn-cs"/>
              </a:rPr>
              <a:t> </a:t>
            </a:r>
            <a:r>
              <a:rPr lang="en-US" sz="2000" dirty="0">
                <a:solidFill>
                  <a:schemeClr val="hlink"/>
                </a:solidFill>
                <a:cs typeface="+mn-cs"/>
              </a:rPr>
              <a:t>= Francesca</a:t>
            </a:r>
          </a:p>
        </p:txBody>
      </p:sp>
      <p:sp>
        <p:nvSpPr>
          <p:cNvPr id="240673" name="Text Box 33"/>
          <p:cNvSpPr txBox="1">
            <a:spLocks noChangeArrowheads="1"/>
          </p:cNvSpPr>
          <p:nvPr/>
        </p:nvSpPr>
        <p:spPr bwMode="auto">
          <a:xfrm>
            <a:off x="626492" y="3219822"/>
            <a:ext cx="84820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hlink"/>
                </a:solidFill>
                <a:cs typeface="+mn-cs"/>
              </a:rPr>
              <a:t>    </a:t>
            </a:r>
            <a:r>
              <a:rPr lang="en-US" sz="2000" dirty="0" smtClean="0">
                <a:solidFill>
                  <a:schemeClr val="hlink"/>
                </a:solidFill>
                <a:cs typeface="+mn-cs"/>
              </a:rPr>
              <a:t>Gina </a:t>
            </a:r>
            <a:r>
              <a:rPr lang="en-US" sz="2000" dirty="0">
                <a:solidFill>
                  <a:schemeClr val="hlink"/>
                </a:solidFill>
                <a:cs typeface="+mn-cs"/>
              </a:rPr>
              <a:t>= Emilio  </a:t>
            </a:r>
            <a:r>
              <a:rPr lang="en-US" sz="2000" dirty="0" smtClean="0">
                <a:solidFill>
                  <a:schemeClr val="hlink"/>
                </a:solidFill>
                <a:cs typeface="+mn-cs"/>
              </a:rPr>
              <a:t>          </a:t>
            </a:r>
            <a:r>
              <a:rPr lang="en-US" sz="2000" dirty="0">
                <a:solidFill>
                  <a:schemeClr val="hlink"/>
                </a:solidFill>
                <a:cs typeface="+mn-cs"/>
              </a:rPr>
              <a:t>Lucia = Marco        </a:t>
            </a:r>
            <a:r>
              <a:rPr lang="en-US" sz="2000" dirty="0" smtClean="0">
                <a:solidFill>
                  <a:schemeClr val="hlink"/>
                </a:solidFill>
                <a:cs typeface="+mn-cs"/>
              </a:rPr>
              <a:t>    </a:t>
            </a:r>
            <a:r>
              <a:rPr lang="en-US" sz="2000" dirty="0">
                <a:solidFill>
                  <a:schemeClr val="hlink"/>
                </a:solidFill>
                <a:cs typeface="+mn-cs"/>
              </a:rPr>
              <a:t>Angela = </a:t>
            </a:r>
            <a:r>
              <a:rPr lang="en-US" sz="2000" dirty="0" err="1">
                <a:solidFill>
                  <a:schemeClr val="hlink"/>
                </a:solidFill>
                <a:cs typeface="+mn-cs"/>
              </a:rPr>
              <a:t>Tomaso</a:t>
            </a:r>
            <a:endParaRPr lang="en-US" sz="2000" dirty="0">
              <a:solidFill>
                <a:schemeClr val="hlink"/>
              </a:solidFill>
              <a:cs typeface="+mn-cs"/>
            </a:endParaRPr>
          </a:p>
        </p:txBody>
      </p:sp>
      <p:sp>
        <p:nvSpPr>
          <p:cNvPr id="240674" name="Text Box 34"/>
          <p:cNvSpPr txBox="1">
            <a:spLocks noChangeArrowheads="1"/>
          </p:cNvSpPr>
          <p:nvPr/>
        </p:nvSpPr>
        <p:spPr bwMode="auto">
          <a:xfrm>
            <a:off x="2015716" y="3903898"/>
            <a:ext cx="37804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hlink"/>
                </a:solidFill>
                <a:cs typeface="+mn-cs"/>
              </a:rPr>
              <a:t>    </a:t>
            </a:r>
            <a:r>
              <a:rPr lang="en-US" sz="2000" dirty="0" smtClean="0">
                <a:solidFill>
                  <a:schemeClr val="hlink"/>
                </a:solidFill>
                <a:cs typeface="+mn-cs"/>
              </a:rPr>
              <a:t> </a:t>
            </a:r>
            <a:r>
              <a:rPr lang="en-US" sz="2000" dirty="0">
                <a:solidFill>
                  <a:schemeClr val="hlink"/>
                </a:solidFill>
                <a:cs typeface="+mn-cs"/>
              </a:rPr>
              <a:t>Alfonso                </a:t>
            </a:r>
            <a:r>
              <a:rPr lang="en-US" sz="2000" dirty="0" smtClean="0">
                <a:solidFill>
                  <a:schemeClr val="hlink"/>
                </a:solidFill>
                <a:cs typeface="+mn-cs"/>
              </a:rPr>
              <a:t>     </a:t>
            </a:r>
            <a:r>
              <a:rPr lang="en-US" sz="2000" dirty="0">
                <a:solidFill>
                  <a:schemeClr val="hlink"/>
                </a:solidFill>
                <a:cs typeface="+mn-cs"/>
              </a:rPr>
              <a:t>Sophia</a:t>
            </a:r>
          </a:p>
        </p:txBody>
      </p:sp>
      <p:sp>
        <p:nvSpPr>
          <p:cNvPr id="240675" name="Line 35"/>
          <p:cNvSpPr>
            <a:spLocks noChangeShapeType="1"/>
          </p:cNvSpPr>
          <p:nvPr/>
        </p:nvSpPr>
        <p:spPr bwMode="auto">
          <a:xfrm>
            <a:off x="4177370" y="3669631"/>
            <a:ext cx="0" cy="127397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0676" name="Line 36"/>
          <p:cNvSpPr>
            <a:spLocks noChangeShapeType="1"/>
          </p:cNvSpPr>
          <p:nvPr/>
        </p:nvSpPr>
        <p:spPr bwMode="auto">
          <a:xfrm>
            <a:off x="2951820" y="3797028"/>
            <a:ext cx="2268538" cy="7144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0677" name="Line 37"/>
          <p:cNvSpPr>
            <a:spLocks noChangeShapeType="1"/>
          </p:cNvSpPr>
          <p:nvPr/>
        </p:nvSpPr>
        <p:spPr bwMode="auto">
          <a:xfrm>
            <a:off x="5220358" y="3777977"/>
            <a:ext cx="0" cy="161925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0678" name="Line 38"/>
          <p:cNvSpPr>
            <a:spLocks noChangeShapeType="1"/>
          </p:cNvSpPr>
          <p:nvPr/>
        </p:nvSpPr>
        <p:spPr bwMode="auto">
          <a:xfrm>
            <a:off x="2951820" y="3777977"/>
            <a:ext cx="0" cy="161925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0679" name="Line 39"/>
          <p:cNvSpPr>
            <a:spLocks noChangeShapeType="1"/>
          </p:cNvSpPr>
          <p:nvPr/>
        </p:nvSpPr>
        <p:spPr bwMode="auto">
          <a:xfrm>
            <a:off x="2613025" y="3039802"/>
            <a:ext cx="0" cy="127397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0680" name="Line 40"/>
          <p:cNvSpPr>
            <a:spLocks noChangeShapeType="1"/>
          </p:cNvSpPr>
          <p:nvPr/>
        </p:nvSpPr>
        <p:spPr bwMode="auto">
          <a:xfrm>
            <a:off x="2252663" y="3167199"/>
            <a:ext cx="15113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0681" name="Line 41"/>
          <p:cNvSpPr>
            <a:spLocks noChangeShapeType="1"/>
          </p:cNvSpPr>
          <p:nvPr/>
        </p:nvSpPr>
        <p:spPr bwMode="auto">
          <a:xfrm>
            <a:off x="3763963" y="3148149"/>
            <a:ext cx="0" cy="161925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0682" name="Line 42"/>
          <p:cNvSpPr>
            <a:spLocks noChangeShapeType="1"/>
          </p:cNvSpPr>
          <p:nvPr/>
        </p:nvSpPr>
        <p:spPr bwMode="auto">
          <a:xfrm>
            <a:off x="2252663" y="3148149"/>
            <a:ext cx="0" cy="161925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0683" name="Line 43"/>
          <p:cNvSpPr>
            <a:spLocks noChangeShapeType="1"/>
          </p:cNvSpPr>
          <p:nvPr/>
        </p:nvSpPr>
        <p:spPr bwMode="auto">
          <a:xfrm>
            <a:off x="5869620" y="3039802"/>
            <a:ext cx="0" cy="127397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0684" name="Line 44"/>
          <p:cNvSpPr>
            <a:spLocks noChangeShapeType="1"/>
          </p:cNvSpPr>
          <p:nvPr/>
        </p:nvSpPr>
        <p:spPr bwMode="auto">
          <a:xfrm>
            <a:off x="4752020" y="3167199"/>
            <a:ext cx="15113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0685" name="Line 45"/>
          <p:cNvSpPr>
            <a:spLocks noChangeShapeType="1"/>
          </p:cNvSpPr>
          <p:nvPr/>
        </p:nvSpPr>
        <p:spPr bwMode="auto">
          <a:xfrm>
            <a:off x="6263320" y="3148149"/>
            <a:ext cx="0" cy="161925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0686" name="Line 46"/>
          <p:cNvSpPr>
            <a:spLocks noChangeShapeType="1"/>
          </p:cNvSpPr>
          <p:nvPr/>
        </p:nvSpPr>
        <p:spPr bwMode="auto">
          <a:xfrm>
            <a:off x="4752020" y="3148149"/>
            <a:ext cx="0" cy="161925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72" grpId="0"/>
      <p:bldP spid="240673" grpId="0"/>
      <p:bldP spid="240674" grpId="0"/>
      <p:bldP spid="240675" grpId="0" animBg="1"/>
      <p:bldP spid="240676" grpId="0" animBg="1"/>
      <p:bldP spid="240677" grpId="0" animBg="1"/>
      <p:bldP spid="240678" grpId="0" animBg="1"/>
      <p:bldP spid="240679" grpId="0" animBg="1"/>
      <p:bldP spid="240680" grpId="0" animBg="1"/>
      <p:bldP spid="240681" grpId="0" animBg="1"/>
      <p:bldP spid="240682" grpId="0" animBg="1"/>
      <p:bldP spid="240683" grpId="0" animBg="1"/>
      <p:bldP spid="240684" grpId="0" animBg="1"/>
      <p:bldP spid="240685" grpId="0" animBg="1"/>
      <p:bldP spid="24068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524" y="843558"/>
            <a:ext cx="8604956" cy="339447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1800" dirty="0" smtClean="0">
                <a:cs typeface="+mn-cs"/>
              </a:rPr>
              <a:t>Take a huge amount of text and count the frequencies of all triples of words.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 smtClean="0">
                <a:cs typeface="+mn-cs"/>
              </a:rPr>
              <a:t>Use these frequencies to make bets on the relative probabilities of words given the previous two words:</a:t>
            </a:r>
            <a:endParaRPr lang="en-US" sz="1800" dirty="0" smtClean="0">
              <a:solidFill>
                <a:srgbClr val="3333CC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000" dirty="0" smtClean="0">
              <a:solidFill>
                <a:srgbClr val="3333CC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000" dirty="0" smtClean="0">
              <a:solidFill>
                <a:srgbClr val="3333CC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000" dirty="0" smtClean="0">
              <a:solidFill>
                <a:srgbClr val="3333CC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 smtClean="0">
                <a:cs typeface="+mn-cs"/>
              </a:rPr>
              <a:t>Until very recently this was the state-of-the-art.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 smtClean="0"/>
              <a:t>We cannot use a much bigger context because there are too many possibilities to store and the counts would mostly be zero.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/>
              <a:t>W</a:t>
            </a:r>
            <a:r>
              <a:rPr lang="en-US" sz="1800" dirty="0" smtClean="0"/>
              <a:t>e have to </a:t>
            </a:r>
            <a:r>
              <a:rPr lang="ja-JP" altLang="en-US" sz="1800" dirty="0" smtClean="0">
                <a:latin typeface="Arial"/>
              </a:rPr>
              <a:t>“</a:t>
            </a:r>
            <a:r>
              <a:rPr lang="en-US" sz="1800" dirty="0" smtClean="0"/>
              <a:t>back-off</a:t>
            </a:r>
            <a:r>
              <a:rPr lang="ja-JP" altLang="en-US" sz="1800" dirty="0" smtClean="0">
                <a:latin typeface="Arial"/>
              </a:rPr>
              <a:t>”</a:t>
            </a:r>
            <a:r>
              <a:rPr lang="en-US" sz="1800" dirty="0" smtClean="0"/>
              <a:t> to </a:t>
            </a:r>
            <a:r>
              <a:rPr lang="en-US" sz="1800" dirty="0" err="1" smtClean="0"/>
              <a:t>digrams</a:t>
            </a:r>
            <a:r>
              <a:rPr lang="en-US" sz="1800" dirty="0" smtClean="0"/>
              <a:t> when the count for a trigram is too small.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dirty="0" smtClean="0"/>
              <a:t>The probability is not zero just because the count is zero! 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466"/>
            <a:ext cx="8229600" cy="8572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cs typeface="+mj-cs"/>
              </a:rPr>
              <a:t>The standard </a:t>
            </a:r>
            <a:r>
              <a:rPr lang="ja-JP" altLang="en-US" sz="2800" dirty="0" smtClean="0">
                <a:latin typeface="Arial"/>
                <a:cs typeface="+mj-cs"/>
              </a:rPr>
              <a:t>“</a:t>
            </a:r>
            <a:r>
              <a:rPr lang="en-US" sz="2800" dirty="0" smtClean="0">
                <a:cs typeface="+mj-cs"/>
              </a:rPr>
              <a:t>trigram</a:t>
            </a:r>
            <a:r>
              <a:rPr lang="ja-JP" altLang="en-US" sz="2800" dirty="0" smtClean="0">
                <a:latin typeface="Arial"/>
                <a:cs typeface="+mj-cs"/>
              </a:rPr>
              <a:t>”</a:t>
            </a:r>
            <a:r>
              <a:rPr lang="en-US" sz="2800" dirty="0" smtClean="0">
                <a:cs typeface="+mj-cs"/>
              </a:rPr>
              <a:t> method</a:t>
            </a:r>
          </a:p>
        </p:txBody>
      </p:sp>
      <p:graphicFrame>
        <p:nvGraphicFramePr>
          <p:cNvPr id="19459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420173276"/>
              </p:ext>
            </p:extLst>
          </p:nvPr>
        </p:nvGraphicFramePr>
        <p:xfrm>
          <a:off x="2049959" y="1822101"/>
          <a:ext cx="4574269" cy="825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4" name="Equation" r:id="rId3" imgW="2501900" imgH="431800" progId="Equation.3">
                  <p:embed/>
                </p:oleObj>
              </mc:Choice>
              <mc:Fallback>
                <p:oleObj name="Equation" r:id="rId3" imgW="2501900" imgH="431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9959" y="1822101"/>
                        <a:ext cx="4574269" cy="825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18864" y="51470"/>
            <a:ext cx="8229600" cy="8572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cs typeface="+mj-cs"/>
              </a:rPr>
              <a:t>Information tha</a:t>
            </a:r>
            <a:r>
              <a:rPr lang="en-US" sz="2800" dirty="0">
                <a:cs typeface="+mj-cs"/>
              </a:rPr>
              <a:t>t</a:t>
            </a:r>
            <a:r>
              <a:rPr lang="en-US" sz="2800" dirty="0" smtClean="0">
                <a:cs typeface="+mj-cs"/>
              </a:rPr>
              <a:t> the trigram model fails to use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19522"/>
            <a:ext cx="8686800" cy="4698206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000" dirty="0" smtClean="0">
                <a:cs typeface="+mn-cs"/>
              </a:rPr>
              <a:t>Suppose we have seen the sentence</a:t>
            </a:r>
          </a:p>
          <a:p>
            <a:pPr lvl="1" eaLnBrk="1" hangingPunct="1">
              <a:buFontTx/>
              <a:buNone/>
              <a:defRPr/>
            </a:pPr>
            <a:r>
              <a:rPr lang="ja-JP" altLang="en-US" sz="2000" dirty="0" smtClean="0">
                <a:latin typeface="Arial"/>
              </a:rPr>
              <a:t>“</a:t>
            </a:r>
            <a:r>
              <a:rPr lang="en-US" sz="2000" dirty="0" smtClean="0"/>
              <a:t>the cat got squashed in the garden on </a:t>
            </a:r>
            <a:r>
              <a:rPr lang="en-US" sz="2000" dirty="0" err="1" smtClean="0"/>
              <a:t>friday</a:t>
            </a:r>
            <a:r>
              <a:rPr lang="ja-JP" altLang="en-US" sz="2000" dirty="0" smtClean="0">
                <a:latin typeface="Arial"/>
              </a:rPr>
              <a:t>”</a:t>
            </a:r>
            <a:endParaRPr lang="en-US" sz="2000" dirty="0" smtClean="0"/>
          </a:p>
          <a:p>
            <a:pPr eaLnBrk="1" hangingPunct="1">
              <a:defRPr/>
            </a:pPr>
            <a:r>
              <a:rPr lang="en-US" sz="2000" dirty="0" smtClean="0">
                <a:cs typeface="+mn-cs"/>
              </a:rPr>
              <a:t>This should help us predict words in the sentence</a:t>
            </a:r>
          </a:p>
          <a:p>
            <a:pPr lvl="1" eaLnBrk="1" hangingPunct="1">
              <a:buFontTx/>
              <a:buNone/>
              <a:defRPr/>
            </a:pPr>
            <a:r>
              <a:rPr lang="ja-JP" altLang="en-US" sz="2000" dirty="0" smtClean="0">
                <a:latin typeface="Arial"/>
              </a:rPr>
              <a:t>“</a:t>
            </a:r>
            <a:r>
              <a:rPr lang="en-US" sz="2000" dirty="0" smtClean="0"/>
              <a:t>the dog got flattened in the yard on </a:t>
            </a:r>
            <a:r>
              <a:rPr lang="en-US" sz="2000" dirty="0" err="1" smtClean="0"/>
              <a:t>monday</a:t>
            </a:r>
            <a:r>
              <a:rPr lang="ja-JP" altLang="en-US" sz="2000" dirty="0" smtClean="0">
                <a:latin typeface="Arial"/>
              </a:rPr>
              <a:t>”</a:t>
            </a:r>
            <a:endParaRPr lang="en-US" sz="2000" dirty="0" smtClean="0"/>
          </a:p>
          <a:p>
            <a:pPr eaLnBrk="1" hangingPunct="1">
              <a:defRPr/>
            </a:pPr>
            <a:r>
              <a:rPr lang="en-US" sz="2000" dirty="0" smtClean="0">
                <a:cs typeface="+mn-cs"/>
              </a:rPr>
              <a:t>A trigram model does not understand the similarities between</a:t>
            </a:r>
          </a:p>
          <a:p>
            <a:pPr lvl="1" eaLnBrk="1" hangingPunct="1"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cat/dog   squashed/flattened   garden/yard   </a:t>
            </a:r>
            <a:r>
              <a:rPr lang="en-US" sz="2000" dirty="0" err="1" smtClean="0">
                <a:solidFill>
                  <a:srgbClr val="FF0000"/>
                </a:solidFill>
              </a:rPr>
              <a:t>friday</a:t>
            </a:r>
            <a:r>
              <a:rPr lang="en-US" sz="2000" dirty="0" smtClean="0">
                <a:solidFill>
                  <a:srgbClr val="FF0000"/>
                </a:solidFill>
              </a:rPr>
              <a:t>/</a:t>
            </a:r>
            <a:r>
              <a:rPr lang="en-US" sz="2000" dirty="0" err="1" smtClean="0">
                <a:solidFill>
                  <a:srgbClr val="FF0000"/>
                </a:solidFill>
              </a:rPr>
              <a:t>monday</a:t>
            </a:r>
            <a:endParaRPr lang="en-US" sz="2000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en-US" sz="2000" dirty="0" smtClean="0">
                <a:cs typeface="+mn-cs"/>
              </a:rPr>
              <a:t>To overcome this limitation, we need to use the semantic and syntactic features of previous words to predict the features of the next word.</a:t>
            </a:r>
          </a:p>
          <a:p>
            <a:pPr lvl="1" eaLnBrk="1" hangingPunct="1">
              <a:defRPr/>
            </a:pPr>
            <a:r>
              <a:rPr lang="en-US" sz="2000" dirty="0" smtClean="0"/>
              <a:t>Using a feature representation also allows a context that contains many more previous words (e.g. 10).</a:t>
            </a:r>
          </a:p>
          <a:p>
            <a:pPr lvl="1" eaLnBrk="1" hangingPunct="1">
              <a:buFontTx/>
              <a:buNone/>
              <a:defRPr/>
            </a:pPr>
            <a:endParaRPr lang="en-US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87338" y="33338"/>
            <a:ext cx="8686800" cy="8572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cs typeface="+mj-cs"/>
              </a:rPr>
              <a:t>Bengio</a:t>
            </a:r>
            <a:r>
              <a:rPr lang="ja-JP" altLang="en-US" sz="2800" dirty="0" smtClean="0">
                <a:latin typeface="Arial"/>
                <a:cs typeface="+mj-cs"/>
              </a:rPr>
              <a:t>’</a:t>
            </a:r>
            <a:r>
              <a:rPr lang="en-US" sz="2800" dirty="0" smtClean="0">
                <a:cs typeface="+mj-cs"/>
              </a:rPr>
              <a:t>s neural net for predicting the next word</a:t>
            </a:r>
          </a:p>
        </p:txBody>
      </p:sp>
      <p:sp>
        <p:nvSpPr>
          <p:cNvPr id="249859" name="Text Box 3"/>
          <p:cNvSpPr txBox="1">
            <a:spLocks noChangeArrowheads="1"/>
          </p:cNvSpPr>
          <p:nvPr/>
        </p:nvSpPr>
        <p:spPr bwMode="auto">
          <a:xfrm>
            <a:off x="611189" y="925116"/>
            <a:ext cx="8029575" cy="461665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cs typeface="+mn-cs"/>
              </a:rPr>
              <a:t>              </a:t>
            </a:r>
            <a:r>
              <a:rPr lang="en-US" sz="2400" dirty="0" smtClean="0">
                <a:cs typeface="+mn-cs"/>
              </a:rPr>
              <a:t>“</a:t>
            </a:r>
            <a:r>
              <a:rPr lang="en-US" sz="2000" dirty="0" err="1" smtClean="0">
                <a:cs typeface="+mn-cs"/>
              </a:rPr>
              <a:t>softmax</a:t>
            </a:r>
            <a:r>
              <a:rPr lang="en-US" sz="2000" dirty="0" smtClean="0">
                <a:cs typeface="+mn-cs"/>
              </a:rPr>
              <a:t>” </a:t>
            </a:r>
            <a:r>
              <a:rPr lang="en-US" sz="2000" dirty="0">
                <a:cs typeface="+mn-cs"/>
              </a:rPr>
              <a:t>units (one per possible </a:t>
            </a:r>
            <a:r>
              <a:rPr lang="en-US" sz="2000" dirty="0" smtClean="0">
                <a:cs typeface="+mn-cs"/>
              </a:rPr>
              <a:t>next word</a:t>
            </a:r>
            <a:r>
              <a:rPr lang="en-US" sz="2000" dirty="0">
                <a:cs typeface="+mn-cs"/>
              </a:rPr>
              <a:t>) </a:t>
            </a:r>
          </a:p>
        </p:txBody>
      </p:sp>
      <p:sp>
        <p:nvSpPr>
          <p:cNvPr id="249860" name="Text Box 4"/>
          <p:cNvSpPr txBox="1">
            <a:spLocks noChangeArrowheads="1"/>
          </p:cNvSpPr>
          <p:nvPr/>
        </p:nvSpPr>
        <p:spPr bwMode="auto">
          <a:xfrm>
            <a:off x="1116324" y="3791820"/>
            <a:ext cx="2411560" cy="40011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cs typeface="+mn-cs"/>
              </a:rPr>
              <a:t>i</a:t>
            </a:r>
            <a:r>
              <a:rPr lang="en-US" sz="2000" dirty="0" smtClean="0">
                <a:cs typeface="+mn-cs"/>
              </a:rPr>
              <a:t>ndex </a:t>
            </a:r>
            <a:r>
              <a:rPr lang="en-US" sz="2000" dirty="0">
                <a:cs typeface="+mn-cs"/>
              </a:rPr>
              <a:t>of word at t-2</a:t>
            </a:r>
          </a:p>
        </p:txBody>
      </p:sp>
      <p:sp>
        <p:nvSpPr>
          <p:cNvPr id="249861" name="Text Box 5"/>
          <p:cNvSpPr txBox="1">
            <a:spLocks noChangeArrowheads="1"/>
          </p:cNvSpPr>
          <p:nvPr/>
        </p:nvSpPr>
        <p:spPr bwMode="auto">
          <a:xfrm>
            <a:off x="5688584" y="3791820"/>
            <a:ext cx="2411808" cy="40011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cs typeface="+mn-cs"/>
              </a:rPr>
              <a:t>i</a:t>
            </a:r>
            <a:r>
              <a:rPr lang="en-US" sz="2000" dirty="0" smtClean="0">
                <a:cs typeface="+mn-cs"/>
              </a:rPr>
              <a:t>ndex </a:t>
            </a:r>
            <a:r>
              <a:rPr lang="en-US" sz="2000" dirty="0">
                <a:cs typeface="+mn-cs"/>
              </a:rPr>
              <a:t>of word at t-1</a:t>
            </a:r>
          </a:p>
        </p:txBody>
      </p:sp>
      <p:sp>
        <p:nvSpPr>
          <p:cNvPr id="249862" name="Text Box 6"/>
          <p:cNvSpPr txBox="1">
            <a:spLocks noChangeArrowheads="1"/>
          </p:cNvSpPr>
          <p:nvPr/>
        </p:nvSpPr>
        <p:spPr bwMode="auto">
          <a:xfrm>
            <a:off x="1008063" y="2690492"/>
            <a:ext cx="2627312" cy="707886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cs typeface="+mn-cs"/>
              </a:rPr>
              <a:t>l</a:t>
            </a:r>
            <a:r>
              <a:rPr lang="en-US" sz="2000" dirty="0" smtClean="0">
                <a:cs typeface="+mn-cs"/>
              </a:rPr>
              <a:t>earned </a:t>
            </a:r>
            <a:r>
              <a:rPr lang="en-US" sz="2000" dirty="0">
                <a:cs typeface="+mn-cs"/>
              </a:rPr>
              <a:t>distributed encoding of word t-2 </a:t>
            </a:r>
          </a:p>
        </p:txBody>
      </p:sp>
      <p:sp>
        <p:nvSpPr>
          <p:cNvPr id="249863" name="Text Box 7"/>
          <p:cNvSpPr txBox="1">
            <a:spLocks noChangeArrowheads="1"/>
          </p:cNvSpPr>
          <p:nvPr/>
        </p:nvSpPr>
        <p:spPr bwMode="auto">
          <a:xfrm>
            <a:off x="5472176" y="2717876"/>
            <a:ext cx="2844240" cy="707886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cs typeface="+mn-cs"/>
              </a:rPr>
              <a:t>l</a:t>
            </a:r>
            <a:r>
              <a:rPr lang="en-US" sz="2000" dirty="0" smtClean="0">
                <a:cs typeface="+mn-cs"/>
              </a:rPr>
              <a:t>earned </a:t>
            </a:r>
            <a:r>
              <a:rPr lang="en-US" sz="2000" dirty="0">
                <a:cs typeface="+mn-cs"/>
              </a:rPr>
              <a:t>distributed encoding of word t-1</a:t>
            </a:r>
          </a:p>
        </p:txBody>
      </p:sp>
      <p:sp>
        <p:nvSpPr>
          <p:cNvPr id="249865" name="Text Box 9"/>
          <p:cNvSpPr txBox="1">
            <a:spLocks noChangeArrowheads="1"/>
          </p:cNvSpPr>
          <p:nvPr/>
        </p:nvSpPr>
        <p:spPr bwMode="auto">
          <a:xfrm>
            <a:off x="287524" y="1939542"/>
            <a:ext cx="8677275" cy="40011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cs typeface="+mn-cs"/>
              </a:rPr>
              <a:t>u</a:t>
            </a:r>
            <a:r>
              <a:rPr lang="en-US" sz="2000" dirty="0" smtClean="0">
                <a:cs typeface="+mn-cs"/>
              </a:rPr>
              <a:t>nits </a:t>
            </a:r>
            <a:r>
              <a:rPr lang="en-US" sz="2000" dirty="0">
                <a:cs typeface="+mn-cs"/>
              </a:rPr>
              <a:t>that learn to predict the output word from </a:t>
            </a:r>
            <a:r>
              <a:rPr lang="en-US" sz="2000" dirty="0">
                <a:solidFill>
                  <a:srgbClr val="FF0000"/>
                </a:solidFill>
                <a:cs typeface="+mn-cs"/>
              </a:rPr>
              <a:t>features</a:t>
            </a:r>
            <a:r>
              <a:rPr lang="en-US" sz="2000" dirty="0">
                <a:cs typeface="+mn-cs"/>
              </a:rPr>
              <a:t> of the input words</a:t>
            </a:r>
          </a:p>
        </p:txBody>
      </p:sp>
      <p:sp>
        <p:nvSpPr>
          <p:cNvPr id="249879" name="Text Box 23"/>
          <p:cNvSpPr txBox="1">
            <a:spLocks noChangeArrowheads="1"/>
          </p:cNvSpPr>
          <p:nvPr/>
        </p:nvSpPr>
        <p:spPr bwMode="auto">
          <a:xfrm>
            <a:off x="2376551" y="3370339"/>
            <a:ext cx="17273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>
                <a:solidFill>
                  <a:srgbClr val="008000"/>
                </a:solidFill>
                <a:cs typeface="+mn-cs"/>
              </a:rPr>
              <a:t>t</a:t>
            </a:r>
            <a:r>
              <a:rPr lang="en-US" sz="1800" dirty="0" smtClean="0">
                <a:solidFill>
                  <a:srgbClr val="008000"/>
                </a:solidFill>
                <a:cs typeface="+mn-cs"/>
              </a:rPr>
              <a:t>able </a:t>
            </a:r>
            <a:r>
              <a:rPr lang="en-US" sz="1800" dirty="0">
                <a:solidFill>
                  <a:srgbClr val="008000"/>
                </a:solidFill>
                <a:cs typeface="+mn-cs"/>
              </a:rPr>
              <a:t>look-up</a:t>
            </a:r>
          </a:p>
        </p:txBody>
      </p:sp>
      <p:sp>
        <p:nvSpPr>
          <p:cNvPr id="249880" name="Text Box 24"/>
          <p:cNvSpPr txBox="1">
            <a:spLocks noChangeArrowheads="1"/>
          </p:cNvSpPr>
          <p:nvPr/>
        </p:nvSpPr>
        <p:spPr bwMode="auto">
          <a:xfrm>
            <a:off x="6948363" y="3390550"/>
            <a:ext cx="20161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>
                <a:solidFill>
                  <a:srgbClr val="008000"/>
                </a:solidFill>
                <a:cs typeface="+mn-cs"/>
              </a:rPr>
              <a:t>t</a:t>
            </a:r>
            <a:r>
              <a:rPr lang="en-US" sz="1800" dirty="0" smtClean="0">
                <a:solidFill>
                  <a:srgbClr val="008000"/>
                </a:solidFill>
                <a:cs typeface="+mn-cs"/>
              </a:rPr>
              <a:t>able </a:t>
            </a:r>
            <a:r>
              <a:rPr lang="en-US" sz="1800" dirty="0">
                <a:solidFill>
                  <a:srgbClr val="008000"/>
                </a:solidFill>
                <a:cs typeface="+mn-cs"/>
              </a:rPr>
              <a:t>look-up</a:t>
            </a:r>
          </a:p>
        </p:txBody>
      </p:sp>
      <p:sp>
        <p:nvSpPr>
          <p:cNvPr id="249881" name="Text Box 25"/>
          <p:cNvSpPr txBox="1">
            <a:spLocks noChangeArrowheads="1"/>
          </p:cNvSpPr>
          <p:nvPr/>
        </p:nvSpPr>
        <p:spPr bwMode="auto">
          <a:xfrm>
            <a:off x="467880" y="1313351"/>
            <a:ext cx="19438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>
                <a:solidFill>
                  <a:srgbClr val="009900"/>
                </a:solidFill>
                <a:cs typeface="+mn-cs"/>
              </a:rPr>
              <a:t>s</a:t>
            </a:r>
            <a:r>
              <a:rPr lang="en-US" sz="1800" dirty="0" smtClean="0">
                <a:solidFill>
                  <a:srgbClr val="009900"/>
                </a:solidFill>
                <a:cs typeface="+mn-cs"/>
              </a:rPr>
              <a:t>kip</a:t>
            </a:r>
            <a:r>
              <a:rPr lang="en-US" sz="1800" dirty="0">
                <a:solidFill>
                  <a:srgbClr val="009900"/>
                </a:solidFill>
                <a:cs typeface="+mn-cs"/>
              </a:rPr>
              <a:t>-layer connections</a:t>
            </a:r>
          </a:p>
        </p:txBody>
      </p:sp>
      <p:cxnSp>
        <p:nvCxnSpPr>
          <p:cNvPr id="3" name="Straight Arrow Connector 2"/>
          <p:cNvCxnSpPr>
            <a:stCxn id="249865" idx="0"/>
            <a:endCxn id="249859" idx="2"/>
          </p:cNvCxnSpPr>
          <p:nvPr/>
        </p:nvCxnSpPr>
        <p:spPr>
          <a:xfrm flipH="1" flipV="1">
            <a:off x="4625977" y="1386781"/>
            <a:ext cx="185" cy="552761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2321719" y="2355726"/>
            <a:ext cx="18033" cy="334766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49863" idx="0"/>
          </p:cNvCxnSpPr>
          <p:nvPr/>
        </p:nvCxnSpPr>
        <p:spPr>
          <a:xfrm flipV="1">
            <a:off x="6894296" y="2355726"/>
            <a:ext cx="17964" cy="362150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49860" idx="0"/>
            <a:endCxn id="249862" idx="2"/>
          </p:cNvCxnSpPr>
          <p:nvPr/>
        </p:nvCxnSpPr>
        <p:spPr>
          <a:xfrm flipH="1" flipV="1">
            <a:off x="2321719" y="3398378"/>
            <a:ext cx="385" cy="393442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49861" idx="0"/>
            <a:endCxn id="249863" idx="2"/>
          </p:cNvCxnSpPr>
          <p:nvPr/>
        </p:nvCxnSpPr>
        <p:spPr>
          <a:xfrm flipH="1" flipV="1">
            <a:off x="6894296" y="3425762"/>
            <a:ext cx="192" cy="366058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1835696" y="1347614"/>
            <a:ext cx="0" cy="1332148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7272300" y="1347614"/>
            <a:ext cx="0" cy="1368152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 problem with having 100,000 output words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Each unit in the last hidden layer has 100,000 outgoing weights.</a:t>
            </a:r>
          </a:p>
          <a:p>
            <a:pPr lvl="1"/>
            <a:r>
              <a:rPr lang="en-US" sz="2000" dirty="0" smtClean="0"/>
              <a:t>So we cannot afford to have many hidden units.</a:t>
            </a:r>
          </a:p>
          <a:p>
            <a:pPr lvl="2"/>
            <a:r>
              <a:rPr lang="en-US" sz="2000" dirty="0"/>
              <a:t>U</a:t>
            </a:r>
            <a:r>
              <a:rPr lang="en-US" sz="2000" dirty="0" smtClean="0"/>
              <a:t>nless we have a huge number of training cases.</a:t>
            </a:r>
          </a:p>
          <a:p>
            <a:pPr lvl="1"/>
            <a:r>
              <a:rPr lang="en-US" sz="2000" dirty="0" smtClean="0"/>
              <a:t>We could make the last hidden layer small, but then its hard to get the 100,000 probabilities right.</a:t>
            </a:r>
          </a:p>
          <a:p>
            <a:pPr lvl="2"/>
            <a:r>
              <a:rPr lang="en-US" sz="2000" dirty="0" smtClean="0"/>
              <a:t>The small probabilities are often relevant.</a:t>
            </a:r>
          </a:p>
          <a:p>
            <a:r>
              <a:rPr lang="en-US" sz="2000" dirty="0" smtClean="0"/>
              <a:t>Is there a better way to deal with such a large number of outputs? 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97438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91530"/>
            <a:ext cx="7772400" cy="1102519"/>
          </a:xfrm>
        </p:spPr>
        <p:txBody>
          <a:bodyPr/>
          <a:lstStyle/>
          <a:p>
            <a:r>
              <a:rPr lang="en-US" sz="3200" dirty="0" smtClean="0">
                <a:solidFill>
                  <a:srgbClr val="000000"/>
                </a:solidFill>
              </a:rPr>
              <a:t/>
            </a:r>
            <a:br>
              <a:rPr lang="en-US" sz="3200" dirty="0" smtClean="0">
                <a:solidFill>
                  <a:srgbClr val="000000"/>
                </a:solidFill>
              </a:rPr>
            </a:br>
            <a:r>
              <a:rPr lang="en-US" sz="3200" dirty="0" smtClean="0">
                <a:solidFill>
                  <a:srgbClr val="000000"/>
                </a:solidFill>
              </a:rPr>
              <a:t>Neural Networks for Machine Learning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Lecture 4</a:t>
            </a:r>
            <a:r>
              <a:rPr lang="en-US" sz="3200" dirty="0"/>
              <a:t>e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2800" dirty="0" smtClean="0"/>
              <a:t>Ways to deal with the large number of possible outputs in </a:t>
            </a:r>
            <a:r>
              <a:rPr lang="en-US" sz="2800" dirty="0" err="1" smtClean="0">
                <a:solidFill>
                  <a:srgbClr val="000090"/>
                </a:solidFill>
              </a:rPr>
              <a:t>neuro</a:t>
            </a:r>
            <a:r>
              <a:rPr lang="en-US" sz="2800" dirty="0">
                <a:solidFill>
                  <a:srgbClr val="000090"/>
                </a:solidFill>
              </a:rPr>
              <a:t>-probabilistic language models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73025" y="2409732"/>
            <a:ext cx="9324975" cy="1710928"/>
          </a:xfrm>
        </p:spPr>
        <p:txBody>
          <a:bodyPr/>
          <a:lstStyle/>
          <a:p>
            <a:endParaRPr lang="en-US" dirty="0" smtClean="0"/>
          </a:p>
          <a:p>
            <a:endParaRPr lang="en-US" sz="2400" dirty="0"/>
          </a:p>
          <a:p>
            <a:endParaRPr lang="en-US" dirty="0">
              <a:solidFill>
                <a:srgbClr val="3333CC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51620" y="2709813"/>
            <a:ext cx="266429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Geoffrey Hinton </a:t>
            </a:r>
          </a:p>
          <a:p>
            <a:r>
              <a:rPr lang="en-US" sz="2000" dirty="0"/>
              <a:t>with</a:t>
            </a:r>
          </a:p>
          <a:p>
            <a:r>
              <a:rPr lang="en-US" sz="2400" dirty="0" err="1"/>
              <a:t>Nitish</a:t>
            </a:r>
            <a:r>
              <a:rPr lang="en-US" sz="2400" dirty="0"/>
              <a:t> </a:t>
            </a:r>
            <a:r>
              <a:rPr lang="en-US" sz="2400" dirty="0" err="1"/>
              <a:t>Srivastava</a:t>
            </a:r>
            <a:r>
              <a:rPr lang="en-US" sz="2400" dirty="0"/>
              <a:t> </a:t>
            </a:r>
          </a:p>
          <a:p>
            <a:r>
              <a:rPr lang="en-US" sz="2400" dirty="0" smtClean="0"/>
              <a:t>Kevin </a:t>
            </a:r>
            <a:r>
              <a:rPr lang="en-US" sz="2400" dirty="0" err="1" smtClean="0"/>
              <a:t>Swersky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15639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87338" y="33338"/>
            <a:ext cx="8686800" cy="8572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A serial architecture</a:t>
            </a:r>
            <a:endParaRPr lang="en-US" sz="2800" dirty="0" smtClean="0">
              <a:cs typeface="+mj-cs"/>
            </a:endParaRPr>
          </a:p>
        </p:txBody>
      </p:sp>
      <p:sp>
        <p:nvSpPr>
          <p:cNvPr id="249862" name="Text Box 6"/>
          <p:cNvSpPr txBox="1">
            <a:spLocks noChangeArrowheads="1"/>
          </p:cNvSpPr>
          <p:nvPr/>
        </p:nvSpPr>
        <p:spPr bwMode="auto">
          <a:xfrm>
            <a:off x="287201" y="2942520"/>
            <a:ext cx="2627312" cy="707886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cs typeface="+mn-cs"/>
              </a:rPr>
              <a:t>l</a:t>
            </a:r>
            <a:r>
              <a:rPr lang="en-US" sz="2000" dirty="0" smtClean="0">
                <a:cs typeface="+mn-cs"/>
              </a:rPr>
              <a:t>earned </a:t>
            </a:r>
            <a:r>
              <a:rPr lang="en-US" sz="2000" dirty="0">
                <a:cs typeface="+mn-cs"/>
              </a:rPr>
              <a:t>distributed encoding of word t-2 </a:t>
            </a:r>
          </a:p>
        </p:txBody>
      </p:sp>
      <p:sp>
        <p:nvSpPr>
          <p:cNvPr id="249863" name="Text Box 7"/>
          <p:cNvSpPr txBox="1">
            <a:spLocks noChangeArrowheads="1"/>
          </p:cNvSpPr>
          <p:nvPr/>
        </p:nvSpPr>
        <p:spPr bwMode="auto">
          <a:xfrm>
            <a:off x="3095513" y="2969904"/>
            <a:ext cx="2844240" cy="707886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cs typeface="+mn-cs"/>
              </a:rPr>
              <a:t>l</a:t>
            </a:r>
            <a:r>
              <a:rPr lang="en-US" sz="2000" dirty="0" smtClean="0">
                <a:cs typeface="+mn-cs"/>
              </a:rPr>
              <a:t>earned </a:t>
            </a:r>
            <a:r>
              <a:rPr lang="en-US" sz="2000" dirty="0">
                <a:cs typeface="+mn-cs"/>
              </a:rPr>
              <a:t>distributed encoding of word t-1</a:t>
            </a:r>
          </a:p>
        </p:txBody>
      </p:sp>
      <p:cxnSp>
        <p:nvCxnSpPr>
          <p:cNvPr id="3" name="Straight Arrow Connector 2"/>
          <p:cNvCxnSpPr>
            <a:stCxn id="19" idx="0"/>
            <a:endCxn id="23" idx="2"/>
          </p:cNvCxnSpPr>
          <p:nvPr/>
        </p:nvCxnSpPr>
        <p:spPr>
          <a:xfrm flipH="1" flipV="1">
            <a:off x="4499992" y="1635646"/>
            <a:ext cx="17847" cy="612068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600857" y="2607754"/>
            <a:ext cx="18033" cy="334766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49863" idx="0"/>
            <a:endCxn id="19" idx="2"/>
          </p:cNvCxnSpPr>
          <p:nvPr/>
        </p:nvCxnSpPr>
        <p:spPr>
          <a:xfrm flipV="1">
            <a:off x="4517633" y="2647824"/>
            <a:ext cx="206" cy="322080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79201" y="2247714"/>
            <a:ext cx="8677275" cy="40011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cs typeface="+mn-cs"/>
              </a:rPr>
              <a:t>            </a:t>
            </a:r>
            <a:r>
              <a:rPr lang="en-US" sz="2000" dirty="0" smtClean="0">
                <a:cs typeface="+mn-cs"/>
              </a:rPr>
              <a:t>hidden units </a:t>
            </a:r>
            <a:r>
              <a:rPr lang="en-US" sz="2000" dirty="0">
                <a:cs typeface="+mn-cs"/>
              </a:rPr>
              <a:t>that discover good or bad combinations of features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6191933" y="2979988"/>
            <a:ext cx="2844240" cy="707886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cs typeface="+mn-cs"/>
              </a:rPr>
              <a:t>l</a:t>
            </a:r>
            <a:r>
              <a:rPr lang="en-US" sz="2000" dirty="0" smtClean="0">
                <a:cs typeface="+mn-cs"/>
              </a:rPr>
              <a:t>earned </a:t>
            </a:r>
            <a:r>
              <a:rPr lang="en-US" sz="2000" dirty="0">
                <a:cs typeface="+mn-cs"/>
              </a:rPr>
              <a:t>distributed encoding of </a:t>
            </a:r>
            <a:r>
              <a:rPr lang="en-US" sz="2000" dirty="0" smtClean="0">
                <a:solidFill>
                  <a:srgbClr val="FF0000"/>
                </a:solidFill>
                <a:cs typeface="+mn-cs"/>
              </a:rPr>
              <a:t>candidate</a:t>
            </a:r>
            <a:endParaRPr lang="en-US" sz="2000" dirty="0">
              <a:solidFill>
                <a:srgbClr val="FF0000"/>
              </a:solidFill>
              <a:cs typeface="+mn-cs"/>
            </a:endParaRPr>
          </a:p>
        </p:txBody>
      </p:sp>
      <p:cxnSp>
        <p:nvCxnSpPr>
          <p:cNvPr id="21" name="Straight Arrow Connector 20"/>
          <p:cNvCxnSpPr>
            <a:stCxn id="20" idx="0"/>
          </p:cNvCxnSpPr>
          <p:nvPr/>
        </p:nvCxnSpPr>
        <p:spPr>
          <a:xfrm flipH="1" flipV="1">
            <a:off x="7596013" y="2617838"/>
            <a:ext cx="18040" cy="362150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3311860" y="927760"/>
            <a:ext cx="2376264" cy="707886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 err="1" smtClean="0">
                <a:cs typeface="+mn-cs"/>
              </a:rPr>
              <a:t>logit</a:t>
            </a:r>
            <a:r>
              <a:rPr lang="en-US" sz="2000" dirty="0" smtClean="0">
                <a:cs typeface="+mn-cs"/>
              </a:rPr>
              <a:t> score for the candidate word</a:t>
            </a:r>
            <a:endParaRPr lang="en-US" sz="2000" dirty="0"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213" y="987574"/>
            <a:ext cx="2772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</a:rPr>
              <a:t>Try all  candidate next words one at a time.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95213" y="4043848"/>
            <a:ext cx="2411560" cy="40011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cs typeface="+mn-cs"/>
              </a:rPr>
              <a:t>i</a:t>
            </a:r>
            <a:r>
              <a:rPr lang="en-US" sz="2000" dirty="0" smtClean="0">
                <a:cs typeface="+mn-cs"/>
              </a:rPr>
              <a:t>ndex </a:t>
            </a:r>
            <a:r>
              <a:rPr lang="en-US" sz="2000" dirty="0">
                <a:cs typeface="+mn-cs"/>
              </a:rPr>
              <a:t>of word at t-2</a:t>
            </a:r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1655440" y="3622367"/>
            <a:ext cx="17273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>
                <a:solidFill>
                  <a:srgbClr val="008000"/>
                </a:solidFill>
                <a:cs typeface="+mn-cs"/>
              </a:rPr>
              <a:t>t</a:t>
            </a:r>
            <a:r>
              <a:rPr lang="en-US" sz="1800" dirty="0" smtClean="0">
                <a:solidFill>
                  <a:srgbClr val="008000"/>
                </a:solidFill>
                <a:cs typeface="+mn-cs"/>
              </a:rPr>
              <a:t>able </a:t>
            </a:r>
            <a:r>
              <a:rPr lang="en-US" sz="1800" dirty="0">
                <a:solidFill>
                  <a:srgbClr val="008000"/>
                </a:solidFill>
                <a:cs typeface="+mn-cs"/>
              </a:rPr>
              <a:t>look-up</a:t>
            </a:r>
          </a:p>
        </p:txBody>
      </p:sp>
      <p:cxnSp>
        <p:nvCxnSpPr>
          <p:cNvPr id="16" name="Straight Arrow Connector 15"/>
          <p:cNvCxnSpPr>
            <a:stCxn id="14" idx="0"/>
            <a:endCxn id="249862" idx="2"/>
          </p:cNvCxnSpPr>
          <p:nvPr/>
        </p:nvCxnSpPr>
        <p:spPr>
          <a:xfrm flipH="1" flipV="1">
            <a:off x="1600857" y="3650406"/>
            <a:ext cx="136" cy="393442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312245" y="4043848"/>
            <a:ext cx="2411560" cy="40011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cs typeface="+mn-cs"/>
              </a:rPr>
              <a:t>i</a:t>
            </a:r>
            <a:r>
              <a:rPr lang="en-US" sz="2000" dirty="0" smtClean="0">
                <a:cs typeface="+mn-cs"/>
              </a:rPr>
              <a:t>ndex </a:t>
            </a:r>
            <a:r>
              <a:rPr lang="en-US" sz="2000" dirty="0">
                <a:cs typeface="+mn-cs"/>
              </a:rPr>
              <a:t>of word at t</a:t>
            </a:r>
            <a:r>
              <a:rPr lang="en-US" sz="2000" dirty="0" smtClean="0">
                <a:cs typeface="+mn-cs"/>
              </a:rPr>
              <a:t>-1</a:t>
            </a:r>
            <a:endParaRPr lang="en-US" sz="2000" dirty="0">
              <a:cs typeface="+mn-cs"/>
            </a:endParaRP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4572472" y="3622367"/>
            <a:ext cx="17273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>
                <a:solidFill>
                  <a:srgbClr val="008000"/>
                </a:solidFill>
                <a:cs typeface="+mn-cs"/>
              </a:rPr>
              <a:t>t</a:t>
            </a:r>
            <a:r>
              <a:rPr lang="en-US" sz="1800" dirty="0" smtClean="0">
                <a:solidFill>
                  <a:srgbClr val="008000"/>
                </a:solidFill>
                <a:cs typeface="+mn-cs"/>
              </a:rPr>
              <a:t>able </a:t>
            </a:r>
            <a:r>
              <a:rPr lang="en-US" sz="1800" dirty="0">
                <a:solidFill>
                  <a:srgbClr val="008000"/>
                </a:solidFill>
                <a:cs typeface="+mn-cs"/>
              </a:rPr>
              <a:t>look-up</a:t>
            </a:r>
          </a:p>
        </p:txBody>
      </p:sp>
      <p:cxnSp>
        <p:nvCxnSpPr>
          <p:cNvPr id="24" name="Straight Arrow Connector 23"/>
          <p:cNvCxnSpPr>
            <a:stCxn id="18" idx="0"/>
            <a:endCxn id="249863" idx="2"/>
          </p:cNvCxnSpPr>
          <p:nvPr/>
        </p:nvCxnSpPr>
        <p:spPr>
          <a:xfrm flipH="1" flipV="1">
            <a:off x="4517633" y="3677790"/>
            <a:ext cx="392" cy="366058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6407881" y="4043848"/>
            <a:ext cx="2411560" cy="40011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cs typeface="+mn-cs"/>
              </a:rPr>
              <a:t>i</a:t>
            </a:r>
            <a:r>
              <a:rPr lang="en-US" sz="2000" dirty="0" smtClean="0">
                <a:cs typeface="+mn-cs"/>
              </a:rPr>
              <a:t>ndex </a:t>
            </a:r>
            <a:r>
              <a:rPr lang="en-US" sz="2000" dirty="0">
                <a:cs typeface="+mn-cs"/>
              </a:rPr>
              <a:t>of </a:t>
            </a:r>
            <a:r>
              <a:rPr lang="en-US" sz="2000" dirty="0" smtClean="0">
                <a:cs typeface="+mn-cs"/>
              </a:rPr>
              <a:t>candidate</a:t>
            </a:r>
            <a:endParaRPr lang="en-US" sz="2000" dirty="0">
              <a:cs typeface="+mn-cs"/>
            </a:endParaRP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7632340" y="3622367"/>
            <a:ext cx="17273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>
                <a:solidFill>
                  <a:srgbClr val="008000"/>
                </a:solidFill>
                <a:cs typeface="+mn-cs"/>
              </a:rPr>
              <a:t>t</a:t>
            </a:r>
            <a:r>
              <a:rPr lang="en-US" sz="1800" dirty="0" smtClean="0">
                <a:solidFill>
                  <a:srgbClr val="008000"/>
                </a:solidFill>
                <a:cs typeface="+mn-cs"/>
              </a:rPr>
              <a:t>able </a:t>
            </a:r>
            <a:r>
              <a:rPr lang="en-US" sz="1800" dirty="0">
                <a:solidFill>
                  <a:srgbClr val="008000"/>
                </a:solidFill>
                <a:cs typeface="+mn-cs"/>
              </a:rPr>
              <a:t>look-up</a:t>
            </a:r>
          </a:p>
        </p:txBody>
      </p:sp>
      <p:cxnSp>
        <p:nvCxnSpPr>
          <p:cNvPr id="29" name="Straight Arrow Connector 28"/>
          <p:cNvCxnSpPr>
            <a:stCxn id="25" idx="0"/>
            <a:endCxn id="20" idx="2"/>
          </p:cNvCxnSpPr>
          <p:nvPr/>
        </p:nvCxnSpPr>
        <p:spPr>
          <a:xfrm flipV="1">
            <a:off x="7613661" y="3687874"/>
            <a:ext cx="392" cy="355974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832140" y="735546"/>
            <a:ext cx="32043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This allows the learned feature vector representation to be used for the candidate word.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259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Learning in the serial architecture</a:t>
            </a:r>
            <a:endParaRPr lang="en-US" sz="2800" dirty="0" smtClean="0">
              <a:cs typeface="+mj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31590"/>
            <a:ext cx="8229600" cy="3394472"/>
          </a:xfrm>
        </p:spPr>
        <p:txBody>
          <a:bodyPr/>
          <a:lstStyle/>
          <a:p>
            <a:r>
              <a:rPr lang="en-US" sz="2000" dirty="0" smtClean="0"/>
              <a:t>After computing the </a:t>
            </a:r>
            <a:r>
              <a:rPr lang="en-US" sz="2000" dirty="0" err="1" smtClean="0"/>
              <a:t>logit</a:t>
            </a:r>
            <a:r>
              <a:rPr lang="en-US" sz="2000" dirty="0" smtClean="0"/>
              <a:t> score for each candidate word, use all of the </a:t>
            </a:r>
            <a:r>
              <a:rPr lang="en-US" sz="2000" dirty="0" err="1" smtClean="0"/>
              <a:t>logits</a:t>
            </a:r>
            <a:r>
              <a:rPr lang="en-US" sz="2000" dirty="0" smtClean="0"/>
              <a:t> in </a:t>
            </a:r>
            <a:r>
              <a:rPr lang="en-US" sz="2000" dirty="0"/>
              <a:t>a </a:t>
            </a:r>
            <a:r>
              <a:rPr lang="en-US" sz="2000" dirty="0" err="1"/>
              <a:t>softmax</a:t>
            </a:r>
            <a:r>
              <a:rPr lang="en-US" sz="2000" dirty="0"/>
              <a:t> to get </a:t>
            </a:r>
            <a:r>
              <a:rPr lang="en-US" sz="2000" dirty="0" smtClean="0"/>
              <a:t>word probabilities.</a:t>
            </a:r>
          </a:p>
          <a:p>
            <a:r>
              <a:rPr lang="en-US" sz="2000" dirty="0" smtClean="0"/>
              <a:t>The difference between the word probabilities and their target probabilities gives cross</a:t>
            </a:r>
            <a:r>
              <a:rPr lang="en-US" sz="2000" dirty="0"/>
              <a:t>-entropy error </a:t>
            </a:r>
            <a:r>
              <a:rPr lang="en-US" sz="2000" dirty="0" smtClean="0"/>
              <a:t>derivatives.</a:t>
            </a:r>
          </a:p>
          <a:p>
            <a:pPr lvl="1"/>
            <a:r>
              <a:rPr lang="en-US" sz="2000" dirty="0" smtClean="0"/>
              <a:t>The derivatives </a:t>
            </a:r>
            <a:r>
              <a:rPr lang="en-US" sz="2000" dirty="0"/>
              <a:t>try to raise the score of the correct candidate and lower the </a:t>
            </a:r>
            <a:r>
              <a:rPr lang="en-US" sz="2000" dirty="0" smtClean="0"/>
              <a:t>scores </a:t>
            </a:r>
            <a:r>
              <a:rPr lang="en-US" sz="2000" dirty="0"/>
              <a:t>of its high-scoring rivals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We can save a lot of time if we only use a small set of candidates suggested by some other kind of predictor.</a:t>
            </a:r>
          </a:p>
          <a:p>
            <a:pPr lvl="1"/>
            <a:r>
              <a:rPr lang="en-US" sz="2000" dirty="0" smtClean="0"/>
              <a:t>For example, we could use the neural net to revise the probabilities of the words that the trigram model thinks are likely.</a:t>
            </a:r>
          </a:p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806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Learning to predict the next word by predicting a path through a tree </a:t>
            </a:r>
            <a:r>
              <a:rPr lang="en-US" sz="2400" dirty="0" smtClean="0"/>
              <a:t>(</a:t>
            </a:r>
            <a:r>
              <a:rPr lang="en-US" sz="2400" dirty="0" err="1" smtClean="0"/>
              <a:t>Minih</a:t>
            </a:r>
            <a:r>
              <a:rPr lang="en-US" sz="2400" dirty="0" smtClean="0"/>
              <a:t> and Hinton, 2009)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08" y="1383618"/>
            <a:ext cx="4284476" cy="3394472"/>
          </a:xfrm>
        </p:spPr>
        <p:txBody>
          <a:bodyPr/>
          <a:lstStyle/>
          <a:p>
            <a:r>
              <a:rPr lang="en-US" sz="2000" dirty="0" smtClean="0"/>
              <a:t>Arrange all the words in a binary tree with words as the leaves.</a:t>
            </a:r>
          </a:p>
          <a:p>
            <a:r>
              <a:rPr lang="en-US" sz="1800" dirty="0" smtClean="0"/>
              <a:t>Use the previous context to generate a “prediction vector”, v.</a:t>
            </a:r>
          </a:p>
          <a:p>
            <a:pPr lvl="1"/>
            <a:r>
              <a:rPr lang="en-US" sz="1800" dirty="0" smtClean="0"/>
              <a:t>Compare v with a learned vector, u, at each node of the tree.</a:t>
            </a:r>
          </a:p>
          <a:p>
            <a:pPr lvl="1"/>
            <a:r>
              <a:rPr lang="en-US" sz="1800" dirty="0" smtClean="0"/>
              <a:t>Apply the logistic function to the scalar product of u and v to predict the probabilities of taking the two branches of the tree.</a:t>
            </a:r>
          </a:p>
          <a:p>
            <a:pPr lvl="1"/>
            <a:endParaRPr lang="en-US" sz="2000" dirty="0"/>
          </a:p>
        </p:txBody>
      </p:sp>
      <p:sp>
        <p:nvSpPr>
          <p:cNvPr id="4" name="Oval 3"/>
          <p:cNvSpPr/>
          <p:nvPr/>
        </p:nvSpPr>
        <p:spPr>
          <a:xfrm>
            <a:off x="7164288" y="1443271"/>
            <a:ext cx="540060" cy="576064"/>
          </a:xfrm>
          <a:prstGeom prst="ellipse">
            <a:avLst/>
          </a:prstGeom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460432" y="2487387"/>
            <a:ext cx="540060" cy="576064"/>
          </a:xfrm>
          <a:prstGeom prst="ellipse">
            <a:avLst/>
          </a:prstGeom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796136" y="2487387"/>
            <a:ext cx="540060" cy="576064"/>
          </a:xfrm>
          <a:prstGeom prst="ellipse">
            <a:avLst/>
          </a:prstGeom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4" idx="3"/>
            <a:endCxn id="6" idx="7"/>
          </p:cNvCxnSpPr>
          <p:nvPr/>
        </p:nvCxnSpPr>
        <p:spPr>
          <a:xfrm flipH="1">
            <a:off x="6257106" y="1934972"/>
            <a:ext cx="986272" cy="63677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5"/>
            <a:endCxn id="5" idx="1"/>
          </p:cNvCxnSpPr>
          <p:nvPr/>
        </p:nvCxnSpPr>
        <p:spPr>
          <a:xfrm>
            <a:off x="7625258" y="1934972"/>
            <a:ext cx="914264" cy="63677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552220" y="3579862"/>
            <a:ext cx="540060" cy="576064"/>
          </a:xfrm>
          <a:prstGeom prst="ellipse">
            <a:avLst/>
          </a:prstGeom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040052" y="3579862"/>
            <a:ext cx="540060" cy="576064"/>
          </a:xfrm>
          <a:prstGeom prst="ellipse">
            <a:avLst/>
          </a:prstGeom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6" idx="3"/>
            <a:endCxn id="17" idx="7"/>
          </p:cNvCxnSpPr>
          <p:nvPr/>
        </p:nvCxnSpPr>
        <p:spPr>
          <a:xfrm flipH="1">
            <a:off x="5501022" y="2979088"/>
            <a:ext cx="374204" cy="685137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5"/>
            <a:endCxn id="16" idx="1"/>
          </p:cNvCxnSpPr>
          <p:nvPr/>
        </p:nvCxnSpPr>
        <p:spPr>
          <a:xfrm>
            <a:off x="6257106" y="2979088"/>
            <a:ext cx="374204" cy="685137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9216516" y="3567507"/>
            <a:ext cx="540060" cy="576064"/>
          </a:xfrm>
          <a:prstGeom prst="ellipse">
            <a:avLst/>
          </a:prstGeom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704348" y="3567507"/>
            <a:ext cx="540060" cy="576064"/>
          </a:xfrm>
          <a:prstGeom prst="ellipse">
            <a:avLst/>
          </a:prstGeom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>
            <a:stCxn id="5" idx="3"/>
            <a:endCxn id="23" idx="7"/>
          </p:cNvCxnSpPr>
          <p:nvPr/>
        </p:nvCxnSpPr>
        <p:spPr>
          <a:xfrm flipH="1">
            <a:off x="8165318" y="2979088"/>
            <a:ext cx="374204" cy="67278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5" idx="5"/>
            <a:endCxn id="22" idx="1"/>
          </p:cNvCxnSpPr>
          <p:nvPr/>
        </p:nvCxnSpPr>
        <p:spPr>
          <a:xfrm>
            <a:off x="8921402" y="2979088"/>
            <a:ext cx="374204" cy="67278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237986"/>
              </p:ext>
            </p:extLst>
          </p:nvPr>
        </p:nvGraphicFramePr>
        <p:xfrm>
          <a:off x="7272300" y="1455626"/>
          <a:ext cx="360040" cy="510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5" name="Equation" r:id="rId3" imgW="152400" imgH="215900" progId="Equation.3">
                  <p:embed/>
                </p:oleObj>
              </mc:Choice>
              <mc:Fallback>
                <p:oleObj name="Equation" r:id="rId3" imgW="152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72300" y="1455626"/>
                        <a:ext cx="360040" cy="510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337698"/>
              </p:ext>
            </p:extLst>
          </p:nvPr>
        </p:nvGraphicFramePr>
        <p:xfrm>
          <a:off x="5889104" y="2486025"/>
          <a:ext cx="39052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6" name="Equation" r:id="rId5" imgW="165100" imgH="228600" progId="Equation.3">
                  <p:embed/>
                </p:oleObj>
              </mc:Choice>
              <mc:Fallback>
                <p:oleObj name="Equation" r:id="rId5" imgW="165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89104" y="2486025"/>
                        <a:ext cx="390525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012569"/>
              </p:ext>
            </p:extLst>
          </p:nvPr>
        </p:nvGraphicFramePr>
        <p:xfrm>
          <a:off x="8538642" y="2500313"/>
          <a:ext cx="420687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7" name="Equation" r:id="rId7" imgW="177800" imgH="215900" progId="Equation.3">
                  <p:embed/>
                </p:oleObj>
              </mc:Choice>
              <mc:Fallback>
                <p:oleObj name="Equation" r:id="rId7" imgW="177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538642" y="2500313"/>
                        <a:ext cx="420687" cy="509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0728115"/>
              </p:ext>
            </p:extLst>
          </p:nvPr>
        </p:nvGraphicFramePr>
        <p:xfrm>
          <a:off x="7781404" y="3579813"/>
          <a:ext cx="420688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8" name="Equation" r:id="rId9" imgW="177800" imgH="215900" progId="Equation.3">
                  <p:embed/>
                </p:oleObj>
              </mc:Choice>
              <mc:Fallback>
                <p:oleObj name="Equation" r:id="rId9" imgW="177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781404" y="3579813"/>
                        <a:ext cx="420688" cy="509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331192"/>
              </p:ext>
            </p:extLst>
          </p:nvPr>
        </p:nvGraphicFramePr>
        <p:xfrm>
          <a:off x="9294292" y="3579813"/>
          <a:ext cx="420687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9" name="Equation" r:id="rId11" imgW="177800" imgH="215900" progId="Equation.3">
                  <p:embed/>
                </p:oleObj>
              </mc:Choice>
              <mc:Fallback>
                <p:oleObj name="Equation" r:id="rId11" imgW="177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294292" y="3579813"/>
                        <a:ext cx="420687" cy="509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3440887"/>
              </p:ext>
            </p:extLst>
          </p:nvPr>
        </p:nvGraphicFramePr>
        <p:xfrm>
          <a:off x="6600304" y="3579862"/>
          <a:ext cx="481013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0" name="Equation" r:id="rId13" imgW="203200" imgH="215900" progId="Equation.3">
                  <p:embed/>
                </p:oleObj>
              </mc:Choice>
              <mc:Fallback>
                <p:oleObj name="Equation" r:id="rId13" imgW="203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600304" y="3579862"/>
                        <a:ext cx="481013" cy="509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270477"/>
              </p:ext>
            </p:extLst>
          </p:nvPr>
        </p:nvGraphicFramePr>
        <p:xfrm>
          <a:off x="5148064" y="3579862"/>
          <a:ext cx="360040" cy="510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1" name="Equation" r:id="rId15" imgW="152400" imgH="215900" progId="Equation.3">
                  <p:embed/>
                </p:oleObj>
              </mc:Choice>
              <mc:Fallback>
                <p:oleObj name="Equation" r:id="rId15" imgW="152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148064" y="3579862"/>
                        <a:ext cx="360040" cy="510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997900"/>
              </p:ext>
            </p:extLst>
          </p:nvPr>
        </p:nvGraphicFramePr>
        <p:xfrm>
          <a:off x="5724128" y="1752426"/>
          <a:ext cx="1264913" cy="459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2" name="Equation" r:id="rId17" imgW="698500" imgH="254000" progId="Equation.3">
                  <p:embed/>
                </p:oleObj>
              </mc:Choice>
              <mc:Fallback>
                <p:oleObj name="Equation" r:id="rId17" imgW="6985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724128" y="1752426"/>
                        <a:ext cx="1264913" cy="459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407437"/>
              </p:ext>
            </p:extLst>
          </p:nvPr>
        </p:nvGraphicFramePr>
        <p:xfrm>
          <a:off x="7989342" y="1743658"/>
          <a:ext cx="942952" cy="45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3" name="Equation" r:id="rId19" imgW="520700" imgH="254000" progId="Equation.3">
                  <p:embed/>
                </p:oleObj>
              </mc:Choice>
              <mc:Fallback>
                <p:oleObj name="Equation" r:id="rId19" imgW="5207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989342" y="1743658"/>
                        <a:ext cx="942952" cy="459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966823"/>
              </p:ext>
            </p:extLst>
          </p:nvPr>
        </p:nvGraphicFramePr>
        <p:xfrm>
          <a:off x="6516216" y="2895786"/>
          <a:ext cx="985837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4" name="Equation" r:id="rId21" imgW="533400" imgH="266700" progId="Equation.3">
                  <p:embed/>
                </p:oleObj>
              </mc:Choice>
              <mc:Fallback>
                <p:oleObj name="Equation" r:id="rId21" imgW="5334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516216" y="2895786"/>
                        <a:ext cx="985837" cy="49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1233075"/>
              </p:ext>
            </p:extLst>
          </p:nvPr>
        </p:nvGraphicFramePr>
        <p:xfrm>
          <a:off x="4391980" y="2895600"/>
          <a:ext cx="131445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5" name="Equation" r:id="rId23" imgW="711200" imgH="266700" progId="Equation.3">
                  <p:embed/>
                </p:oleObj>
              </mc:Choice>
              <mc:Fallback>
                <p:oleObj name="Equation" r:id="rId23" imgW="7112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391980" y="2895600"/>
                        <a:ext cx="1314450" cy="49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" name="Straight Arrow Connector 43"/>
          <p:cNvCxnSpPr>
            <a:stCxn id="17" idx="3"/>
          </p:cNvCxnSpPr>
          <p:nvPr/>
        </p:nvCxnSpPr>
        <p:spPr>
          <a:xfrm flipH="1">
            <a:off x="4860032" y="4071563"/>
            <a:ext cx="259110" cy="62442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7" idx="5"/>
          </p:cNvCxnSpPr>
          <p:nvPr/>
        </p:nvCxnSpPr>
        <p:spPr>
          <a:xfrm>
            <a:off x="5501022" y="4071563"/>
            <a:ext cx="187102" cy="62442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6" idx="3"/>
          </p:cNvCxnSpPr>
          <p:nvPr/>
        </p:nvCxnSpPr>
        <p:spPr>
          <a:xfrm flipH="1">
            <a:off x="6408204" y="4071563"/>
            <a:ext cx="223106" cy="660427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6" idx="5"/>
          </p:cNvCxnSpPr>
          <p:nvPr/>
        </p:nvCxnSpPr>
        <p:spPr>
          <a:xfrm>
            <a:off x="7013190" y="4071563"/>
            <a:ext cx="187102" cy="660427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3" idx="3"/>
          </p:cNvCxnSpPr>
          <p:nvPr/>
        </p:nvCxnSpPr>
        <p:spPr>
          <a:xfrm flipH="1">
            <a:off x="7596336" y="4059208"/>
            <a:ext cx="187102" cy="70878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3" idx="5"/>
          </p:cNvCxnSpPr>
          <p:nvPr/>
        </p:nvCxnSpPr>
        <p:spPr>
          <a:xfrm>
            <a:off x="8165318" y="4059208"/>
            <a:ext cx="187102" cy="70878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235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6" grpId="0" animBg="1"/>
      <p:bldP spid="17" grpId="0" animBg="1"/>
      <p:bldP spid="22" grpId="0" animBg="1"/>
      <p:bldP spid="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 picture of the learning</a:t>
            </a:r>
            <a:endParaRPr lang="en-US" sz="2800" dirty="0"/>
          </a:p>
        </p:txBody>
      </p:sp>
      <p:sp>
        <p:nvSpPr>
          <p:cNvPr id="4" name="Oval 3"/>
          <p:cNvSpPr/>
          <p:nvPr/>
        </p:nvSpPr>
        <p:spPr>
          <a:xfrm>
            <a:off x="7164288" y="1131590"/>
            <a:ext cx="540060" cy="576064"/>
          </a:xfrm>
          <a:prstGeom prst="ellipse">
            <a:avLst/>
          </a:prstGeom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460432" y="2175706"/>
            <a:ext cx="540060" cy="576064"/>
          </a:xfrm>
          <a:prstGeom prst="ellipse">
            <a:avLst/>
          </a:prstGeom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796136" y="2175706"/>
            <a:ext cx="540060" cy="576064"/>
          </a:xfrm>
          <a:prstGeom prst="ellipse">
            <a:avLst/>
          </a:prstGeom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4" idx="3"/>
            <a:endCxn id="6" idx="7"/>
          </p:cNvCxnSpPr>
          <p:nvPr/>
        </p:nvCxnSpPr>
        <p:spPr>
          <a:xfrm flipH="1">
            <a:off x="6257106" y="1623291"/>
            <a:ext cx="986272" cy="6367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5"/>
            <a:endCxn id="5" idx="1"/>
          </p:cNvCxnSpPr>
          <p:nvPr/>
        </p:nvCxnSpPr>
        <p:spPr>
          <a:xfrm>
            <a:off x="7625258" y="1623291"/>
            <a:ext cx="914264" cy="63677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552220" y="3268181"/>
            <a:ext cx="540060" cy="576064"/>
          </a:xfrm>
          <a:prstGeom prst="ellipse">
            <a:avLst/>
          </a:prstGeom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040052" y="3268181"/>
            <a:ext cx="540060" cy="576064"/>
          </a:xfrm>
          <a:prstGeom prst="ellipse">
            <a:avLst/>
          </a:prstGeom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6" idx="3"/>
            <a:endCxn id="10" idx="7"/>
          </p:cNvCxnSpPr>
          <p:nvPr/>
        </p:nvCxnSpPr>
        <p:spPr>
          <a:xfrm flipH="1">
            <a:off x="5501022" y="2667407"/>
            <a:ext cx="374204" cy="685137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5"/>
            <a:endCxn id="9" idx="1"/>
          </p:cNvCxnSpPr>
          <p:nvPr/>
        </p:nvCxnSpPr>
        <p:spPr>
          <a:xfrm>
            <a:off x="6257106" y="2667407"/>
            <a:ext cx="374204" cy="6851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9216516" y="3255826"/>
            <a:ext cx="540060" cy="576064"/>
          </a:xfrm>
          <a:prstGeom prst="ellipse">
            <a:avLst/>
          </a:prstGeom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704348" y="3255826"/>
            <a:ext cx="540060" cy="576064"/>
          </a:xfrm>
          <a:prstGeom prst="ellipse">
            <a:avLst/>
          </a:prstGeom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5" idx="3"/>
            <a:endCxn id="14" idx="7"/>
          </p:cNvCxnSpPr>
          <p:nvPr/>
        </p:nvCxnSpPr>
        <p:spPr>
          <a:xfrm flipH="1">
            <a:off x="8165318" y="2667407"/>
            <a:ext cx="374204" cy="67278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5"/>
            <a:endCxn id="13" idx="1"/>
          </p:cNvCxnSpPr>
          <p:nvPr/>
        </p:nvCxnSpPr>
        <p:spPr>
          <a:xfrm>
            <a:off x="8921402" y="2667407"/>
            <a:ext cx="374204" cy="67278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5015187"/>
              </p:ext>
            </p:extLst>
          </p:nvPr>
        </p:nvGraphicFramePr>
        <p:xfrm>
          <a:off x="7272300" y="1143945"/>
          <a:ext cx="360040" cy="510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3" name="Equation" r:id="rId3" imgW="152400" imgH="215900" progId="Equation.3">
                  <p:embed/>
                </p:oleObj>
              </mc:Choice>
              <mc:Fallback>
                <p:oleObj name="Equation" r:id="rId3" imgW="152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72300" y="1143945"/>
                        <a:ext cx="360040" cy="510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2520674"/>
              </p:ext>
            </p:extLst>
          </p:nvPr>
        </p:nvGraphicFramePr>
        <p:xfrm>
          <a:off x="5889104" y="2174344"/>
          <a:ext cx="39052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4" name="Equation" r:id="rId5" imgW="165100" imgH="228600" progId="Equation.3">
                  <p:embed/>
                </p:oleObj>
              </mc:Choice>
              <mc:Fallback>
                <p:oleObj name="Equation" r:id="rId5" imgW="165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89104" y="2174344"/>
                        <a:ext cx="390525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4659047"/>
              </p:ext>
            </p:extLst>
          </p:nvPr>
        </p:nvGraphicFramePr>
        <p:xfrm>
          <a:off x="8538642" y="2188632"/>
          <a:ext cx="420687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5" name="Equation" r:id="rId7" imgW="177800" imgH="215900" progId="Equation.3">
                  <p:embed/>
                </p:oleObj>
              </mc:Choice>
              <mc:Fallback>
                <p:oleObj name="Equation" r:id="rId7" imgW="177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538642" y="2188632"/>
                        <a:ext cx="420687" cy="509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1534279"/>
              </p:ext>
            </p:extLst>
          </p:nvPr>
        </p:nvGraphicFramePr>
        <p:xfrm>
          <a:off x="7781404" y="3268132"/>
          <a:ext cx="420688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6" name="Equation" r:id="rId9" imgW="177800" imgH="215900" progId="Equation.3">
                  <p:embed/>
                </p:oleObj>
              </mc:Choice>
              <mc:Fallback>
                <p:oleObj name="Equation" r:id="rId9" imgW="177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781404" y="3268132"/>
                        <a:ext cx="420688" cy="509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9037367"/>
              </p:ext>
            </p:extLst>
          </p:nvPr>
        </p:nvGraphicFramePr>
        <p:xfrm>
          <a:off x="9294292" y="3268132"/>
          <a:ext cx="420687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7" name="Equation" r:id="rId11" imgW="177800" imgH="215900" progId="Equation.3">
                  <p:embed/>
                </p:oleObj>
              </mc:Choice>
              <mc:Fallback>
                <p:oleObj name="Equation" r:id="rId11" imgW="177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294292" y="3268132"/>
                        <a:ext cx="420687" cy="509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5214604"/>
              </p:ext>
            </p:extLst>
          </p:nvPr>
        </p:nvGraphicFramePr>
        <p:xfrm>
          <a:off x="6600304" y="3268181"/>
          <a:ext cx="481013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8" name="Equation" r:id="rId13" imgW="203200" imgH="215900" progId="Equation.3">
                  <p:embed/>
                </p:oleObj>
              </mc:Choice>
              <mc:Fallback>
                <p:oleObj name="Equation" r:id="rId13" imgW="203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600304" y="3268181"/>
                        <a:ext cx="481013" cy="509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2307619"/>
              </p:ext>
            </p:extLst>
          </p:nvPr>
        </p:nvGraphicFramePr>
        <p:xfrm>
          <a:off x="5148064" y="3268181"/>
          <a:ext cx="360040" cy="510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9" name="Equation" r:id="rId15" imgW="152400" imgH="215900" progId="Equation.3">
                  <p:embed/>
                </p:oleObj>
              </mc:Choice>
              <mc:Fallback>
                <p:oleObj name="Equation" r:id="rId15" imgW="152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148064" y="3268181"/>
                        <a:ext cx="360040" cy="510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793823"/>
              </p:ext>
            </p:extLst>
          </p:nvPr>
        </p:nvGraphicFramePr>
        <p:xfrm>
          <a:off x="5724128" y="1440745"/>
          <a:ext cx="1264913" cy="459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0" name="Equation" r:id="rId17" imgW="698500" imgH="254000" progId="Equation.3">
                  <p:embed/>
                </p:oleObj>
              </mc:Choice>
              <mc:Fallback>
                <p:oleObj name="Equation" r:id="rId17" imgW="6985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724128" y="1440745"/>
                        <a:ext cx="1264913" cy="459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7108237"/>
              </p:ext>
            </p:extLst>
          </p:nvPr>
        </p:nvGraphicFramePr>
        <p:xfrm>
          <a:off x="7989342" y="1431977"/>
          <a:ext cx="942952" cy="45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1" name="Equation" r:id="rId19" imgW="520700" imgH="254000" progId="Equation.3">
                  <p:embed/>
                </p:oleObj>
              </mc:Choice>
              <mc:Fallback>
                <p:oleObj name="Equation" r:id="rId19" imgW="5207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989342" y="1431977"/>
                        <a:ext cx="942952" cy="459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137804"/>
              </p:ext>
            </p:extLst>
          </p:nvPr>
        </p:nvGraphicFramePr>
        <p:xfrm>
          <a:off x="6516216" y="2584105"/>
          <a:ext cx="985837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2" name="Equation" r:id="rId21" imgW="533400" imgH="266700" progId="Equation.3">
                  <p:embed/>
                </p:oleObj>
              </mc:Choice>
              <mc:Fallback>
                <p:oleObj name="Equation" r:id="rId21" imgW="5334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516216" y="2584105"/>
                        <a:ext cx="985837" cy="49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043742"/>
              </p:ext>
            </p:extLst>
          </p:nvPr>
        </p:nvGraphicFramePr>
        <p:xfrm>
          <a:off x="4391980" y="2583919"/>
          <a:ext cx="131445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3" name="Equation" r:id="rId23" imgW="711200" imgH="266700" progId="Equation.3">
                  <p:embed/>
                </p:oleObj>
              </mc:Choice>
              <mc:Fallback>
                <p:oleObj name="Equation" r:id="rId23" imgW="7112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391980" y="2583919"/>
                        <a:ext cx="1314450" cy="49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Arrow Connector 27"/>
          <p:cNvCxnSpPr>
            <a:stCxn id="10" idx="3"/>
          </p:cNvCxnSpPr>
          <p:nvPr/>
        </p:nvCxnSpPr>
        <p:spPr>
          <a:xfrm flipH="1">
            <a:off x="4860032" y="3759882"/>
            <a:ext cx="259110" cy="68407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0" idx="5"/>
          </p:cNvCxnSpPr>
          <p:nvPr/>
        </p:nvCxnSpPr>
        <p:spPr>
          <a:xfrm>
            <a:off x="5501022" y="3759882"/>
            <a:ext cx="223106" cy="68407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9" idx="3"/>
          </p:cNvCxnSpPr>
          <p:nvPr/>
        </p:nvCxnSpPr>
        <p:spPr>
          <a:xfrm flipH="1">
            <a:off x="6408204" y="3759882"/>
            <a:ext cx="223106" cy="6604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9" idx="5"/>
          </p:cNvCxnSpPr>
          <p:nvPr/>
        </p:nvCxnSpPr>
        <p:spPr>
          <a:xfrm>
            <a:off x="7013190" y="3759882"/>
            <a:ext cx="187102" cy="660427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4" idx="3"/>
          </p:cNvCxnSpPr>
          <p:nvPr/>
        </p:nvCxnSpPr>
        <p:spPr>
          <a:xfrm flipH="1">
            <a:off x="7596336" y="3747527"/>
            <a:ext cx="187102" cy="70878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4" idx="5"/>
          </p:cNvCxnSpPr>
          <p:nvPr/>
        </p:nvCxnSpPr>
        <p:spPr>
          <a:xfrm>
            <a:off x="8165318" y="3747527"/>
            <a:ext cx="187102" cy="70878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287201" y="2220419"/>
            <a:ext cx="1584499" cy="1200329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>
                <a:cs typeface="+mn-cs"/>
              </a:rPr>
              <a:t>l</a:t>
            </a:r>
            <a:r>
              <a:rPr lang="en-US" sz="1800" dirty="0" smtClean="0">
                <a:cs typeface="+mn-cs"/>
              </a:rPr>
              <a:t>earned </a:t>
            </a:r>
            <a:r>
              <a:rPr lang="en-US" sz="1800" dirty="0">
                <a:cs typeface="+mn-cs"/>
              </a:rPr>
              <a:t>distributed encoding of word t-2 </a:t>
            </a:r>
          </a:p>
        </p:txBody>
      </p:sp>
      <p:cxnSp>
        <p:nvCxnSpPr>
          <p:cNvPr id="36" name="Straight Arrow Connector 35"/>
          <p:cNvCxnSpPr>
            <a:stCxn id="34" idx="0"/>
          </p:cNvCxnSpPr>
          <p:nvPr/>
        </p:nvCxnSpPr>
        <p:spPr>
          <a:xfrm flipV="1">
            <a:off x="1079451" y="1707655"/>
            <a:ext cx="576225" cy="512764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46" idx="0"/>
          </p:cNvCxnSpPr>
          <p:nvPr/>
        </p:nvCxnSpPr>
        <p:spPr>
          <a:xfrm flipH="1" flipV="1">
            <a:off x="2735796" y="1707654"/>
            <a:ext cx="432682" cy="504056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323528" y="3867894"/>
            <a:ext cx="1512168" cy="646331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>
                <a:cs typeface="+mn-cs"/>
              </a:rPr>
              <a:t>i</a:t>
            </a:r>
            <a:r>
              <a:rPr lang="en-US" sz="1800" dirty="0" smtClean="0">
                <a:cs typeface="+mn-cs"/>
              </a:rPr>
              <a:t>ndex </a:t>
            </a:r>
            <a:r>
              <a:rPr lang="en-US" sz="1800" dirty="0">
                <a:cs typeface="+mn-cs"/>
              </a:rPr>
              <a:t>of word at t-2</a:t>
            </a:r>
          </a:p>
        </p:txBody>
      </p:sp>
      <p:sp>
        <p:nvSpPr>
          <p:cNvPr id="39" name="Text Box 23"/>
          <p:cNvSpPr txBox="1">
            <a:spLocks noChangeArrowheads="1"/>
          </p:cNvSpPr>
          <p:nvPr/>
        </p:nvSpPr>
        <p:spPr bwMode="auto">
          <a:xfrm>
            <a:off x="1404443" y="3435846"/>
            <a:ext cx="17273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>
                <a:solidFill>
                  <a:srgbClr val="008000"/>
                </a:solidFill>
                <a:cs typeface="+mn-cs"/>
              </a:rPr>
              <a:t>t</a:t>
            </a:r>
            <a:r>
              <a:rPr lang="en-US" sz="1800" dirty="0" smtClean="0">
                <a:solidFill>
                  <a:srgbClr val="008000"/>
                </a:solidFill>
                <a:cs typeface="+mn-cs"/>
              </a:rPr>
              <a:t>able </a:t>
            </a:r>
            <a:r>
              <a:rPr lang="en-US" sz="1800" dirty="0">
                <a:solidFill>
                  <a:srgbClr val="008000"/>
                </a:solidFill>
                <a:cs typeface="+mn-cs"/>
              </a:rPr>
              <a:t>look-up</a:t>
            </a:r>
          </a:p>
        </p:txBody>
      </p:sp>
      <p:cxnSp>
        <p:nvCxnSpPr>
          <p:cNvPr id="40" name="Straight Arrow Connector 39"/>
          <p:cNvCxnSpPr>
            <a:stCxn id="38" idx="0"/>
            <a:endCxn id="34" idx="2"/>
          </p:cNvCxnSpPr>
          <p:nvPr/>
        </p:nvCxnSpPr>
        <p:spPr>
          <a:xfrm flipH="1" flipV="1">
            <a:off x="1079451" y="3420748"/>
            <a:ext cx="161" cy="447146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 Box 6"/>
          <p:cNvSpPr txBox="1">
            <a:spLocks noChangeArrowheads="1"/>
          </p:cNvSpPr>
          <p:nvPr/>
        </p:nvSpPr>
        <p:spPr bwMode="auto">
          <a:xfrm>
            <a:off x="2376228" y="2211710"/>
            <a:ext cx="1584499" cy="1200329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>
                <a:cs typeface="+mn-cs"/>
              </a:rPr>
              <a:t>l</a:t>
            </a:r>
            <a:r>
              <a:rPr lang="en-US" sz="1800" dirty="0" smtClean="0">
                <a:cs typeface="+mn-cs"/>
              </a:rPr>
              <a:t>earned </a:t>
            </a:r>
            <a:r>
              <a:rPr lang="en-US" sz="1800" dirty="0">
                <a:cs typeface="+mn-cs"/>
              </a:rPr>
              <a:t>distributed encoding of word t</a:t>
            </a:r>
            <a:r>
              <a:rPr lang="en-US" sz="1800" dirty="0" smtClean="0">
                <a:cs typeface="+mn-cs"/>
              </a:rPr>
              <a:t>-1 </a:t>
            </a:r>
            <a:endParaRPr lang="en-US" sz="1800" dirty="0">
              <a:cs typeface="+mn-cs"/>
            </a:endParaRP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2412555" y="3859185"/>
            <a:ext cx="1512168" cy="646331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>
                <a:cs typeface="+mn-cs"/>
              </a:rPr>
              <a:t>i</a:t>
            </a:r>
            <a:r>
              <a:rPr lang="en-US" sz="1800" dirty="0" smtClean="0">
                <a:cs typeface="+mn-cs"/>
              </a:rPr>
              <a:t>ndex </a:t>
            </a:r>
            <a:r>
              <a:rPr lang="en-US" sz="1800" dirty="0">
                <a:cs typeface="+mn-cs"/>
              </a:rPr>
              <a:t>of word at t</a:t>
            </a:r>
            <a:r>
              <a:rPr lang="en-US" sz="1800" dirty="0" smtClean="0">
                <a:cs typeface="+mn-cs"/>
              </a:rPr>
              <a:t>-1</a:t>
            </a:r>
            <a:endParaRPr lang="en-US" sz="1800" dirty="0">
              <a:cs typeface="+mn-cs"/>
            </a:endParaRPr>
          </a:p>
        </p:txBody>
      </p:sp>
      <p:cxnSp>
        <p:nvCxnSpPr>
          <p:cNvPr id="49" name="Straight Arrow Connector 48"/>
          <p:cNvCxnSpPr>
            <a:stCxn id="47" idx="0"/>
            <a:endCxn id="46" idx="2"/>
          </p:cNvCxnSpPr>
          <p:nvPr/>
        </p:nvCxnSpPr>
        <p:spPr>
          <a:xfrm flipH="1" flipV="1">
            <a:off x="3168478" y="3412039"/>
            <a:ext cx="161" cy="447146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1007604" y="1347614"/>
            <a:ext cx="2331876" cy="369332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>
                <a:cs typeface="+mn-cs"/>
              </a:rPr>
              <a:t>p</a:t>
            </a:r>
            <a:r>
              <a:rPr lang="en-US" sz="1800" dirty="0" smtClean="0">
                <a:cs typeface="+mn-cs"/>
              </a:rPr>
              <a:t>rediction vector, v</a:t>
            </a:r>
            <a:endParaRPr lang="en-US" sz="1800" dirty="0"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192180" y="436265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w</a:t>
            </a:r>
            <a:r>
              <a:rPr lang="en-US" sz="1800" dirty="0" smtClean="0">
                <a:solidFill>
                  <a:srgbClr val="FF0000"/>
                </a:solidFill>
              </a:rPr>
              <a:t>(t)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450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 convenient decomposition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Maximizing the log probability of </a:t>
            </a:r>
            <a:r>
              <a:rPr lang="en-US" sz="2000" dirty="0" smtClean="0"/>
              <a:t>picking the </a:t>
            </a:r>
            <a:r>
              <a:rPr lang="en-US" sz="2000" dirty="0"/>
              <a:t>target word is equivalent to maximizing the sum of the log probabilities of taking </a:t>
            </a:r>
            <a:r>
              <a:rPr lang="en-US" sz="2000" dirty="0" smtClean="0"/>
              <a:t>all the branches on the path that leads to the target word.</a:t>
            </a:r>
          </a:p>
          <a:p>
            <a:pPr lvl="1"/>
            <a:r>
              <a:rPr lang="en-US" sz="2000" dirty="0" smtClean="0"/>
              <a:t>So during learning, we only need to consider the nodes on the correct path. This is an exponential win: </a:t>
            </a:r>
            <a:r>
              <a:rPr lang="en-US" sz="2000" dirty="0" smtClean="0">
                <a:solidFill>
                  <a:srgbClr val="0000FF"/>
                </a:solidFill>
              </a:rPr>
              <a:t>log(N) instead of N.</a:t>
            </a:r>
          </a:p>
          <a:p>
            <a:pPr lvl="1"/>
            <a:r>
              <a:rPr lang="en-US" sz="2000" dirty="0" smtClean="0"/>
              <a:t>For each of these nodes, we know the correct branch and we know the current probability of taking it so we can get derivatives for learning both the prediction vector v and that node vector u.</a:t>
            </a:r>
          </a:p>
          <a:p>
            <a:r>
              <a:rPr lang="en-US" sz="2000" dirty="0" smtClean="0"/>
              <a:t>Unfortunately, it is still slow at test time.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811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5979"/>
            <a:ext cx="8686800" cy="8572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cs typeface="+mj-cs"/>
              </a:rPr>
              <a:t>Another way to express the same information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23578"/>
            <a:ext cx="8229600" cy="3394472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cs typeface="+mn-cs"/>
              </a:rPr>
              <a:t>Make a set of propositions using the 12 relationships:</a:t>
            </a:r>
          </a:p>
          <a:p>
            <a:pPr lvl="1" eaLnBrk="1" hangingPunct="1">
              <a:defRPr/>
            </a:pPr>
            <a:r>
              <a:rPr lang="en-US" sz="2000" dirty="0" smtClean="0"/>
              <a:t>son, daughter, nephew, niece, father, mother, uncle, aunt</a:t>
            </a:r>
          </a:p>
          <a:p>
            <a:pPr lvl="1" eaLnBrk="1" hangingPunct="1">
              <a:defRPr/>
            </a:pPr>
            <a:r>
              <a:rPr lang="en-US" sz="2000" dirty="0" smtClean="0"/>
              <a:t>brother, sister, husband, wife</a:t>
            </a:r>
          </a:p>
          <a:p>
            <a:pPr eaLnBrk="1" hangingPunct="1">
              <a:defRPr/>
            </a:pPr>
            <a:r>
              <a:rPr lang="en-US" sz="2000" dirty="0" smtClean="0">
                <a:cs typeface="+mn-cs"/>
              </a:rPr>
              <a:t>(</a:t>
            </a:r>
            <a:r>
              <a:rPr lang="en-US" sz="2000" dirty="0" err="1" smtClean="0">
                <a:cs typeface="+mn-cs"/>
              </a:rPr>
              <a:t>colin</a:t>
            </a:r>
            <a:r>
              <a:rPr lang="en-US" sz="2000" dirty="0" smtClean="0">
                <a:cs typeface="+mn-cs"/>
              </a:rPr>
              <a:t> has-father </a:t>
            </a:r>
            <a:r>
              <a:rPr lang="en-US" sz="2000" dirty="0" err="1" smtClean="0">
                <a:cs typeface="+mn-cs"/>
              </a:rPr>
              <a:t>james</a:t>
            </a:r>
            <a:r>
              <a:rPr lang="en-US" sz="2000" dirty="0" smtClean="0">
                <a:cs typeface="+mn-cs"/>
              </a:rPr>
              <a:t>)</a:t>
            </a:r>
          </a:p>
          <a:p>
            <a:pPr eaLnBrk="1" hangingPunct="1">
              <a:defRPr/>
            </a:pPr>
            <a:r>
              <a:rPr lang="en-US" sz="2000" dirty="0" smtClean="0">
                <a:cs typeface="+mn-cs"/>
              </a:rPr>
              <a:t>(</a:t>
            </a:r>
            <a:r>
              <a:rPr lang="en-US" sz="2000" dirty="0" err="1" smtClean="0">
                <a:cs typeface="+mn-cs"/>
              </a:rPr>
              <a:t>colin</a:t>
            </a:r>
            <a:r>
              <a:rPr lang="en-US" sz="2000" dirty="0" smtClean="0">
                <a:cs typeface="+mn-cs"/>
              </a:rPr>
              <a:t> has-mother victoria)</a:t>
            </a:r>
          </a:p>
          <a:p>
            <a:pPr eaLnBrk="1" hangingPunct="1">
              <a:defRPr/>
            </a:pPr>
            <a:r>
              <a:rPr lang="en-US" sz="2000" dirty="0" smtClean="0">
                <a:cs typeface="+mn-cs"/>
              </a:rPr>
              <a:t>(</a:t>
            </a:r>
            <a:r>
              <a:rPr lang="en-US" sz="2000" dirty="0" err="1" smtClean="0">
                <a:cs typeface="+mn-cs"/>
              </a:rPr>
              <a:t>james</a:t>
            </a:r>
            <a:r>
              <a:rPr lang="en-US" sz="2000" dirty="0" smtClean="0">
                <a:cs typeface="+mn-cs"/>
              </a:rPr>
              <a:t> has-wife victoria)  </a:t>
            </a:r>
            <a:r>
              <a:rPr lang="en-US" sz="2000" dirty="0" smtClean="0">
                <a:solidFill>
                  <a:srgbClr val="3333CC"/>
                </a:solidFill>
                <a:cs typeface="+mn-cs"/>
              </a:rPr>
              <a:t>this follows from the two above</a:t>
            </a:r>
          </a:p>
          <a:p>
            <a:pPr eaLnBrk="1" hangingPunct="1">
              <a:defRPr/>
            </a:pPr>
            <a:r>
              <a:rPr lang="en-US" sz="2000" dirty="0" smtClean="0">
                <a:cs typeface="+mn-cs"/>
              </a:rPr>
              <a:t>(charlotte has-brother </a:t>
            </a:r>
            <a:r>
              <a:rPr lang="en-US" sz="2000" dirty="0" err="1" smtClean="0">
                <a:cs typeface="+mn-cs"/>
              </a:rPr>
              <a:t>colin</a:t>
            </a:r>
            <a:r>
              <a:rPr lang="en-US" sz="2000" dirty="0" smtClean="0">
                <a:cs typeface="+mn-cs"/>
              </a:rPr>
              <a:t>)</a:t>
            </a:r>
          </a:p>
          <a:p>
            <a:pPr eaLnBrk="1" hangingPunct="1">
              <a:defRPr/>
            </a:pPr>
            <a:r>
              <a:rPr lang="en-US" sz="2000" dirty="0" smtClean="0">
                <a:cs typeface="+mn-cs"/>
              </a:rPr>
              <a:t>(victoria has-brother </a:t>
            </a:r>
            <a:r>
              <a:rPr lang="en-US" sz="2000" dirty="0" err="1" smtClean="0">
                <a:cs typeface="+mn-cs"/>
              </a:rPr>
              <a:t>arthur</a:t>
            </a:r>
            <a:r>
              <a:rPr lang="en-US" sz="2000" dirty="0" smtClean="0">
                <a:cs typeface="+mn-cs"/>
              </a:rPr>
              <a:t>)</a:t>
            </a:r>
          </a:p>
          <a:p>
            <a:pPr eaLnBrk="1" hangingPunct="1">
              <a:defRPr/>
            </a:pPr>
            <a:r>
              <a:rPr lang="en-US" sz="2000" dirty="0" smtClean="0">
                <a:cs typeface="+mn-cs"/>
              </a:rPr>
              <a:t>(charlotte has-uncle </a:t>
            </a:r>
            <a:r>
              <a:rPr lang="en-US" sz="2000" dirty="0" err="1" smtClean="0">
                <a:cs typeface="+mn-cs"/>
              </a:rPr>
              <a:t>arthur</a:t>
            </a:r>
            <a:r>
              <a:rPr lang="en-US" sz="2000" dirty="0" smtClean="0">
                <a:cs typeface="+mn-cs"/>
              </a:rPr>
              <a:t>) </a:t>
            </a:r>
            <a:r>
              <a:rPr lang="en-US" sz="2000" dirty="0" smtClean="0">
                <a:solidFill>
                  <a:srgbClr val="3333CC"/>
                </a:solidFill>
                <a:cs typeface="+mn-cs"/>
              </a:rPr>
              <a:t>this follows from the above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cs typeface="+mj-cs"/>
              </a:rPr>
              <a:t>A simpler way to learn feature vectors for words </a:t>
            </a:r>
            <a:r>
              <a:rPr lang="en-US" sz="2000" dirty="0" smtClean="0">
                <a:cs typeface="+mj-cs"/>
              </a:rPr>
              <a:t>(</a:t>
            </a:r>
            <a:r>
              <a:rPr lang="en-US" sz="2000" dirty="0" err="1" smtClean="0">
                <a:cs typeface="+mj-cs"/>
              </a:rPr>
              <a:t>Collobert</a:t>
            </a:r>
            <a:r>
              <a:rPr lang="en-US" sz="2000" dirty="0" smtClean="0">
                <a:cs typeface="+mj-cs"/>
              </a:rPr>
              <a:t> and Weston, 2008)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935596" y="3661883"/>
            <a:ext cx="979488" cy="710067"/>
          </a:xfrm>
          <a:prstGeom prst="rect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spcBef>
                <a:spcPts val="1500"/>
              </a:spcBef>
            </a:pPr>
            <a:r>
              <a:rPr lang="en-US" sz="2000" dirty="0"/>
              <a:t>word at t-2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18778" y="2968183"/>
            <a:ext cx="1296938" cy="371513"/>
          </a:xfrm>
          <a:prstGeom prst="rect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spcBef>
                <a:spcPts val="1250"/>
              </a:spcBef>
            </a:pPr>
            <a:r>
              <a:rPr lang="en-US" sz="1800" dirty="0"/>
              <a:t>word code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332472" y="3364227"/>
            <a:ext cx="180975" cy="291704"/>
          </a:xfrm>
          <a:prstGeom prst="upArrow">
            <a:avLst>
              <a:gd name="adj1" fmla="val 50000"/>
              <a:gd name="adj2" fmla="val 34466"/>
            </a:avLst>
          </a:prstGeom>
          <a:solidFill>
            <a:srgbClr val="0099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512393" y="3661883"/>
            <a:ext cx="979487" cy="710067"/>
          </a:xfrm>
          <a:prstGeom prst="rect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spcBef>
                <a:spcPts val="1500"/>
              </a:spcBef>
            </a:pPr>
            <a:r>
              <a:rPr lang="en-US" sz="2000" dirty="0"/>
              <a:t>word at t-1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339752" y="2968183"/>
            <a:ext cx="1296144" cy="371513"/>
          </a:xfrm>
          <a:prstGeom prst="rect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spcBef>
                <a:spcPts val="1250"/>
              </a:spcBef>
            </a:pPr>
            <a:r>
              <a:rPr lang="en-US" sz="1800" dirty="0"/>
              <a:t>word code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2909268" y="3364227"/>
            <a:ext cx="180975" cy="290513"/>
          </a:xfrm>
          <a:prstGeom prst="upArrow">
            <a:avLst>
              <a:gd name="adj1" fmla="val 50000"/>
              <a:gd name="adj2" fmla="val 34325"/>
            </a:avLst>
          </a:prstGeom>
          <a:solidFill>
            <a:srgbClr val="0099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887279" y="3661883"/>
            <a:ext cx="1656829" cy="710067"/>
          </a:xfrm>
          <a:prstGeom prst="rect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spcBef>
                <a:spcPts val="1500"/>
              </a:spcBef>
            </a:pPr>
            <a:r>
              <a:rPr lang="en-US" sz="2000" dirty="0"/>
              <a:t>word at t or random word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067944" y="2968183"/>
            <a:ext cx="1260140" cy="371513"/>
          </a:xfrm>
          <a:prstGeom prst="rect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spcBef>
                <a:spcPts val="1250"/>
              </a:spcBef>
            </a:pPr>
            <a:r>
              <a:rPr lang="en-US" sz="1800" dirty="0"/>
              <a:t>word code</a:t>
            </a: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4608004" y="3364227"/>
            <a:ext cx="180975" cy="290513"/>
          </a:xfrm>
          <a:prstGeom prst="upArrow">
            <a:avLst>
              <a:gd name="adj1" fmla="val 50000"/>
              <a:gd name="adj2" fmla="val 34325"/>
            </a:avLst>
          </a:prstGeom>
          <a:solidFill>
            <a:srgbClr val="0099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5839407" y="3661883"/>
            <a:ext cx="979487" cy="710067"/>
          </a:xfrm>
          <a:prstGeom prst="rect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spcBef>
                <a:spcPts val="1500"/>
              </a:spcBef>
            </a:pPr>
            <a:r>
              <a:rPr lang="en-US" sz="2000" dirty="0"/>
              <a:t>word at t+1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5659387" y="2968183"/>
            <a:ext cx="1288877" cy="371513"/>
          </a:xfrm>
          <a:prstGeom prst="rect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spcBef>
                <a:spcPts val="1250"/>
              </a:spcBef>
            </a:pPr>
            <a:r>
              <a:rPr lang="en-US" sz="1800" dirty="0"/>
              <a:t>word code</a:t>
            </a:r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6234694" y="3364227"/>
            <a:ext cx="180975" cy="290513"/>
          </a:xfrm>
          <a:prstGeom prst="upArrow">
            <a:avLst>
              <a:gd name="adj1" fmla="val 50000"/>
              <a:gd name="adj2" fmla="val 34325"/>
            </a:avLst>
          </a:prstGeom>
          <a:solidFill>
            <a:srgbClr val="0099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7336794" y="3661883"/>
            <a:ext cx="979487" cy="710067"/>
          </a:xfrm>
          <a:prstGeom prst="rect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spcBef>
                <a:spcPts val="1500"/>
              </a:spcBef>
            </a:pPr>
            <a:r>
              <a:rPr lang="en-US" sz="2000" dirty="0"/>
              <a:t>word at t+2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7206777" y="2968183"/>
            <a:ext cx="1253655" cy="371513"/>
          </a:xfrm>
          <a:prstGeom prst="rect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spcBef>
                <a:spcPts val="1250"/>
              </a:spcBef>
            </a:pPr>
            <a:r>
              <a:rPr lang="en-US" sz="1800" dirty="0"/>
              <a:t>word code</a:t>
            </a: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7733669" y="3364227"/>
            <a:ext cx="179387" cy="290513"/>
          </a:xfrm>
          <a:prstGeom prst="upArrow">
            <a:avLst>
              <a:gd name="adj1" fmla="val 50000"/>
              <a:gd name="adj2" fmla="val 34629"/>
            </a:avLst>
          </a:prstGeom>
          <a:solidFill>
            <a:srgbClr val="0099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612143" y="2284107"/>
            <a:ext cx="7848600" cy="402291"/>
          </a:xfrm>
          <a:prstGeom prst="rect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spcBef>
                <a:spcPts val="1250"/>
              </a:spcBef>
            </a:pPr>
            <a:r>
              <a:rPr lang="en-US" sz="2000" dirty="0" smtClean="0"/>
              <a:t>units </a:t>
            </a:r>
            <a:r>
              <a:rPr lang="en-US" sz="2000" dirty="0"/>
              <a:t>that learn to predict the output from </a:t>
            </a:r>
            <a:r>
              <a:rPr lang="en-US" sz="2000" dirty="0">
                <a:solidFill>
                  <a:srgbClr val="292929"/>
                </a:solidFill>
              </a:rPr>
              <a:t>features</a:t>
            </a:r>
            <a:r>
              <a:rPr lang="en-US" sz="2000" dirty="0"/>
              <a:t> of the input words</a:t>
            </a:r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1331640" y="2680151"/>
            <a:ext cx="180975" cy="290513"/>
          </a:xfrm>
          <a:prstGeom prst="upArrow">
            <a:avLst>
              <a:gd name="adj1" fmla="val 50000"/>
              <a:gd name="adj2" fmla="val 34325"/>
            </a:avLst>
          </a:prstGeom>
          <a:solidFill>
            <a:srgbClr val="0099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2879094" y="2680151"/>
            <a:ext cx="180975" cy="290513"/>
          </a:xfrm>
          <a:prstGeom prst="upArrow">
            <a:avLst>
              <a:gd name="adj1" fmla="val 50000"/>
              <a:gd name="adj2" fmla="val 34325"/>
            </a:avLst>
          </a:prstGeom>
          <a:solidFill>
            <a:srgbClr val="0099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4608004" y="2680151"/>
            <a:ext cx="179387" cy="290513"/>
          </a:xfrm>
          <a:prstGeom prst="upArrow">
            <a:avLst>
              <a:gd name="adj1" fmla="val 50000"/>
              <a:gd name="adj2" fmla="val 34629"/>
            </a:avLst>
          </a:prstGeom>
          <a:solidFill>
            <a:srgbClr val="0099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6235451" y="2680151"/>
            <a:ext cx="179387" cy="290513"/>
          </a:xfrm>
          <a:prstGeom prst="upArrow">
            <a:avLst>
              <a:gd name="adj1" fmla="val 50000"/>
              <a:gd name="adj2" fmla="val 34629"/>
            </a:avLst>
          </a:prstGeom>
          <a:solidFill>
            <a:srgbClr val="0099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auto">
          <a:xfrm>
            <a:off x="7740019" y="2680151"/>
            <a:ext cx="180975" cy="290513"/>
          </a:xfrm>
          <a:prstGeom prst="upArrow">
            <a:avLst>
              <a:gd name="adj1" fmla="val 50000"/>
              <a:gd name="adj2" fmla="val 34325"/>
            </a:avLst>
          </a:prstGeom>
          <a:solidFill>
            <a:srgbClr val="0099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3635897" y="1593784"/>
            <a:ext cx="2124236" cy="402291"/>
          </a:xfrm>
          <a:prstGeom prst="rect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spcBef>
                <a:spcPts val="1250"/>
              </a:spcBef>
            </a:pPr>
            <a:r>
              <a:rPr lang="en-US" sz="2000" dirty="0"/>
              <a:t>right or </a:t>
            </a:r>
            <a:r>
              <a:rPr lang="en-US" sz="2000" dirty="0" smtClean="0"/>
              <a:t>random?</a:t>
            </a:r>
            <a:endParaRPr lang="en-US" sz="2000" dirty="0"/>
          </a:p>
        </p:txBody>
      </p:sp>
      <p:sp>
        <p:nvSpPr>
          <p:cNvPr id="26" name="AutoShape 25"/>
          <p:cNvSpPr>
            <a:spLocks noChangeArrowheads="1"/>
          </p:cNvSpPr>
          <p:nvPr/>
        </p:nvSpPr>
        <p:spPr bwMode="auto">
          <a:xfrm>
            <a:off x="4607881" y="1992987"/>
            <a:ext cx="180975" cy="291703"/>
          </a:xfrm>
          <a:prstGeom prst="upArrow">
            <a:avLst>
              <a:gd name="adj1" fmla="val 50000"/>
              <a:gd name="adj2" fmla="val 34466"/>
            </a:avLst>
          </a:prstGeom>
          <a:solidFill>
            <a:srgbClr val="0099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084168" y="1095586"/>
            <a:ext cx="30603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rgbClr val="0000FF"/>
                </a:solidFill>
              </a:rPr>
              <a:t>Train on ~600 million </a:t>
            </a:r>
            <a:r>
              <a:rPr lang="en-CA" sz="2000" dirty="0" smtClean="0">
                <a:solidFill>
                  <a:srgbClr val="0000FF"/>
                </a:solidFill>
              </a:rPr>
              <a:t>examples</a:t>
            </a:r>
            <a:r>
              <a:rPr lang="en-US" sz="2000" dirty="0" smtClean="0">
                <a:solidFill>
                  <a:srgbClr val="0000FF"/>
                </a:solidFill>
              </a:rPr>
              <a:t>. Use for many different NLP tasks.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5556" y="1095586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rgbClr val="0000FF"/>
                </a:solidFill>
              </a:rPr>
              <a:t>Learn to judge if a word fits the 5 word context on either side of it. 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71500" y="3939902"/>
            <a:ext cx="108012" cy="108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67916" y="3939902"/>
            <a:ext cx="108012" cy="108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47564" y="3939902"/>
            <a:ext cx="108012" cy="108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460432" y="3939902"/>
            <a:ext cx="108012" cy="108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756848" y="3939902"/>
            <a:ext cx="108012" cy="108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9036496" y="3939902"/>
            <a:ext cx="108012" cy="108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7474"/>
            <a:ext cx="8686800" cy="857250"/>
          </a:xfrm>
        </p:spPr>
        <p:txBody>
          <a:bodyPr/>
          <a:lstStyle/>
          <a:p>
            <a:r>
              <a:rPr lang="en-US" sz="2800" dirty="0" smtClean="0"/>
              <a:t>Displaying the learned feature vectors in a 2-D map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1570"/>
            <a:ext cx="8229600" cy="3394472"/>
          </a:xfrm>
        </p:spPr>
        <p:txBody>
          <a:bodyPr/>
          <a:lstStyle/>
          <a:p>
            <a:r>
              <a:rPr lang="en-US" sz="2000" dirty="0" smtClean="0"/>
              <a:t>We can get an idea of the quality of the learned feature vectors by displaying them in a 2-D map.</a:t>
            </a:r>
          </a:p>
          <a:p>
            <a:pPr lvl="1"/>
            <a:r>
              <a:rPr lang="en-US" sz="2000" dirty="0" smtClean="0"/>
              <a:t>Display very similar vectors very close to each other.</a:t>
            </a:r>
          </a:p>
          <a:p>
            <a:pPr lvl="1"/>
            <a:r>
              <a:rPr lang="en-US" sz="2000" dirty="0" smtClean="0"/>
              <a:t>Use a multi-scale method called “t-</a:t>
            </a:r>
            <a:r>
              <a:rPr lang="en-US" sz="2000" dirty="0" err="1" smtClean="0"/>
              <a:t>sne</a:t>
            </a:r>
            <a:r>
              <a:rPr lang="en-US" sz="2000" dirty="0" smtClean="0"/>
              <a:t>” that also displays similar clusters near each other.</a:t>
            </a:r>
          </a:p>
          <a:p>
            <a:r>
              <a:rPr lang="en-US" sz="2000" dirty="0" smtClean="0"/>
              <a:t>The learned feature vectors capture lots of subtle semantic distinctions, just by looking at strings of words.</a:t>
            </a:r>
          </a:p>
          <a:p>
            <a:pPr lvl="1"/>
            <a:r>
              <a:rPr lang="en-US" sz="2000" dirty="0" smtClean="0"/>
              <a:t>No extra supervision </a:t>
            </a:r>
            <a:r>
              <a:rPr lang="en-US" sz="2000" dirty="0"/>
              <a:t>i</a:t>
            </a:r>
            <a:r>
              <a:rPr lang="en-US" sz="2000" dirty="0" smtClean="0"/>
              <a:t>s required.</a:t>
            </a:r>
          </a:p>
          <a:p>
            <a:pPr lvl="1"/>
            <a:r>
              <a:rPr lang="en-US" sz="2000" dirty="0" smtClean="0"/>
              <a:t>The information is all in the contexts that the word is used in.</a:t>
            </a:r>
            <a:endParaRPr lang="en-US" sz="2000" dirty="0"/>
          </a:p>
          <a:p>
            <a:pPr lvl="1"/>
            <a:r>
              <a:rPr lang="en-US" sz="2000" dirty="0" smtClean="0"/>
              <a:t>Consider </a:t>
            </a:r>
            <a:r>
              <a:rPr lang="en-US" sz="2000" dirty="0" smtClean="0">
                <a:solidFill>
                  <a:srgbClr val="0000FF"/>
                </a:solidFill>
              </a:rPr>
              <a:t>“She </a:t>
            </a:r>
            <a:r>
              <a:rPr lang="en-US" sz="2000" dirty="0" err="1" smtClean="0">
                <a:solidFill>
                  <a:srgbClr val="0000FF"/>
                </a:solidFill>
              </a:rPr>
              <a:t>scrommed</a:t>
            </a:r>
            <a:r>
              <a:rPr lang="en-US" sz="2000" dirty="0" smtClean="0">
                <a:solidFill>
                  <a:srgbClr val="0000FF"/>
                </a:solidFill>
              </a:rPr>
              <a:t> him with the frying pan.”</a:t>
            </a:r>
          </a:p>
        </p:txBody>
      </p:sp>
    </p:spTree>
    <p:extLst>
      <p:ext uri="{BB962C8B-B14F-4D97-AF65-F5344CB8AC3E}">
        <p14:creationId xmlns:p14="http://schemas.microsoft.com/office/powerpoint/2010/main" val="2108686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-92546"/>
            <a:ext cx="8686800" cy="857250"/>
          </a:xfrm>
        </p:spPr>
        <p:txBody>
          <a:bodyPr/>
          <a:lstStyle/>
          <a:p>
            <a:r>
              <a:rPr lang="en-US" sz="2400" dirty="0" smtClean="0"/>
              <a:t>Part of a 2-D map of the 2500 most common words</a:t>
            </a:r>
            <a:endParaRPr lang="en-US" sz="2400" dirty="0"/>
          </a:p>
        </p:txBody>
      </p:sp>
      <p:pic>
        <p:nvPicPr>
          <p:cNvPr id="2" name="Picture 1" descr="turian_rol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52" y="627534"/>
            <a:ext cx="6295392" cy="428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03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urian_plac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77" y="-20538"/>
            <a:ext cx="5294215" cy="51390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12060" y="1815666"/>
            <a:ext cx="1188132" cy="288032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71900" y="2355726"/>
            <a:ext cx="792088" cy="288032"/>
          </a:xfrm>
          <a:prstGeom prst="rect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47864" y="1311610"/>
            <a:ext cx="792088" cy="288032"/>
          </a:xfrm>
          <a:prstGeom prst="rect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03848" y="4767994"/>
            <a:ext cx="792088" cy="339502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105196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urian_adverb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" y="-20538"/>
            <a:ext cx="9385733" cy="51640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15616" y="447514"/>
            <a:ext cx="1584176" cy="792088"/>
          </a:xfrm>
          <a:prstGeom prst="rect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56276" y="40428"/>
            <a:ext cx="1584176" cy="1559214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0" name="Trapezoid 9"/>
          <p:cNvSpPr/>
          <p:nvPr/>
        </p:nvSpPr>
        <p:spPr>
          <a:xfrm>
            <a:off x="1619672" y="3795886"/>
            <a:ext cx="2376264" cy="756084"/>
          </a:xfrm>
          <a:prstGeom prst="trapezoid">
            <a:avLst>
              <a:gd name="adj" fmla="val 36878"/>
            </a:avLst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96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cs typeface="+mj-cs"/>
              </a:rPr>
              <a:t>A relational learning task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066" y="1209402"/>
            <a:ext cx="8124390" cy="3882628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cs typeface="+mn-cs"/>
              </a:rPr>
              <a:t>Given a large set of triples that come from some family trees, figure out the regularities.</a:t>
            </a:r>
          </a:p>
          <a:p>
            <a:pPr lvl="1" eaLnBrk="1" hangingPunct="1">
              <a:defRPr/>
            </a:pPr>
            <a:r>
              <a:rPr lang="en-US" sz="2000" dirty="0" smtClean="0"/>
              <a:t>The obvious way to express the regularities is as symbolic rules</a:t>
            </a:r>
          </a:p>
          <a:p>
            <a:pPr lvl="2" eaLnBrk="1" hangingPunct="1">
              <a:buFontTx/>
              <a:buNone/>
              <a:defRPr/>
            </a:pPr>
            <a:r>
              <a:rPr lang="en-US" sz="2000" dirty="0" smtClean="0"/>
              <a:t>(x has-mother y) &amp; (y has-husband z) =&gt; (x has-father z)</a:t>
            </a:r>
          </a:p>
          <a:p>
            <a:pPr eaLnBrk="1" hangingPunct="1">
              <a:defRPr/>
            </a:pPr>
            <a:r>
              <a:rPr lang="en-US" sz="2000" dirty="0" smtClean="0">
                <a:cs typeface="+mn-cs"/>
              </a:rPr>
              <a:t>Finding the symbolic rules involves a difficult search through a very large discrete space of possibilities. </a:t>
            </a:r>
          </a:p>
          <a:p>
            <a:pPr eaLnBrk="1" hangingPunct="1">
              <a:defRPr/>
            </a:pPr>
            <a:r>
              <a:rPr lang="en-US" sz="2000" dirty="0" smtClean="0">
                <a:cs typeface="+mn-cs"/>
              </a:rPr>
              <a:t>Can a neural network capture the same knowledge by searching through a continuous space of weights?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4320"/>
            <a:ext cx="8229600" cy="8572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cs typeface="+mj-cs"/>
              </a:rPr>
              <a:t>The structure of the neural net</a:t>
            </a:r>
          </a:p>
        </p:txBody>
      </p:sp>
      <p:sp>
        <p:nvSpPr>
          <p:cNvPr id="244740" name="Text Box 4"/>
          <p:cNvSpPr txBox="1">
            <a:spLocks noChangeArrowheads="1"/>
          </p:cNvSpPr>
          <p:nvPr/>
        </p:nvSpPr>
        <p:spPr bwMode="auto">
          <a:xfrm>
            <a:off x="3131840" y="915566"/>
            <a:ext cx="2952328" cy="369332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>
                <a:cs typeface="+mn-cs"/>
              </a:rPr>
              <a:t>l</a:t>
            </a:r>
            <a:r>
              <a:rPr lang="en-US" sz="1800" dirty="0" smtClean="0">
                <a:cs typeface="+mn-cs"/>
              </a:rPr>
              <a:t>ocal </a:t>
            </a:r>
            <a:r>
              <a:rPr lang="en-US" sz="1800" dirty="0">
                <a:cs typeface="+mn-cs"/>
              </a:rPr>
              <a:t>encoding of person 2</a:t>
            </a:r>
          </a:p>
        </p:txBody>
      </p:sp>
      <p:sp>
        <p:nvSpPr>
          <p:cNvPr id="244741" name="Text Box 5"/>
          <p:cNvSpPr txBox="1">
            <a:spLocks noChangeArrowheads="1"/>
          </p:cNvSpPr>
          <p:nvPr/>
        </p:nvSpPr>
        <p:spPr bwMode="auto">
          <a:xfrm>
            <a:off x="1043609" y="4011910"/>
            <a:ext cx="2916323" cy="369332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>
                <a:cs typeface="+mn-cs"/>
              </a:rPr>
              <a:t>l</a:t>
            </a:r>
            <a:r>
              <a:rPr lang="en-US" sz="1800" dirty="0" smtClean="0">
                <a:cs typeface="+mn-cs"/>
              </a:rPr>
              <a:t>ocal </a:t>
            </a:r>
            <a:r>
              <a:rPr lang="en-US" sz="1800" dirty="0">
                <a:cs typeface="+mn-cs"/>
              </a:rPr>
              <a:t>encoding of person 1</a:t>
            </a:r>
          </a:p>
        </p:txBody>
      </p:sp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4968044" y="4011910"/>
            <a:ext cx="3203896" cy="369332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>
                <a:cs typeface="+mn-cs"/>
              </a:rPr>
              <a:t>l</a:t>
            </a:r>
            <a:r>
              <a:rPr lang="en-US" sz="1800" dirty="0" smtClean="0">
                <a:cs typeface="+mn-cs"/>
              </a:rPr>
              <a:t>ocal </a:t>
            </a:r>
            <a:r>
              <a:rPr lang="en-US" sz="1800" dirty="0">
                <a:cs typeface="+mn-cs"/>
              </a:rPr>
              <a:t>encoding of relationship</a:t>
            </a:r>
          </a:p>
        </p:txBody>
      </p:sp>
      <p:sp>
        <p:nvSpPr>
          <p:cNvPr id="244743" name="Text Box 7"/>
          <p:cNvSpPr txBox="1">
            <a:spLocks noChangeArrowheads="1"/>
          </p:cNvSpPr>
          <p:nvPr/>
        </p:nvSpPr>
        <p:spPr bwMode="auto">
          <a:xfrm>
            <a:off x="720030" y="3174526"/>
            <a:ext cx="3527934" cy="369332"/>
          </a:xfrm>
          <a:prstGeom prst="rect">
            <a:avLst/>
          </a:prstGeom>
          <a:noFill/>
          <a:ln w="38100" cmpd="sng">
            <a:solidFill>
              <a:srgbClr val="29292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 smtClean="0">
                <a:cs typeface="+mn-cs"/>
              </a:rPr>
              <a:t>distributed </a:t>
            </a:r>
            <a:r>
              <a:rPr lang="en-US" sz="1800" dirty="0">
                <a:cs typeface="+mn-cs"/>
              </a:rPr>
              <a:t>encoding of person 1</a:t>
            </a:r>
          </a:p>
        </p:txBody>
      </p:sp>
      <p:sp>
        <p:nvSpPr>
          <p:cNvPr id="244744" name="Text Box 8"/>
          <p:cNvSpPr txBox="1">
            <a:spLocks noChangeArrowheads="1"/>
          </p:cNvSpPr>
          <p:nvPr/>
        </p:nvSpPr>
        <p:spPr bwMode="auto">
          <a:xfrm>
            <a:off x="4680012" y="3183818"/>
            <a:ext cx="3780852" cy="369332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>
                <a:cs typeface="+mn-cs"/>
              </a:rPr>
              <a:t>d</a:t>
            </a:r>
            <a:r>
              <a:rPr lang="en-US" sz="1800" dirty="0" smtClean="0">
                <a:cs typeface="+mn-cs"/>
              </a:rPr>
              <a:t>istributed </a:t>
            </a:r>
            <a:r>
              <a:rPr lang="en-US" sz="1800" dirty="0">
                <a:cs typeface="+mn-cs"/>
              </a:rPr>
              <a:t>encoding of relationship</a:t>
            </a:r>
          </a:p>
        </p:txBody>
      </p:sp>
      <p:sp>
        <p:nvSpPr>
          <p:cNvPr id="244745" name="Text Box 9"/>
          <p:cNvSpPr txBox="1">
            <a:spLocks noChangeArrowheads="1"/>
          </p:cNvSpPr>
          <p:nvPr/>
        </p:nvSpPr>
        <p:spPr bwMode="auto">
          <a:xfrm>
            <a:off x="2807804" y="1671650"/>
            <a:ext cx="3564395" cy="369332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 smtClean="0">
                <a:cs typeface="+mn-cs"/>
              </a:rPr>
              <a:t>distributed </a:t>
            </a:r>
            <a:r>
              <a:rPr lang="en-US" sz="1800" dirty="0">
                <a:cs typeface="+mn-cs"/>
              </a:rPr>
              <a:t>encoding of person </a:t>
            </a:r>
            <a:r>
              <a:rPr lang="en-US" sz="1800" dirty="0" smtClean="0">
                <a:cs typeface="+mn-cs"/>
              </a:rPr>
              <a:t>2</a:t>
            </a:r>
            <a:endParaRPr lang="en-US" sz="1800" dirty="0">
              <a:cs typeface="+mn-cs"/>
            </a:endParaRPr>
          </a:p>
        </p:txBody>
      </p:sp>
      <p:sp>
        <p:nvSpPr>
          <p:cNvPr id="244747" name="Text Box 11"/>
          <p:cNvSpPr txBox="1">
            <a:spLocks noChangeArrowheads="1"/>
          </p:cNvSpPr>
          <p:nvPr/>
        </p:nvSpPr>
        <p:spPr bwMode="auto">
          <a:xfrm>
            <a:off x="755899" y="2427734"/>
            <a:ext cx="7704533" cy="36933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>
                <a:cs typeface="+mn-cs"/>
              </a:rPr>
              <a:t>u</a:t>
            </a:r>
            <a:r>
              <a:rPr lang="en-US" sz="1800" dirty="0" smtClean="0">
                <a:cs typeface="+mn-cs"/>
              </a:rPr>
              <a:t>nits </a:t>
            </a:r>
            <a:r>
              <a:rPr lang="en-US" sz="1800" dirty="0">
                <a:cs typeface="+mn-cs"/>
              </a:rPr>
              <a:t>that learn to predict features of the output from features of the inputs</a:t>
            </a:r>
          </a:p>
        </p:txBody>
      </p:sp>
      <p:sp>
        <p:nvSpPr>
          <p:cNvPr id="244756" name="Text Box 20"/>
          <p:cNvSpPr txBox="1">
            <a:spLocks noChangeArrowheads="1"/>
          </p:cNvSpPr>
          <p:nvPr/>
        </p:nvSpPr>
        <p:spPr bwMode="auto">
          <a:xfrm>
            <a:off x="6336196" y="879562"/>
            <a:ext cx="8977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3333CC"/>
                </a:solidFill>
                <a:cs typeface="+mn-cs"/>
              </a:rPr>
              <a:t>output</a:t>
            </a:r>
          </a:p>
        </p:txBody>
      </p:sp>
      <p:sp>
        <p:nvSpPr>
          <p:cNvPr id="244758" name="Text Box 22"/>
          <p:cNvSpPr txBox="1">
            <a:spLocks noChangeArrowheads="1"/>
          </p:cNvSpPr>
          <p:nvPr/>
        </p:nvSpPr>
        <p:spPr bwMode="auto">
          <a:xfrm>
            <a:off x="4010026" y="3975906"/>
            <a:ext cx="86907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3333CC"/>
                </a:solidFill>
                <a:cs typeface="+mn-cs"/>
              </a:rPr>
              <a:t>inputs</a:t>
            </a:r>
          </a:p>
        </p:txBody>
      </p:sp>
      <p:cxnSp>
        <p:nvCxnSpPr>
          <p:cNvPr id="3" name="Straight Arrow Connector 2"/>
          <p:cNvCxnSpPr>
            <a:stCxn id="244745" idx="0"/>
            <a:endCxn id="244740" idx="2"/>
          </p:cNvCxnSpPr>
          <p:nvPr/>
        </p:nvCxnSpPr>
        <p:spPr>
          <a:xfrm flipV="1">
            <a:off x="4590002" y="1284898"/>
            <a:ext cx="18002" cy="386752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44747" idx="0"/>
            <a:endCxn id="244745" idx="2"/>
          </p:cNvCxnSpPr>
          <p:nvPr/>
        </p:nvCxnSpPr>
        <p:spPr>
          <a:xfrm flipH="1" flipV="1">
            <a:off x="4590002" y="2040982"/>
            <a:ext cx="18164" cy="386752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44743" idx="0"/>
          </p:cNvCxnSpPr>
          <p:nvPr/>
        </p:nvCxnSpPr>
        <p:spPr>
          <a:xfrm flipH="1" flipV="1">
            <a:off x="2483768" y="2751770"/>
            <a:ext cx="229" cy="422756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44744" idx="0"/>
          </p:cNvCxnSpPr>
          <p:nvPr/>
        </p:nvCxnSpPr>
        <p:spPr>
          <a:xfrm flipV="1">
            <a:off x="6570438" y="2751770"/>
            <a:ext cx="17786" cy="432048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44741" idx="0"/>
            <a:endCxn id="244743" idx="2"/>
          </p:cNvCxnSpPr>
          <p:nvPr/>
        </p:nvCxnSpPr>
        <p:spPr>
          <a:xfrm flipH="1" flipV="1">
            <a:off x="2483997" y="3543858"/>
            <a:ext cx="17774" cy="468052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44742" idx="0"/>
            <a:endCxn id="244744" idx="2"/>
          </p:cNvCxnSpPr>
          <p:nvPr/>
        </p:nvCxnSpPr>
        <p:spPr>
          <a:xfrm flipV="1">
            <a:off x="6569992" y="3553150"/>
            <a:ext cx="446" cy="458760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30" name="Picture 22" descr="hinton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3" t="16440" r="6538" b="53306"/>
          <a:stretch/>
        </p:blipFill>
        <p:spPr>
          <a:xfrm>
            <a:off x="617779" y="15466"/>
            <a:ext cx="7734641" cy="286765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47814" name="Text Box 6"/>
          <p:cNvSpPr txBox="1">
            <a:spLocks noChangeArrowheads="1"/>
          </p:cNvSpPr>
          <p:nvPr/>
        </p:nvSpPr>
        <p:spPr bwMode="auto">
          <a:xfrm>
            <a:off x="1202556" y="3001168"/>
            <a:ext cx="84820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cs typeface="+mn-cs"/>
              </a:rPr>
              <a:t>        Christopher = Penelope           Andrew = Christine</a:t>
            </a:r>
          </a:p>
        </p:txBody>
      </p:sp>
      <p:sp>
        <p:nvSpPr>
          <p:cNvPr id="247815" name="Text Box 7"/>
          <p:cNvSpPr txBox="1">
            <a:spLocks noChangeArrowheads="1"/>
          </p:cNvSpPr>
          <p:nvPr/>
        </p:nvSpPr>
        <p:spPr bwMode="auto">
          <a:xfrm>
            <a:off x="1007604" y="3567905"/>
            <a:ext cx="84820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cs typeface="+mn-cs"/>
              </a:rPr>
              <a:t>Margaret = Arthur </a:t>
            </a:r>
            <a:r>
              <a:rPr lang="en-US" sz="1800" dirty="0" smtClean="0">
                <a:cs typeface="+mn-cs"/>
              </a:rPr>
              <a:t>             </a:t>
            </a:r>
            <a:r>
              <a:rPr lang="en-US" sz="1800" dirty="0">
                <a:cs typeface="+mn-cs"/>
              </a:rPr>
              <a:t>Victoria = James     </a:t>
            </a:r>
            <a:r>
              <a:rPr lang="en-US" sz="1800" dirty="0" smtClean="0">
                <a:cs typeface="+mn-cs"/>
              </a:rPr>
              <a:t>         </a:t>
            </a:r>
            <a:r>
              <a:rPr lang="en-US" sz="1800" dirty="0">
                <a:cs typeface="+mn-cs"/>
              </a:rPr>
              <a:t>Jennifer = Charles</a:t>
            </a:r>
          </a:p>
        </p:txBody>
      </p:sp>
      <p:sp>
        <p:nvSpPr>
          <p:cNvPr id="247816" name="Text Box 8"/>
          <p:cNvSpPr txBox="1">
            <a:spLocks noChangeArrowheads="1"/>
          </p:cNvSpPr>
          <p:nvPr/>
        </p:nvSpPr>
        <p:spPr bwMode="auto">
          <a:xfrm>
            <a:off x="770507" y="4126309"/>
            <a:ext cx="84820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cs typeface="+mn-cs"/>
              </a:rPr>
              <a:t>                     </a:t>
            </a:r>
            <a:r>
              <a:rPr lang="en-US" sz="1800" dirty="0">
                <a:cs typeface="+mn-cs"/>
              </a:rPr>
              <a:t>         Colin                  Charlotte</a:t>
            </a:r>
          </a:p>
        </p:txBody>
      </p:sp>
      <p:sp>
        <p:nvSpPr>
          <p:cNvPr id="247817" name="Line 9"/>
          <p:cNvSpPr>
            <a:spLocks noChangeShapeType="1"/>
          </p:cNvSpPr>
          <p:nvPr/>
        </p:nvSpPr>
        <p:spPr bwMode="auto">
          <a:xfrm>
            <a:off x="4644008" y="3919028"/>
            <a:ext cx="0" cy="127397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7818" name="Line 10"/>
          <p:cNvSpPr>
            <a:spLocks noChangeShapeType="1"/>
          </p:cNvSpPr>
          <p:nvPr/>
        </p:nvSpPr>
        <p:spPr bwMode="auto">
          <a:xfrm>
            <a:off x="3347864" y="4046425"/>
            <a:ext cx="2268537" cy="7144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7819" name="Line 11"/>
          <p:cNvSpPr>
            <a:spLocks noChangeShapeType="1"/>
          </p:cNvSpPr>
          <p:nvPr/>
        </p:nvSpPr>
        <p:spPr bwMode="auto">
          <a:xfrm>
            <a:off x="5600700" y="4027375"/>
            <a:ext cx="0" cy="161925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7820" name="Line 12"/>
          <p:cNvSpPr>
            <a:spLocks noChangeShapeType="1"/>
          </p:cNvSpPr>
          <p:nvPr/>
        </p:nvSpPr>
        <p:spPr bwMode="auto">
          <a:xfrm>
            <a:off x="3332163" y="4027375"/>
            <a:ext cx="0" cy="161925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7821" name="Line 13"/>
          <p:cNvSpPr>
            <a:spLocks noChangeShapeType="1"/>
          </p:cNvSpPr>
          <p:nvPr/>
        </p:nvSpPr>
        <p:spPr bwMode="auto">
          <a:xfrm>
            <a:off x="3131840" y="3316683"/>
            <a:ext cx="0" cy="127397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7822" name="Line 14"/>
          <p:cNvSpPr>
            <a:spLocks noChangeShapeType="1"/>
          </p:cNvSpPr>
          <p:nvPr/>
        </p:nvSpPr>
        <p:spPr bwMode="auto">
          <a:xfrm>
            <a:off x="2628652" y="3444080"/>
            <a:ext cx="15113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7823" name="Line 15"/>
          <p:cNvSpPr>
            <a:spLocks noChangeShapeType="1"/>
          </p:cNvSpPr>
          <p:nvPr/>
        </p:nvSpPr>
        <p:spPr bwMode="auto">
          <a:xfrm>
            <a:off x="4139952" y="3425030"/>
            <a:ext cx="0" cy="161925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7824" name="Line 16"/>
          <p:cNvSpPr>
            <a:spLocks noChangeShapeType="1"/>
          </p:cNvSpPr>
          <p:nvPr/>
        </p:nvSpPr>
        <p:spPr bwMode="auto">
          <a:xfrm>
            <a:off x="2628652" y="3425030"/>
            <a:ext cx="0" cy="161925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7825" name="Line 17"/>
          <p:cNvSpPr>
            <a:spLocks noChangeShapeType="1"/>
          </p:cNvSpPr>
          <p:nvPr/>
        </p:nvSpPr>
        <p:spPr bwMode="auto">
          <a:xfrm>
            <a:off x="5832140" y="3316683"/>
            <a:ext cx="0" cy="127397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7826" name="Line 18"/>
          <p:cNvSpPr>
            <a:spLocks noChangeShapeType="1"/>
          </p:cNvSpPr>
          <p:nvPr/>
        </p:nvSpPr>
        <p:spPr bwMode="auto">
          <a:xfrm>
            <a:off x="5203825" y="3444080"/>
            <a:ext cx="15113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7827" name="Line 19"/>
          <p:cNvSpPr>
            <a:spLocks noChangeShapeType="1"/>
          </p:cNvSpPr>
          <p:nvPr/>
        </p:nvSpPr>
        <p:spPr bwMode="auto">
          <a:xfrm>
            <a:off x="6715125" y="3425030"/>
            <a:ext cx="0" cy="161925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7828" name="Line 20"/>
          <p:cNvSpPr>
            <a:spLocks noChangeShapeType="1"/>
          </p:cNvSpPr>
          <p:nvPr/>
        </p:nvSpPr>
        <p:spPr bwMode="auto">
          <a:xfrm>
            <a:off x="5203825" y="3425030"/>
            <a:ext cx="0" cy="161925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470"/>
            <a:ext cx="8229600" cy="8572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cs typeface="+mj-cs"/>
              </a:rPr>
              <a:t>What the network learns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79562"/>
            <a:ext cx="8229600" cy="339447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cs typeface="+mn-cs"/>
              </a:rPr>
              <a:t>The six hidden units in the bottleneck connected to the input representation of person 1 learn to represent features of people that are useful for predicting the answer.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Nationality, generation, branch of the family tree.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cs typeface="+mn-cs"/>
              </a:rPr>
              <a:t>These features are only useful if the other bottlenecks use similar representations and the central layer learns how features predict other features. For example: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dirty="0" smtClean="0"/>
              <a:t>Input person is of generation 3  </a:t>
            </a:r>
            <a:r>
              <a:rPr lang="en-US" sz="2000" dirty="0" smtClean="0">
                <a:solidFill>
                  <a:srgbClr val="FF0000"/>
                </a:solidFill>
              </a:rPr>
              <a:t>and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dirty="0" smtClean="0"/>
              <a:t>relationship requires answer to be one generation up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implies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dirty="0" smtClean="0"/>
              <a:t>Output person is of generation 2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cs typeface="+mj-cs"/>
              </a:rPr>
              <a:t>Another way to see that it works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1236" y="1200151"/>
            <a:ext cx="7715200" cy="3394472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cs typeface="+mn-cs"/>
              </a:rPr>
              <a:t>Train the network on all but 4 of the triples that can be made using the 12 relationships</a:t>
            </a:r>
          </a:p>
          <a:p>
            <a:pPr lvl="1" eaLnBrk="1" hangingPunct="1">
              <a:defRPr/>
            </a:pPr>
            <a:r>
              <a:rPr lang="en-US" sz="2000" dirty="0" smtClean="0"/>
              <a:t>It needs to sweep through the training set many times adjusting the weights slightly each time.</a:t>
            </a:r>
          </a:p>
          <a:p>
            <a:pPr eaLnBrk="1" hangingPunct="1">
              <a:defRPr/>
            </a:pPr>
            <a:r>
              <a:rPr lang="en-US" sz="2000" dirty="0" smtClean="0">
                <a:cs typeface="+mn-cs"/>
              </a:rPr>
              <a:t>Then test it on the 4 held-out cases.</a:t>
            </a:r>
          </a:p>
          <a:p>
            <a:pPr lvl="1" eaLnBrk="1" hangingPunct="1">
              <a:defRPr/>
            </a:pPr>
            <a:r>
              <a:rPr lang="en-US" sz="2000" dirty="0" smtClean="0"/>
              <a:t>It gets about 3/4 correct. </a:t>
            </a:r>
          </a:p>
          <a:p>
            <a:pPr lvl="1" eaLnBrk="1" hangingPunct="1">
              <a:defRPr/>
            </a:pPr>
            <a:r>
              <a:rPr lang="en-US" sz="2000" dirty="0" smtClean="0"/>
              <a:t>This is good for a 24-way choice.</a:t>
            </a:r>
          </a:p>
          <a:p>
            <a:pPr lvl="1" eaLnBrk="1" hangingPunct="1">
              <a:defRPr/>
            </a:pPr>
            <a:r>
              <a:rPr lang="en-US" sz="2000" dirty="0" smtClean="0"/>
              <a:t>On much bigger datasets we can train on a much smaller fraction of the data.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 large-scale example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059582"/>
            <a:ext cx="7920880" cy="3394472"/>
          </a:xfrm>
        </p:spPr>
        <p:txBody>
          <a:bodyPr/>
          <a:lstStyle/>
          <a:p>
            <a:r>
              <a:rPr lang="en-US" sz="2000" dirty="0" smtClean="0"/>
              <a:t>Suppose we have a database of millions of relational facts of the form (A R B).</a:t>
            </a:r>
          </a:p>
          <a:p>
            <a:pPr lvl="1"/>
            <a:r>
              <a:rPr lang="en-US" sz="2000" dirty="0" smtClean="0"/>
              <a:t>We could train a net to discover feature vector representations of the terms that allow the third term to be predicted from the first two.</a:t>
            </a:r>
          </a:p>
          <a:p>
            <a:pPr lvl="1"/>
            <a:r>
              <a:rPr lang="en-US" sz="2000" dirty="0" smtClean="0"/>
              <a:t>Then we could use the trained net to find very unlikely triples. These are good candidates for errors in the database.</a:t>
            </a:r>
          </a:p>
          <a:p>
            <a:r>
              <a:rPr lang="en-US" sz="2000" dirty="0" smtClean="0"/>
              <a:t>Instead of predicting the third term, we could use all three terms as input and predict the probability that the fact is correct.</a:t>
            </a:r>
          </a:p>
          <a:p>
            <a:pPr lvl="1"/>
            <a:r>
              <a:rPr lang="en-US" sz="2000" dirty="0" smtClean="0"/>
              <a:t>To train such a net we need a good source of false facts.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393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13351</TotalTime>
  <Words>2347</Words>
  <Application>Microsoft Macintosh PowerPoint</Application>
  <PresentationFormat>On-screen Show (16:9)</PresentationFormat>
  <Paragraphs>241</Paragraphs>
  <Slides>34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Default Design</vt:lpstr>
      <vt:lpstr>Equation</vt:lpstr>
      <vt:lpstr> Neural Networks for Machine Learning  Lecture 4a  Learning to predict the next word</vt:lpstr>
      <vt:lpstr>A simple example of relational information</vt:lpstr>
      <vt:lpstr>Another way to express the same information</vt:lpstr>
      <vt:lpstr>A relational learning task</vt:lpstr>
      <vt:lpstr>The structure of the neural net</vt:lpstr>
      <vt:lpstr>PowerPoint Presentation</vt:lpstr>
      <vt:lpstr>What the network learns</vt:lpstr>
      <vt:lpstr>Another way to see that it works</vt:lpstr>
      <vt:lpstr>A large-scale example</vt:lpstr>
      <vt:lpstr> Neural Networks for Machine Learning  Lecture 4b  A brief diversion into cognitive science</vt:lpstr>
      <vt:lpstr>What the family trees example tells us about concepts</vt:lpstr>
      <vt:lpstr>Both sides are wrong</vt:lpstr>
      <vt:lpstr>Localist and distributed representations of concepts</vt:lpstr>
      <vt:lpstr> Neural Networks for Machine Learning  Lecture 4c  Another diversion: The softmax output function</vt:lpstr>
      <vt:lpstr>Problems with squared error</vt:lpstr>
      <vt:lpstr>Softmax</vt:lpstr>
      <vt:lpstr>Cross-entropy: the right cost function to use with softmax</vt:lpstr>
      <vt:lpstr> Neural Networks for Machine Learning  Lecture 4d  Neuro-probabilistic language models </vt:lpstr>
      <vt:lpstr>A basic problem in speech recognition</vt:lpstr>
      <vt:lpstr>The standard “trigram” method</vt:lpstr>
      <vt:lpstr>Information that the trigram model fails to use</vt:lpstr>
      <vt:lpstr>Bengio’s neural net for predicting the next word</vt:lpstr>
      <vt:lpstr>A problem with having 100,000 output words</vt:lpstr>
      <vt:lpstr> Neural Networks for Machine Learning  Lecture 4e  Ways to deal with the large number of possible outputs in neuro-probabilistic language models </vt:lpstr>
      <vt:lpstr>A serial architecture</vt:lpstr>
      <vt:lpstr>Learning in the serial architecture</vt:lpstr>
      <vt:lpstr>Learning to predict the next word by predicting a path through a tree (Minih and Hinton, 2009)</vt:lpstr>
      <vt:lpstr>A picture of the learning</vt:lpstr>
      <vt:lpstr>A convenient decomposition</vt:lpstr>
      <vt:lpstr>A simpler way to learn feature vectors for words (Collobert and Weston, 2008)</vt:lpstr>
      <vt:lpstr>Displaying the learned feature vectors in a 2-D map</vt:lpstr>
      <vt:lpstr>Part of a 2-D map of the 2500 most common words</vt:lpstr>
      <vt:lpstr>PowerPoint Presentation</vt:lpstr>
      <vt:lpstr>PowerPoint Presentation</vt:lpstr>
    </vt:vector>
  </TitlesOfParts>
  <Company>university of toronto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lec4</dc:title>
  <dc:creator> hinton</dc:creator>
  <cp:lastModifiedBy>Geoffrey Hinton</cp:lastModifiedBy>
  <cp:revision>176</cp:revision>
  <dcterms:created xsi:type="dcterms:W3CDTF">2002-09-28T03:36:33Z</dcterms:created>
  <dcterms:modified xsi:type="dcterms:W3CDTF">2012-09-19T22:38:51Z</dcterms:modified>
</cp:coreProperties>
</file>