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82" r:id="rId18"/>
    <p:sldId id="271" r:id="rId19"/>
    <p:sldId id="272" r:id="rId20"/>
    <p:sldId id="273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6" autoAdjust="0"/>
    <p:restoredTop sz="94660"/>
  </p:normalViewPr>
  <p:slideViewPr>
    <p:cSldViewPr>
      <p:cViewPr varScale="1">
        <p:scale>
          <a:sx n="69" d="100"/>
          <a:sy n="69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EA77C-4FA0-4FFC-87E3-9CA35BBB96BC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23A8-35C4-440D-8CC6-C990A766B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15962"/>
          </a:xfrm>
          <a:ln w="254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5562600" cy="304800"/>
          </a:xfrm>
        </p:spPr>
        <p:txBody>
          <a:bodyPr/>
          <a:lstStyle>
            <a:lvl1pPr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304800"/>
          </a:xfrm>
        </p:spPr>
        <p:txBody>
          <a:bodyPr/>
          <a:lstStyle>
            <a:lvl1pPr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EF292BB-C45E-4E00-8695-2E11DF70E1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91637"/>
            <a:ext cx="662816" cy="10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5562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92BB-C45E-4E00-8695-2E11DF70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jpeg"/><Relationship Id="rId5" Type="http://schemas.openxmlformats.org/officeDocument/2006/relationships/image" Target="../media/image12.emf"/><Relationship Id="rId10" Type="http://schemas.openxmlformats.org/officeDocument/2006/relationships/image" Target="../media/image17.jpeg"/><Relationship Id="rId4" Type="http://schemas.openxmlformats.org/officeDocument/2006/relationships/image" Target="../media/image11.emf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4.png"/><Relationship Id="rId4" Type="http://schemas.openxmlformats.org/officeDocument/2006/relationships/image" Target="../media/image16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8.bin"/><Relationship Id="rId3" Type="http://schemas.openxmlformats.org/officeDocument/2006/relationships/image" Target="../media/image36.png"/><Relationship Id="rId21" Type="http://schemas.openxmlformats.org/officeDocument/2006/relationships/oleObject" Target="../embeddings/oleObject23.bin"/><Relationship Id="rId34" Type="http://schemas.openxmlformats.org/officeDocument/2006/relationships/oleObject" Target="../embeddings/oleObject36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7.bin"/><Relationship Id="rId33" Type="http://schemas.openxmlformats.org/officeDocument/2006/relationships/oleObject" Target="../embeddings/oleObject35.bin"/><Relationship Id="rId38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2.bin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4.bin"/><Relationship Id="rId37" Type="http://schemas.openxmlformats.org/officeDocument/2006/relationships/oleObject" Target="../embeddings/oleObject37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5.bin"/><Relationship Id="rId28" Type="http://schemas.openxmlformats.org/officeDocument/2006/relationships/oleObject" Target="../embeddings/oleObject30.bin"/><Relationship Id="rId36" Type="http://schemas.openxmlformats.org/officeDocument/2006/relationships/image" Target="../media/image30.png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33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4.bin"/><Relationship Id="rId27" Type="http://schemas.openxmlformats.org/officeDocument/2006/relationships/oleObject" Target="../embeddings/oleObject29.bin"/><Relationship Id="rId30" Type="http://schemas.openxmlformats.org/officeDocument/2006/relationships/oleObject" Target="../embeddings/oleObject32.bin"/><Relationship Id="rId35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076450"/>
          </a:xfr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Evaluating Goal Achievement in Enterprise Modeling – An Interactive Procedure and Experiences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Jennifer Horkoff</a:t>
            </a:r>
            <a:r>
              <a:rPr lang="en-US" sz="4000" baseline="30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Eric Yu</a:t>
            </a:r>
            <a:r>
              <a:rPr lang="en-US" sz="4000" baseline="30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  <a:p>
            <a:r>
              <a:rPr lang="en-US" baseline="30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Department of Computer Science, </a:t>
            </a:r>
            <a:r>
              <a:rPr lang="en-US" baseline="30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Faculty of Information,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University of Toronto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jenhork@cs.utoronto.ca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u="sng" dirty="0" smtClean="0">
                <a:solidFill>
                  <a:srgbClr val="7030A0"/>
                </a:solidFill>
              </a:rPr>
              <a:t>yu@ischool.utoronto.ca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00600"/>
            <a:ext cx="3400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110656"/>
            <a:ext cx="1043816" cy="165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Qualitative, Interactive </a:t>
            </a:r>
            <a:r>
              <a:rPr lang="en-US" dirty="0" err="1" smtClean="0"/>
              <a:t>GaAOM</a:t>
            </a:r>
            <a:r>
              <a:rPr lang="en-US" dirty="0" smtClean="0"/>
              <a:t> Evaluation: 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Initiation:  Decide on an alternative and apply initial labels to the model, add labels to queue</a:t>
            </a:r>
          </a:p>
          <a:p>
            <a:pPr marL="914400" lvl="1" indent="-514350">
              <a:buNone/>
            </a:pPr>
            <a:r>
              <a:rPr lang="en-US" sz="2400" dirty="0" smtClean="0"/>
              <a:t>Iteratively, until there are no labels in the queue: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Propagation:  Propagate labels through all outgoing links, place results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softgoal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“label bags” or in the label queue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Softgoal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Resolution: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Softgoal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“label bags” are resolved using automatic cases or human judgment, results are placed in the queue</a:t>
            </a:r>
          </a:p>
          <a:p>
            <a:pPr marL="914400" lvl="1" indent="-514350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any point, make necessary changes to the model or make note of important questions or missing information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Analysis:  Examine results to determine impact of alternatives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Repeat with further alternatives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4800" y="4236720"/>
          <a:ext cx="85344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Label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Name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Satisfied</a:t>
                      </a:r>
                    </a:p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Partially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Satisfied</a:t>
                      </a:r>
                    </a:p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Conflict</a:t>
                      </a:r>
                    </a:p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Unknown</a:t>
                      </a:r>
                    </a:p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Partially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Denied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Denied</a:t>
                      </a:r>
                    </a:p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6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/>
                          </a:solidFill>
                        </a:rPr>
                        <a:t>Symbol</a:t>
                      </a:r>
                    </a:p>
                    <a:p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Qualitative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reuse the qualitative labels from evaluation in the NFR Framework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88" y="2711450"/>
            <a:ext cx="385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3" y="2709863"/>
            <a:ext cx="504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7788" y="2714625"/>
            <a:ext cx="3921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9950" y="2708275"/>
            <a:ext cx="422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2113" y="2719388"/>
            <a:ext cx="3857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9" descr="arro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89250" y="3168650"/>
            <a:ext cx="3887788" cy="260350"/>
          </a:xfrm>
          <a:prstGeom prst="rect">
            <a:avLst/>
          </a:prstGeom>
          <a:noFill/>
        </p:spPr>
      </p:pic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152400" y="2781300"/>
            <a:ext cx="26654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Full Satisfaction</a:t>
            </a:r>
          </a:p>
        </p:txBody>
      </p:sp>
      <p:sp>
        <p:nvSpPr>
          <p:cNvPr id="13" name="WordArt 21"/>
          <p:cNvSpPr>
            <a:spLocks noChangeArrowheads="1" noChangeShapeType="1" noTextEdit="1"/>
          </p:cNvSpPr>
          <p:nvPr/>
        </p:nvSpPr>
        <p:spPr bwMode="auto">
          <a:xfrm>
            <a:off x="6994525" y="2781300"/>
            <a:ext cx="20161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Full Denial</a:t>
            </a:r>
          </a:p>
        </p:txBody>
      </p:sp>
      <p:pic>
        <p:nvPicPr>
          <p:cNvPr id="15" name="Picture 194" descr="partiallysist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5257800"/>
            <a:ext cx="366775" cy="418098"/>
          </a:xfrm>
          <a:prstGeom prst="rect">
            <a:avLst/>
          </a:prstGeom>
          <a:noFill/>
        </p:spPr>
      </p:pic>
      <p:pic>
        <p:nvPicPr>
          <p:cNvPr id="18" name="Picture 197" descr="conflic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5334000"/>
            <a:ext cx="398070" cy="282905"/>
          </a:xfrm>
          <a:prstGeom prst="rect">
            <a:avLst/>
          </a:prstGeom>
          <a:noFill/>
        </p:spPr>
      </p:pic>
      <p:pic>
        <p:nvPicPr>
          <p:cNvPr id="19" name="Picture 198" descr="satisficedist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5222887"/>
            <a:ext cx="439000" cy="492113"/>
          </a:xfrm>
          <a:prstGeom prst="rect">
            <a:avLst/>
          </a:prstGeom>
          <a:noFill/>
        </p:spPr>
      </p:pic>
      <p:pic>
        <p:nvPicPr>
          <p:cNvPr id="22" name="Picture 201" descr="unknownist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0" y="5257800"/>
            <a:ext cx="227826" cy="479436"/>
          </a:xfrm>
          <a:prstGeom prst="rect">
            <a:avLst/>
          </a:prstGeom>
          <a:noFill/>
        </p:spPr>
      </p:pic>
      <p:pic>
        <p:nvPicPr>
          <p:cNvPr id="23" name="Picture 202" descr="partiallydista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1800" y="5334000"/>
            <a:ext cx="354258" cy="418099"/>
          </a:xfrm>
          <a:prstGeom prst="rect">
            <a:avLst/>
          </a:prstGeom>
          <a:noFill/>
        </p:spPr>
      </p:pic>
      <p:pic>
        <p:nvPicPr>
          <p:cNvPr id="25" name="Picture 204" descr="Deniedista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5257800"/>
            <a:ext cx="354258" cy="45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Reflects an analysis question</a:t>
            </a:r>
          </a:p>
          <a:p>
            <a:r>
              <a:rPr lang="en-US" sz="2400" dirty="0" smtClean="0"/>
              <a:t>Example “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the effect of using a </a:t>
            </a:r>
            <a:r>
              <a:rPr lang="en-US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Cybercafe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/Portal/Chat Room?</a:t>
            </a:r>
            <a:r>
              <a:rPr lang="en-US" sz="2400" dirty="0" smtClean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09800"/>
            <a:ext cx="5590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Propagation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Dependency:  propagate across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Means-Ends:  OR, take the minimum</a:t>
            </a:r>
          </a:p>
          <a:p>
            <a:r>
              <a:rPr lang="en-US" sz="2800" dirty="0" smtClean="0"/>
              <a:t>Decomposition:  AND, take the maximum</a:t>
            </a:r>
          </a:p>
          <a:p>
            <a:pPr lvl="1"/>
            <a:r>
              <a:rPr lang="en-US" sz="2400" dirty="0" smtClean="0"/>
              <a:t>Ordering:            &gt;         &gt;         &gt;=       &gt;        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57400"/>
            <a:ext cx="4495800" cy="78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>
            <a:off x="2362200" y="1752600"/>
            <a:ext cx="3886200" cy="228600"/>
          </a:xfrm>
          <a:prstGeom prst="leftArrow">
            <a:avLst/>
          </a:prstGeom>
          <a:solidFill>
            <a:srgbClr val="FF0000">
              <a:alpha val="5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94" descr="partiallysis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1942" y="3851287"/>
            <a:ext cx="366775" cy="418098"/>
          </a:xfrm>
          <a:prstGeom prst="rect">
            <a:avLst/>
          </a:prstGeom>
          <a:noFill/>
        </p:spPr>
      </p:pic>
      <p:pic>
        <p:nvPicPr>
          <p:cNvPr id="17" name="Picture 197" descr="confli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3942" y="3927487"/>
            <a:ext cx="398070" cy="282905"/>
          </a:xfrm>
          <a:prstGeom prst="rect">
            <a:avLst/>
          </a:prstGeom>
          <a:noFill/>
        </p:spPr>
      </p:pic>
      <p:pic>
        <p:nvPicPr>
          <p:cNvPr id="18" name="Picture 198" descr="satisficedist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9942" y="3851287"/>
            <a:ext cx="439000" cy="492113"/>
          </a:xfrm>
          <a:prstGeom prst="rect">
            <a:avLst/>
          </a:prstGeom>
          <a:noFill/>
        </p:spPr>
      </p:pic>
      <p:pic>
        <p:nvPicPr>
          <p:cNvPr id="19" name="Picture 201" descr="unknownist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9116" y="3775087"/>
            <a:ext cx="227826" cy="479436"/>
          </a:xfrm>
          <a:prstGeom prst="rect">
            <a:avLst/>
          </a:prstGeom>
          <a:noFill/>
        </p:spPr>
      </p:pic>
      <p:pic>
        <p:nvPicPr>
          <p:cNvPr id="20" name="Picture 202" descr="partiallydist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7942" y="3851287"/>
            <a:ext cx="354258" cy="418099"/>
          </a:xfrm>
          <a:prstGeom prst="rect">
            <a:avLst/>
          </a:prstGeom>
          <a:noFill/>
        </p:spPr>
      </p:pic>
      <p:pic>
        <p:nvPicPr>
          <p:cNvPr id="21" name="Picture 204" descr="Deniedist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3742" y="3810000"/>
            <a:ext cx="354258" cy="454401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4648200"/>
            <a:ext cx="2419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4419600"/>
            <a:ext cx="28479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adopt the contribution link propagation rules from the NFR procedure</a:t>
            </a:r>
          </a:p>
          <a:p>
            <a:r>
              <a:rPr lang="en-US" sz="2400" dirty="0" smtClean="0"/>
              <a:t>Intuitively reflect semantics of contribution links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8994572" cy="2526686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1497" y="5105400"/>
            <a:ext cx="24897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Resolving Multiple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791200" cy="5257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Softgoals</a:t>
            </a:r>
            <a:r>
              <a:rPr lang="en-US" sz="2400" dirty="0" smtClean="0"/>
              <a:t> often receive multiple incoming labels</a:t>
            </a:r>
          </a:p>
          <a:p>
            <a:r>
              <a:rPr lang="en-US" sz="2400" dirty="0" smtClean="0"/>
              <a:t>The resulting label is selected using either</a:t>
            </a:r>
          </a:p>
          <a:p>
            <a:pPr lvl="1"/>
            <a:r>
              <a:rPr lang="en-US" sz="2400" dirty="0" smtClean="0"/>
              <a:t>Automated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3048000" cy="163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04800" y="3200400"/>
          <a:ext cx="8393724" cy="2895600"/>
        </p:xfrm>
        <a:graphic>
          <a:graphicData uri="http://schemas.openxmlformats.org/presentationml/2006/ole">
            <p:oleObj spid="_x0000_s26627" name="Document" r:id="rId4" imgW="4547089" imgH="1568919" progId="Word.Document.12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4267200"/>
            <a:ext cx="8153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cases do not apply, then use human judgment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Judgment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Used to select a label in cases with conflicting or partial evidence</a:t>
            </a:r>
          </a:p>
          <a:p>
            <a:r>
              <a:rPr lang="en-US" sz="2400" dirty="0" smtClean="0"/>
              <a:t>The user/evaluator selects a label based in their knowledge of the domain and the context in the model</a:t>
            </a:r>
          </a:p>
          <a:p>
            <a:r>
              <a:rPr lang="en-US" sz="2400" dirty="0" smtClean="0"/>
              <a:t>Compensates for the inherent incompleteness of social models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962400"/>
            <a:ext cx="3838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105400" y="3476179"/>
            <a:ext cx="3429000" cy="30008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Human </a:t>
            </a:r>
            <a:r>
              <a:rPr lang="en-US" dirty="0" smtClean="0"/>
              <a:t>Judgment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Listen for Cues </a:t>
            </a:r>
            <a:r>
              <a:rPr lang="en-US" dirty="0" smtClean="0">
                <a:latin typeface="+mj-lt"/>
              </a:rPr>
              <a:t>r</a:t>
            </a:r>
            <a:r>
              <a:rPr lang="en-US" b="0" dirty="0" smtClean="0"/>
              <a:t>eceives </a:t>
            </a:r>
            <a:r>
              <a:rPr lang="en-US" b="0" dirty="0"/>
              <a:t>the following Labels: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        </a:t>
            </a:r>
            <a:r>
              <a:rPr lang="en-US" b="0" dirty="0" smtClean="0"/>
              <a:t>from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Use Text Messaging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0" dirty="0" smtClean="0"/>
              <a:t>         from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Use Cyber    	Café/Portal/Chat Room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0" dirty="0"/>
              <a:t>Select Label…</a:t>
            </a:r>
          </a:p>
          <a:p>
            <a:pPr>
              <a:spcBef>
                <a:spcPct val="50000"/>
              </a:spcBef>
            </a:pPr>
            <a:r>
              <a:rPr lang="en-US" b="0" dirty="0" smtClean="0"/>
              <a:t>Select</a:t>
            </a:r>
            <a:endParaRPr lang="en-US" b="0" dirty="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542979"/>
            <a:ext cx="39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76379"/>
            <a:ext cx="36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990779"/>
            <a:ext cx="36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038600"/>
            <a:ext cx="36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qual 19"/>
          <p:cNvSpPr/>
          <p:nvPr/>
        </p:nvSpPr>
        <p:spPr>
          <a:xfrm>
            <a:off x="3124200" y="4038600"/>
            <a:ext cx="5334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10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09600" y="6553199"/>
            <a:ext cx="5562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Horkoff, Yu:  Evaluating Goal Achievement in Enterprise Modeling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7" y="1066800"/>
            <a:ext cx="696493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40487" y="6248399"/>
          <a:ext cx="384175" cy="304800"/>
        </p:xfrm>
        <a:graphic>
          <a:graphicData uri="http://schemas.openxmlformats.org/presentationml/2006/ole">
            <p:oleObj spid="_x0000_s39938" name="Visio" r:id="rId4" imgW="384573" imgH="304890" progId="Visio.Drawing.11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7431087" y="6172199"/>
          <a:ext cx="417513" cy="425450"/>
        </p:xfrm>
        <a:graphic>
          <a:graphicData uri="http://schemas.openxmlformats.org/presentationml/2006/ole">
            <p:oleObj spid="_x0000_s39939" name="Visio" r:id="rId5" imgW="417133" imgH="425546" progId="Visio.Drawing.11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97687" y="5410199"/>
          <a:ext cx="417513" cy="425450"/>
        </p:xfrm>
        <a:graphic>
          <a:graphicData uri="http://schemas.openxmlformats.org/presentationml/2006/ole">
            <p:oleObj spid="_x0000_s39940" name="Visio" r:id="rId6" imgW="417133" imgH="425546" progId="Visio.Drawing.11">
              <p:embed/>
            </p:oleObj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916487" y="5638799"/>
          <a:ext cx="417513" cy="425450"/>
        </p:xfrm>
        <a:graphic>
          <a:graphicData uri="http://schemas.openxmlformats.org/presentationml/2006/ole">
            <p:oleObj spid="_x0000_s39941" name="Visio" r:id="rId7" imgW="417133" imgH="425546" progId="Visio.Drawing.11">
              <p:embed/>
            </p:oleObj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5297487" y="4571999"/>
          <a:ext cx="384175" cy="304800"/>
        </p:xfrm>
        <a:graphic>
          <a:graphicData uri="http://schemas.openxmlformats.org/presentationml/2006/ole">
            <p:oleObj spid="_x0000_s39942" name="Visio" r:id="rId8" imgW="384573" imgH="304890" progId="Visio.Drawing.11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5145087" y="3733799"/>
          <a:ext cx="384175" cy="304800"/>
        </p:xfrm>
        <a:graphic>
          <a:graphicData uri="http://schemas.openxmlformats.org/presentationml/2006/ole">
            <p:oleObj spid="_x0000_s39943" name="Visio" r:id="rId9" imgW="384573" imgH="304890" progId="Visio.Drawing.11">
              <p:embed/>
            </p:oleObj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4078287" y="3733799"/>
          <a:ext cx="417513" cy="425450"/>
        </p:xfrm>
        <a:graphic>
          <a:graphicData uri="http://schemas.openxmlformats.org/presentationml/2006/ole">
            <p:oleObj spid="_x0000_s39944" name="Visio" r:id="rId10" imgW="417133" imgH="425546" progId="Visio.Drawing.11">
              <p:embed/>
            </p:oleObj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7812087" y="5486399"/>
          <a:ext cx="417513" cy="425450"/>
        </p:xfrm>
        <a:graphic>
          <a:graphicData uri="http://schemas.openxmlformats.org/presentationml/2006/ole">
            <p:oleObj spid="_x0000_s39945" name="Visio" r:id="rId11" imgW="417133" imgH="425546" progId="Visio.Drawing.11">
              <p:embed/>
            </p:oleObj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5830887" y="5410199"/>
          <a:ext cx="384175" cy="434975"/>
        </p:xfrm>
        <a:graphic>
          <a:graphicData uri="http://schemas.openxmlformats.org/presentationml/2006/ole">
            <p:oleObj spid="_x0000_s39946" name="Visio" r:id="rId12" imgW="384573" imgH="435661" progId="Visio.Drawing.11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4687887" y="2971799"/>
          <a:ext cx="417513" cy="425450"/>
        </p:xfrm>
        <a:graphic>
          <a:graphicData uri="http://schemas.openxmlformats.org/presentationml/2006/ole">
            <p:oleObj spid="_x0000_s39947" name="Visio" r:id="rId13" imgW="417133" imgH="425546" progId="Visio.Drawing.11">
              <p:embed/>
            </p:oleObj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4002087" y="4343399"/>
          <a:ext cx="417513" cy="425450"/>
        </p:xfrm>
        <a:graphic>
          <a:graphicData uri="http://schemas.openxmlformats.org/presentationml/2006/ole">
            <p:oleObj spid="_x0000_s39948" name="Visio" r:id="rId14" imgW="417133" imgH="425546" progId="Visio.Drawing.11">
              <p:embed/>
            </p:oleObj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4383087" y="4952999"/>
          <a:ext cx="384175" cy="304800"/>
        </p:xfrm>
        <a:graphic>
          <a:graphicData uri="http://schemas.openxmlformats.org/presentationml/2006/ole">
            <p:oleObj spid="_x0000_s39949" name="Visio" r:id="rId15" imgW="384573" imgH="304890" progId="Visio.Drawing.11">
              <p:embed/>
            </p:oleObj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/>
        </p:nvGraphicFramePr>
        <p:xfrm>
          <a:off x="6745287" y="2698749"/>
          <a:ext cx="417513" cy="425450"/>
        </p:xfrm>
        <a:graphic>
          <a:graphicData uri="http://schemas.openxmlformats.org/presentationml/2006/ole">
            <p:oleObj spid="_x0000_s39950" name="Visio" r:id="rId16" imgW="417133" imgH="425546" progId="Visio.Drawing.11">
              <p:embed/>
            </p:oleObj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/>
        </p:nvGraphicFramePr>
        <p:xfrm>
          <a:off x="7735887" y="4800599"/>
          <a:ext cx="384175" cy="434975"/>
        </p:xfrm>
        <a:graphic>
          <a:graphicData uri="http://schemas.openxmlformats.org/presentationml/2006/ole">
            <p:oleObj spid="_x0000_s39951" name="Visio" r:id="rId17" imgW="384573" imgH="435661" progId="Visio.Drawing.11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526087" y="2666999"/>
          <a:ext cx="384175" cy="304800"/>
        </p:xfrm>
        <a:graphic>
          <a:graphicData uri="http://schemas.openxmlformats.org/presentationml/2006/ole">
            <p:oleObj spid="_x0000_s39952" name="Visio" r:id="rId18" imgW="384573" imgH="304890" progId="Visio.Drawing.11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240087" y="6095999"/>
          <a:ext cx="417513" cy="425450"/>
        </p:xfrm>
        <a:graphic>
          <a:graphicData uri="http://schemas.openxmlformats.org/presentationml/2006/ole">
            <p:oleObj spid="_x0000_s39953" name="Visio" r:id="rId19" imgW="417133" imgH="425546" progId="Visio.Drawing.11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097087" y="6248399"/>
          <a:ext cx="384175" cy="304800"/>
        </p:xfrm>
        <a:graphic>
          <a:graphicData uri="http://schemas.openxmlformats.org/presentationml/2006/ole">
            <p:oleObj spid="_x0000_s39954" name="Visio" r:id="rId20" imgW="384573" imgH="304890" progId="Visio.Drawing.11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002087" y="2514599"/>
          <a:ext cx="417513" cy="425450"/>
        </p:xfrm>
        <a:graphic>
          <a:graphicData uri="http://schemas.openxmlformats.org/presentationml/2006/ole">
            <p:oleObj spid="_x0000_s39955" name="Visio" r:id="rId21" imgW="417133" imgH="425546" progId="Visio.Drawing.11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544887" y="2057399"/>
          <a:ext cx="287337" cy="201613"/>
        </p:xfrm>
        <a:graphic>
          <a:graphicData uri="http://schemas.openxmlformats.org/presentationml/2006/ole">
            <p:oleObj spid="_x0000_s39956" name="Visio" r:id="rId22" imgW="287615" imgH="201936" progId="Visio.Drawing.11">
              <p:embed/>
            </p:oleObj>
          </a:graphicData>
        </a:graphic>
      </p:graphicFrame>
      <p:graphicFrame>
        <p:nvGraphicFramePr>
          <p:cNvPr id="28" name="Object 29"/>
          <p:cNvGraphicFramePr>
            <a:graphicFrameLocks noChangeAspect="1"/>
          </p:cNvGraphicFramePr>
          <p:nvPr/>
        </p:nvGraphicFramePr>
        <p:xfrm>
          <a:off x="6440487" y="4876799"/>
          <a:ext cx="384175" cy="304800"/>
        </p:xfrm>
        <a:graphic>
          <a:graphicData uri="http://schemas.openxmlformats.org/presentationml/2006/ole">
            <p:oleObj spid="_x0000_s39957" name="Visio" r:id="rId23" imgW="384573" imgH="304890" progId="Visio.Drawing.11">
              <p:embed/>
            </p:oleObj>
          </a:graphicData>
        </a:graphic>
      </p:graphicFrame>
      <p:graphicFrame>
        <p:nvGraphicFramePr>
          <p:cNvPr id="29" name="Object 30"/>
          <p:cNvGraphicFramePr>
            <a:graphicFrameLocks noChangeAspect="1"/>
          </p:cNvGraphicFramePr>
          <p:nvPr/>
        </p:nvGraphicFramePr>
        <p:xfrm>
          <a:off x="4840287" y="2285999"/>
          <a:ext cx="287338" cy="201613"/>
        </p:xfrm>
        <a:graphic>
          <a:graphicData uri="http://schemas.openxmlformats.org/presentationml/2006/ole">
            <p:oleObj spid="_x0000_s39958" name="Visio" r:id="rId24" imgW="287615" imgH="201936" progId="Visio.Drawing.11">
              <p:embed/>
            </p:oleObj>
          </a:graphicData>
        </a:graphic>
      </p:graphicFrame>
      <p:graphicFrame>
        <p:nvGraphicFramePr>
          <p:cNvPr id="30" name="Object 31"/>
          <p:cNvGraphicFramePr>
            <a:graphicFrameLocks noChangeAspect="1"/>
          </p:cNvGraphicFramePr>
          <p:nvPr/>
        </p:nvGraphicFramePr>
        <p:xfrm>
          <a:off x="2554287" y="4952999"/>
          <a:ext cx="384175" cy="304800"/>
        </p:xfrm>
        <a:graphic>
          <a:graphicData uri="http://schemas.openxmlformats.org/presentationml/2006/ole">
            <p:oleObj spid="_x0000_s39959" name="Visio" r:id="rId25" imgW="384573" imgH="304890" progId="Visio.Drawing.11">
              <p:embed/>
            </p:oleObj>
          </a:graphicData>
        </a:graphic>
      </p:graphicFrame>
      <p:graphicFrame>
        <p:nvGraphicFramePr>
          <p:cNvPr id="31" name="Object 33"/>
          <p:cNvGraphicFramePr>
            <a:graphicFrameLocks noChangeAspect="1"/>
          </p:cNvGraphicFramePr>
          <p:nvPr/>
        </p:nvGraphicFramePr>
        <p:xfrm>
          <a:off x="4383087" y="1371599"/>
          <a:ext cx="287338" cy="201613"/>
        </p:xfrm>
        <a:graphic>
          <a:graphicData uri="http://schemas.openxmlformats.org/presentationml/2006/ole">
            <p:oleObj spid="_x0000_s39960" name="Visio" r:id="rId26" imgW="287615" imgH="201936" progId="Visio.Drawing.11">
              <p:embed/>
            </p:oleObj>
          </a:graphicData>
        </a:graphic>
      </p:graphicFrame>
      <p:graphicFrame>
        <p:nvGraphicFramePr>
          <p:cNvPr id="32" name="Object 35"/>
          <p:cNvGraphicFramePr>
            <a:graphicFrameLocks noChangeAspect="1"/>
          </p:cNvGraphicFramePr>
          <p:nvPr/>
        </p:nvGraphicFramePr>
        <p:xfrm>
          <a:off x="7050087" y="4267199"/>
          <a:ext cx="384175" cy="434975"/>
        </p:xfrm>
        <a:graphic>
          <a:graphicData uri="http://schemas.openxmlformats.org/presentationml/2006/ole">
            <p:oleObj spid="_x0000_s39961" name="Visio" r:id="rId27" imgW="384573" imgH="435661" progId="Visio.Drawing.11">
              <p:embed/>
            </p:oleObj>
          </a:graphicData>
        </a:graphic>
      </p:graphicFrame>
      <p:graphicFrame>
        <p:nvGraphicFramePr>
          <p:cNvPr id="33" name="Object 36"/>
          <p:cNvGraphicFramePr>
            <a:graphicFrameLocks noChangeAspect="1"/>
          </p:cNvGraphicFramePr>
          <p:nvPr/>
        </p:nvGraphicFramePr>
        <p:xfrm>
          <a:off x="6669087" y="3505199"/>
          <a:ext cx="384175" cy="434975"/>
        </p:xfrm>
        <a:graphic>
          <a:graphicData uri="http://schemas.openxmlformats.org/presentationml/2006/ole">
            <p:oleObj spid="_x0000_s39962" name="Visio" r:id="rId28" imgW="384573" imgH="435661" progId="Visio.Drawing.11">
              <p:embed/>
            </p:oleObj>
          </a:graphicData>
        </a:graphic>
      </p:graphicFrame>
      <p:graphicFrame>
        <p:nvGraphicFramePr>
          <p:cNvPr id="34" name="Object 37"/>
          <p:cNvGraphicFramePr>
            <a:graphicFrameLocks noChangeAspect="1"/>
          </p:cNvGraphicFramePr>
          <p:nvPr/>
        </p:nvGraphicFramePr>
        <p:xfrm>
          <a:off x="5602287" y="1981199"/>
          <a:ext cx="384175" cy="434975"/>
        </p:xfrm>
        <a:graphic>
          <a:graphicData uri="http://schemas.openxmlformats.org/presentationml/2006/ole">
            <p:oleObj spid="_x0000_s39963" name="Visio" r:id="rId29" imgW="384573" imgH="435661" progId="Visio.Drawing.11">
              <p:embed/>
            </p:oleObj>
          </a:graphicData>
        </a:graphic>
      </p:graphicFrame>
      <p:graphicFrame>
        <p:nvGraphicFramePr>
          <p:cNvPr id="35" name="Object 38"/>
          <p:cNvGraphicFramePr>
            <a:graphicFrameLocks noChangeAspect="1"/>
          </p:cNvGraphicFramePr>
          <p:nvPr/>
        </p:nvGraphicFramePr>
        <p:xfrm>
          <a:off x="5221287" y="1523999"/>
          <a:ext cx="384175" cy="434975"/>
        </p:xfrm>
        <a:graphic>
          <a:graphicData uri="http://schemas.openxmlformats.org/presentationml/2006/ole">
            <p:oleObj spid="_x0000_s39964" name="Visio" r:id="rId30" imgW="384573" imgH="435661" progId="Visio.Drawing.11">
              <p:embed/>
            </p:oleObj>
          </a:graphicData>
        </a:graphic>
      </p:graphicFrame>
      <p:graphicFrame>
        <p:nvGraphicFramePr>
          <p:cNvPr id="36" name="Object 40"/>
          <p:cNvGraphicFramePr>
            <a:graphicFrameLocks noChangeAspect="1"/>
          </p:cNvGraphicFramePr>
          <p:nvPr/>
        </p:nvGraphicFramePr>
        <p:xfrm>
          <a:off x="2630487" y="5410199"/>
          <a:ext cx="417513" cy="425450"/>
        </p:xfrm>
        <a:graphic>
          <a:graphicData uri="http://schemas.openxmlformats.org/presentationml/2006/ole">
            <p:oleObj spid="_x0000_s39965" name="Visio" r:id="rId31" imgW="417133" imgH="425546" progId="Visio.Drawing.11">
              <p:embed/>
            </p:oleObj>
          </a:graphicData>
        </a:graphic>
      </p:graphicFrame>
      <p:graphicFrame>
        <p:nvGraphicFramePr>
          <p:cNvPr id="37" name="Object 41"/>
          <p:cNvGraphicFramePr>
            <a:graphicFrameLocks noChangeAspect="1"/>
          </p:cNvGraphicFramePr>
          <p:nvPr/>
        </p:nvGraphicFramePr>
        <p:xfrm>
          <a:off x="3316287" y="4876799"/>
          <a:ext cx="417513" cy="425450"/>
        </p:xfrm>
        <a:graphic>
          <a:graphicData uri="http://schemas.openxmlformats.org/presentationml/2006/ole">
            <p:oleObj spid="_x0000_s39966" name="Visio" r:id="rId32" imgW="417133" imgH="425546" progId="Visio.Drawing.11">
              <p:embed/>
            </p:oleObj>
          </a:graphicData>
        </a:graphic>
      </p:graphicFrame>
      <p:graphicFrame>
        <p:nvGraphicFramePr>
          <p:cNvPr id="38" name="Object 42"/>
          <p:cNvGraphicFramePr>
            <a:graphicFrameLocks noChangeAspect="1"/>
          </p:cNvGraphicFramePr>
          <p:nvPr/>
        </p:nvGraphicFramePr>
        <p:xfrm>
          <a:off x="1792287" y="4876799"/>
          <a:ext cx="384175" cy="434975"/>
        </p:xfrm>
        <a:graphic>
          <a:graphicData uri="http://schemas.openxmlformats.org/presentationml/2006/ole">
            <p:oleObj spid="_x0000_s39967" name="Visio" r:id="rId33" imgW="384573" imgH="435661" progId="Visio.Drawing.11">
              <p:embed/>
            </p:oleObj>
          </a:graphicData>
        </a:graphic>
      </p:graphicFrame>
      <p:graphicFrame>
        <p:nvGraphicFramePr>
          <p:cNvPr id="39" name="Object 43"/>
          <p:cNvGraphicFramePr>
            <a:graphicFrameLocks noChangeAspect="1"/>
          </p:cNvGraphicFramePr>
          <p:nvPr/>
        </p:nvGraphicFramePr>
        <p:xfrm>
          <a:off x="2782887" y="4267199"/>
          <a:ext cx="384175" cy="434975"/>
        </p:xfrm>
        <a:graphic>
          <a:graphicData uri="http://schemas.openxmlformats.org/presentationml/2006/ole">
            <p:oleObj spid="_x0000_s39968" name="Visio" r:id="rId34" imgW="384573" imgH="435661" progId="Visio.Drawing.11">
              <p:embed/>
            </p:oleObj>
          </a:graphicData>
        </a:graphic>
      </p:graphicFrame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52400" y="1371600"/>
            <a:ext cx="3429000" cy="30008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Human </a:t>
            </a:r>
            <a:r>
              <a:rPr lang="en-US" dirty="0" smtClean="0"/>
              <a:t>Judgment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Listen for Cues </a:t>
            </a:r>
            <a:r>
              <a:rPr lang="en-US" dirty="0" smtClean="0">
                <a:latin typeface="Arial Narrow" pitchFamily="34" charset="0"/>
              </a:rPr>
              <a:t>r</a:t>
            </a:r>
            <a:r>
              <a:rPr lang="en-US" b="0" dirty="0" smtClean="0"/>
              <a:t>eceives </a:t>
            </a:r>
            <a:r>
              <a:rPr lang="en-US" b="0" dirty="0"/>
              <a:t>the following Labels: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        </a:t>
            </a:r>
            <a:r>
              <a:rPr lang="en-US" b="0" dirty="0" smtClean="0"/>
              <a:t>from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Use Text Messaging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0" dirty="0" smtClean="0"/>
              <a:t>         from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Use Cyber    	Café/Portal/Chat Room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0" dirty="0"/>
              <a:t>Select Label…</a:t>
            </a:r>
          </a:p>
          <a:p>
            <a:pPr>
              <a:spcBef>
                <a:spcPct val="50000"/>
              </a:spcBef>
            </a:pPr>
            <a:r>
              <a:rPr lang="en-US" b="0" dirty="0" smtClean="0"/>
              <a:t>Select</a:t>
            </a:r>
            <a:endParaRPr lang="en-US" b="0" dirty="0"/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28600" y="2438400"/>
            <a:ext cx="39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28600" y="2971800"/>
            <a:ext cx="36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914400" y="3886200"/>
            <a:ext cx="36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5715000" y="0"/>
            <a:ext cx="3429000" cy="30008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Human </a:t>
            </a:r>
            <a:r>
              <a:rPr lang="en-US" dirty="0" smtClean="0"/>
              <a:t>Judgment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Anonymity </a:t>
            </a:r>
            <a:r>
              <a:rPr lang="en-US" dirty="0" smtClean="0">
                <a:latin typeface="Arial Narrow" pitchFamily="34" charset="0"/>
              </a:rPr>
              <a:t>r</a:t>
            </a:r>
            <a:r>
              <a:rPr lang="en-US" b="0" dirty="0" smtClean="0"/>
              <a:t>eceives </a:t>
            </a:r>
            <a:r>
              <a:rPr lang="en-US" b="0" dirty="0"/>
              <a:t>the following Labels: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        </a:t>
            </a:r>
            <a:r>
              <a:rPr lang="en-US" b="0" dirty="0" smtClean="0"/>
              <a:t>from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Use Text Messaging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0" dirty="0" smtClean="0"/>
              <a:t>         from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Use Cyber 	Café/Portal/Chat Room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0" dirty="0"/>
              <a:t>Select Label…</a:t>
            </a:r>
          </a:p>
          <a:p>
            <a:pPr>
              <a:spcBef>
                <a:spcPct val="50000"/>
              </a:spcBef>
            </a:pPr>
            <a:r>
              <a:rPr lang="en-US" b="0" dirty="0" smtClean="0"/>
              <a:t>Select</a:t>
            </a:r>
            <a:endParaRPr lang="en-US" b="0" dirty="0"/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791200" y="1600200"/>
            <a:ext cx="36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810250" y="1066800"/>
            <a:ext cx="36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Object 21"/>
          <p:cNvGraphicFramePr>
            <a:graphicFrameLocks noChangeAspect="1"/>
          </p:cNvGraphicFramePr>
          <p:nvPr/>
        </p:nvGraphicFramePr>
        <p:xfrm>
          <a:off x="6477000" y="2590800"/>
          <a:ext cx="384175" cy="304800"/>
        </p:xfrm>
        <a:graphic>
          <a:graphicData uri="http://schemas.openxmlformats.org/presentationml/2006/ole">
            <p:oleObj spid="_x0000_s39969" name="Visio" r:id="rId37" imgW="384573" imgH="304890" progId="Visio.Drawing.11">
              <p:embed/>
            </p:oleObj>
          </a:graphicData>
        </a:graphic>
      </p:graphicFrame>
      <p:sp>
        <p:nvSpPr>
          <p:cNvPr id="49" name="Oval 48"/>
          <p:cNvSpPr/>
          <p:nvPr/>
        </p:nvSpPr>
        <p:spPr>
          <a:xfrm>
            <a:off x="5181600" y="5257800"/>
            <a:ext cx="838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970" name="Object 34"/>
          <p:cNvGraphicFramePr>
            <a:graphicFrameLocks noChangeAspect="1"/>
          </p:cNvGraphicFramePr>
          <p:nvPr/>
        </p:nvGraphicFramePr>
        <p:xfrm>
          <a:off x="6400800" y="4800600"/>
          <a:ext cx="384175" cy="434975"/>
        </p:xfrm>
        <a:graphic>
          <a:graphicData uri="http://schemas.openxmlformats.org/presentationml/2006/ole">
            <p:oleObj spid="_x0000_s39970" name="Visio" r:id="rId38" imgW="384573" imgH="435661" progId="Visio.Drawing.11">
              <p:embed/>
            </p:oleObj>
          </a:graphicData>
        </a:graphic>
      </p:graphicFrame>
      <p:sp>
        <p:nvSpPr>
          <p:cNvPr id="51" name="Oval 50"/>
          <p:cNvSpPr/>
          <p:nvPr/>
        </p:nvSpPr>
        <p:spPr>
          <a:xfrm>
            <a:off x="5638800" y="4724400"/>
            <a:ext cx="838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324600" y="4191000"/>
            <a:ext cx="838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00600" y="25146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352800" y="2438400"/>
            <a:ext cx="838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819400" y="1828800"/>
            <a:ext cx="838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5" grpId="0" animBg="1"/>
      <p:bldP spid="45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and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OpenOME</a:t>
            </a:r>
            <a:r>
              <a:rPr lang="en-US" sz="2400" dirty="0" smtClean="0"/>
              <a:t>:  open-source Eclipse-based plug-in</a:t>
            </a:r>
          </a:p>
          <a:p>
            <a:r>
              <a:rPr lang="en-US" sz="2400" dirty="0" smtClean="0"/>
              <a:t>Uses the GMF and EMF Frameworks </a:t>
            </a:r>
          </a:p>
          <a:p>
            <a:pPr lvl="1"/>
            <a:r>
              <a:rPr lang="en-US" sz="2000" dirty="0" smtClean="0"/>
              <a:t>Mix of automatically generated and custom code</a:t>
            </a:r>
          </a:p>
          <a:p>
            <a:r>
              <a:rPr lang="en-US" sz="2400" u="sng" dirty="0" smtClean="0">
                <a:solidFill>
                  <a:srgbClr val="7030A0"/>
                </a:solidFill>
              </a:rPr>
              <a:t>https://se.cs.toronto.edu/trac/ome</a:t>
            </a:r>
          </a:p>
          <a:p>
            <a:endParaRPr lang="en-US" dirty="0" smtClean="0"/>
          </a:p>
        </p:txBody>
      </p:sp>
      <p:pic>
        <p:nvPicPr>
          <p:cNvPr id="28716" name="Picture 44"/>
          <p:cNvPicPr>
            <a:picLocks noChangeAspect="1" noChangeArrowheads="1"/>
          </p:cNvPicPr>
          <p:nvPr/>
        </p:nvPicPr>
        <p:blipFill>
          <a:blip r:embed="rId2"/>
          <a:srcRect r="50000" b="3125"/>
          <a:stretch>
            <a:fillRect/>
          </a:stretch>
        </p:blipFill>
        <p:spPr bwMode="auto">
          <a:xfrm>
            <a:off x="1981200" y="3048000"/>
            <a:ext cx="491612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Studies: Trusted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Evaluation used as a means of understanding, justifying, and explaining a complex situation</a:t>
            </a:r>
          </a:p>
          <a:p>
            <a:r>
              <a:rPr lang="en-US" sz="2400" dirty="0" smtClean="0"/>
              <a:t>Demonstrated the ability of the procedure to provoke iteration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pic>
        <p:nvPicPr>
          <p:cNvPr id="6" name="Picture 5" descr="TCO_Big"/>
          <p:cNvPicPr>
            <a:picLocks noChangeAspect="1" noChangeArrowheads="1"/>
          </p:cNvPicPr>
          <p:nvPr/>
        </p:nvPicPr>
        <p:blipFill>
          <a:blip r:embed="rId2"/>
          <a:srcRect r="5902"/>
          <a:stretch>
            <a:fillRect/>
          </a:stretch>
        </p:blipFill>
        <p:spPr bwMode="auto">
          <a:xfrm>
            <a:off x="685800" y="2819400"/>
            <a:ext cx="7555158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Goal- and Agent-Oriented Modeling (</a:t>
            </a:r>
            <a:r>
              <a:rPr lang="en-US" sz="2400" dirty="0" err="1" smtClean="0"/>
              <a:t>GaAOM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Example </a:t>
            </a:r>
            <a:r>
              <a:rPr lang="en-US" sz="2400" dirty="0" err="1" smtClean="0"/>
              <a:t>GaAOM</a:t>
            </a:r>
            <a:r>
              <a:rPr lang="en-US" sz="2400" dirty="0" smtClean="0"/>
              <a:t> Application</a:t>
            </a:r>
          </a:p>
          <a:p>
            <a:r>
              <a:rPr lang="en-US" sz="2400" dirty="0" smtClean="0"/>
              <a:t>Existing Approaches to </a:t>
            </a:r>
            <a:r>
              <a:rPr lang="en-US" sz="2400" dirty="0" err="1" smtClean="0"/>
              <a:t>GaAOM</a:t>
            </a:r>
            <a:r>
              <a:rPr lang="en-US" sz="2400" dirty="0" smtClean="0"/>
              <a:t> Analysis</a:t>
            </a:r>
          </a:p>
          <a:p>
            <a:r>
              <a:rPr lang="en-US" sz="2400" dirty="0" smtClean="0"/>
              <a:t>Goals of this Work</a:t>
            </a:r>
          </a:p>
          <a:p>
            <a:r>
              <a:rPr lang="en-US" sz="2400" dirty="0" smtClean="0"/>
              <a:t>Example </a:t>
            </a:r>
            <a:r>
              <a:rPr lang="en-US" sz="2400" dirty="0" err="1" smtClean="0"/>
              <a:t>GaAOM</a:t>
            </a:r>
            <a:r>
              <a:rPr lang="en-US" sz="2400" dirty="0" smtClean="0"/>
              <a:t> Methodology</a:t>
            </a:r>
          </a:p>
          <a:p>
            <a:r>
              <a:rPr lang="en-US" sz="2400" b="1" dirty="0" smtClean="0"/>
              <a:t>Qualitative, Interactive </a:t>
            </a:r>
            <a:r>
              <a:rPr lang="en-US" sz="2400" b="1" dirty="0" err="1" smtClean="0"/>
              <a:t>GaAOM</a:t>
            </a:r>
            <a:r>
              <a:rPr lang="en-US" sz="2400" b="1" dirty="0" smtClean="0"/>
              <a:t> Evaluation</a:t>
            </a:r>
          </a:p>
          <a:p>
            <a:r>
              <a:rPr lang="en-US" sz="2400" dirty="0" smtClean="0"/>
              <a:t>Example and Implementation</a:t>
            </a:r>
          </a:p>
          <a:p>
            <a:r>
              <a:rPr lang="en-US" sz="2400" dirty="0" smtClean="0"/>
              <a:t>Case Studies</a:t>
            </a:r>
          </a:p>
          <a:p>
            <a:r>
              <a:rPr lang="en-US" sz="2400" dirty="0" smtClean="0"/>
              <a:t>Exploratory Experiment</a:t>
            </a:r>
          </a:p>
          <a:p>
            <a:r>
              <a:rPr lang="en-US" sz="2400" dirty="0" smtClean="0"/>
              <a:t>Conclusions</a:t>
            </a:r>
          </a:p>
          <a:p>
            <a:r>
              <a:rPr lang="en-US" sz="2400" dirty="0" smtClean="0"/>
              <a:t>Future 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Studies: Social Service Organization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Applied in several stages, each stage using evaluation:</a:t>
            </a:r>
          </a:p>
          <a:p>
            <a:pPr lvl="1"/>
            <a:r>
              <a:rPr lang="en-US" sz="2400" dirty="0" smtClean="0"/>
              <a:t>Analyze and compare the effectiveness of technology options for internet counseling</a:t>
            </a:r>
          </a:p>
          <a:p>
            <a:pPr lvl="1"/>
            <a:r>
              <a:rPr lang="en-US" sz="2400" dirty="0" smtClean="0"/>
              <a:t>Increase the efficiency of the existing system</a:t>
            </a:r>
          </a:p>
          <a:p>
            <a:pPr lvl="1"/>
            <a:r>
              <a:rPr lang="en-US" sz="2400" dirty="0" smtClean="0"/>
              <a:t>Analyze knowledge management needs of the organization</a:t>
            </a:r>
          </a:p>
          <a:p>
            <a:pPr lvl="1"/>
            <a:r>
              <a:rPr lang="en-US" sz="2400" dirty="0" smtClean="0"/>
              <a:t>Test the application of model patterns to </a:t>
            </a:r>
            <a:r>
              <a:rPr lang="en-US" sz="2400" dirty="0" err="1" smtClean="0"/>
              <a:t>i</a:t>
            </a:r>
            <a:r>
              <a:rPr lang="en-US" sz="2400" dirty="0" smtClean="0"/>
              <a:t>*</a:t>
            </a:r>
          </a:p>
          <a:p>
            <a:pPr lvl="1"/>
            <a:r>
              <a:rPr lang="en-US" sz="2400" dirty="0" smtClean="0"/>
              <a:t>Result:  Analysis well-received by the organization</a:t>
            </a:r>
          </a:p>
          <a:p>
            <a:r>
              <a:rPr lang="en-US" sz="2800" dirty="0" smtClean="0"/>
              <a:t>Observations attested to model iteration provoked by the procedure</a:t>
            </a:r>
          </a:p>
          <a:p>
            <a:pPr lvl="1"/>
            <a:r>
              <a:rPr lang="en-US" sz="2400" dirty="0" smtClean="0"/>
              <a:t>Example:  before evaluation 181 links and 166 elements, after evaluation 222 links and 178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Exploratory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Goal-Oriented analysis was applied to analyze sustainability for ICSE</a:t>
            </a:r>
          </a:p>
          <a:p>
            <a:r>
              <a:rPr lang="en-US" dirty="0" smtClean="0"/>
              <a:t>5 participants evaluated two questions over three models</a:t>
            </a:r>
          </a:p>
          <a:p>
            <a:pPr lvl="1"/>
            <a:r>
              <a:rPr lang="en-US" dirty="0" smtClean="0"/>
              <a:t>Once using the procedure, then again without the procedure</a:t>
            </a:r>
          </a:p>
          <a:p>
            <a:r>
              <a:rPr lang="en-US" dirty="0" smtClean="0"/>
              <a:t>Experimental questions, the procedure:</a:t>
            </a:r>
          </a:p>
          <a:p>
            <a:pPr lvl="1"/>
            <a:r>
              <a:rPr lang="en-US" sz="3200" dirty="0" smtClean="0"/>
              <a:t>Leads to finding non-obvious answers to analysis questions?  </a:t>
            </a:r>
          </a:p>
          <a:p>
            <a:pPr lvl="2"/>
            <a:r>
              <a:rPr lang="en-US" sz="2600" dirty="0" smtClean="0"/>
              <a:t>Participants made a total of 40 changes to their analysis results after applying the procedure</a:t>
            </a:r>
          </a:p>
          <a:p>
            <a:pPr lvl="2"/>
            <a:r>
              <a:rPr lang="en-US" sz="2600" dirty="0" smtClean="0"/>
              <a:t>Each participant made changes</a:t>
            </a:r>
          </a:p>
          <a:p>
            <a:pPr lvl="1"/>
            <a:r>
              <a:rPr lang="en-US" sz="3200" dirty="0" smtClean="0"/>
              <a:t>Prompts for improvements in the model?</a:t>
            </a:r>
          </a:p>
          <a:p>
            <a:pPr lvl="2"/>
            <a:r>
              <a:rPr lang="en-US" sz="2600" dirty="0" smtClean="0"/>
              <a:t>Participants made 71 changes without using the procedure then 40 more changes using the procedure</a:t>
            </a:r>
          </a:p>
          <a:p>
            <a:pPr lvl="2"/>
            <a:r>
              <a:rPr lang="en-US" sz="2600" dirty="0" smtClean="0"/>
              <a:t>3/5 participants felt that changes made improved the model</a:t>
            </a:r>
          </a:p>
          <a:p>
            <a:pPr lvl="1"/>
            <a:r>
              <a:rPr lang="en-US" sz="3200" dirty="0" smtClean="0"/>
              <a:t>Leads to further elicitation?</a:t>
            </a:r>
          </a:p>
          <a:p>
            <a:pPr lvl="2"/>
            <a:r>
              <a:rPr lang="en-US" sz="2600" dirty="0" smtClean="0"/>
              <a:t>Participants came up with 26 questions without the procedure and 19 more applying the procedure</a:t>
            </a:r>
          </a:p>
          <a:p>
            <a:pPr lvl="1"/>
            <a:r>
              <a:rPr lang="en-US" sz="3200" dirty="0" smtClean="0"/>
              <a:t>Leads to a better understanding of the domain?</a:t>
            </a:r>
          </a:p>
          <a:p>
            <a:pPr lvl="2"/>
            <a:r>
              <a:rPr lang="en-US" sz="2600" dirty="0" smtClean="0"/>
              <a:t>All 5 participants reported a better understanding of the domain using vs. not using the evaluation procedure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Systematic evaluation enhances the utility of </a:t>
            </a:r>
            <a:r>
              <a:rPr lang="en-US" dirty="0" err="1" smtClean="0"/>
              <a:t>GaAOMs</a:t>
            </a:r>
            <a:endParaRPr lang="en-US" dirty="0" smtClean="0"/>
          </a:p>
          <a:p>
            <a:r>
              <a:rPr lang="en-US" dirty="0" smtClean="0"/>
              <a:t>Most previous approaches to evaluation are automatic or quantitative</a:t>
            </a:r>
          </a:p>
          <a:p>
            <a:pPr lvl="1"/>
            <a:r>
              <a:rPr lang="en-US" dirty="0" smtClean="0"/>
              <a:t>Not appropriate for early stages of analysis</a:t>
            </a:r>
          </a:p>
          <a:p>
            <a:r>
              <a:rPr lang="en-US" dirty="0" smtClean="0"/>
              <a:t>Developed and implemented a qualitative, interactive analysis procedure for </a:t>
            </a:r>
            <a:r>
              <a:rPr lang="en-US" dirty="0" err="1" smtClean="0"/>
              <a:t>GaAOMs</a:t>
            </a:r>
            <a:endParaRPr lang="en-US" dirty="0" smtClean="0"/>
          </a:p>
          <a:p>
            <a:r>
              <a:rPr lang="en-US" dirty="0" smtClean="0"/>
              <a:t>Provided a methodology for including the procedure in model creation</a:t>
            </a:r>
          </a:p>
          <a:p>
            <a:r>
              <a:rPr lang="en-US" dirty="0" smtClean="0"/>
              <a:t>Explored benefits of the procedure</a:t>
            </a:r>
          </a:p>
          <a:p>
            <a:pPr lvl="1"/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Exploratory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case studies</a:t>
            </a:r>
          </a:p>
          <a:p>
            <a:pPr lvl="1"/>
            <a:r>
              <a:rPr lang="en-US" dirty="0" smtClean="0"/>
              <a:t>Participatory stakeholder involvement</a:t>
            </a:r>
          </a:p>
          <a:p>
            <a:r>
              <a:rPr lang="en-US" dirty="0" smtClean="0"/>
              <a:t>Further experiments</a:t>
            </a:r>
          </a:p>
          <a:p>
            <a:pPr lvl="1"/>
            <a:r>
              <a:rPr lang="en-US" dirty="0" smtClean="0"/>
              <a:t>Improved design, more participants</a:t>
            </a:r>
          </a:p>
          <a:p>
            <a:r>
              <a:rPr lang="en-US" dirty="0" smtClean="0"/>
              <a:t>Augment models and human judgment with textual arguments (assumptions, domain knowledge)</a:t>
            </a:r>
          </a:p>
          <a:p>
            <a:r>
              <a:rPr lang="en-US" dirty="0" smtClean="0"/>
              <a:t>Facilitate “backwards”, top-down evaluation</a:t>
            </a:r>
          </a:p>
          <a:p>
            <a:r>
              <a:rPr lang="en-US" dirty="0" smtClean="0"/>
              <a:t>Implementation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848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Goal- and Agent-Oriented Modeling </a:t>
            </a:r>
            <a:r>
              <a:rPr lang="en-US" sz="3600" dirty="0" smtClean="0"/>
              <a:t>(</a:t>
            </a:r>
            <a:r>
              <a:rPr lang="en-US" sz="3600" dirty="0" err="1" smtClean="0"/>
              <a:t>GaAOM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Goal- and Agent-Oriented Modeling Frameworks capture:</a:t>
            </a:r>
          </a:p>
          <a:p>
            <a:pPr lvl="1"/>
            <a:r>
              <a:rPr lang="en-US" dirty="0" smtClean="0"/>
              <a:t>Actors and stakeholders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Dependencies</a:t>
            </a:r>
          </a:p>
          <a:p>
            <a:pPr lvl="1"/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Conflicts</a:t>
            </a:r>
          </a:p>
          <a:p>
            <a:pPr lvl="1"/>
            <a:r>
              <a:rPr lang="en-US" dirty="0" smtClean="0"/>
              <a:t>Alternatives</a:t>
            </a:r>
          </a:p>
          <a:p>
            <a:r>
              <a:rPr lang="en-US" dirty="0" smtClean="0"/>
              <a:t>Examples Frameworks:  </a:t>
            </a:r>
            <a:r>
              <a:rPr lang="en-US" dirty="0" err="1" smtClean="0"/>
              <a:t>i</a:t>
            </a:r>
            <a:r>
              <a:rPr lang="en-US" dirty="0" smtClean="0"/>
              <a:t>*, GRL, NFR, </a:t>
            </a:r>
            <a:r>
              <a:rPr lang="en-US" dirty="0" err="1" smtClean="0"/>
              <a:t>Tropos</a:t>
            </a:r>
            <a:endParaRPr lang="en-US" dirty="0" smtClean="0"/>
          </a:p>
          <a:p>
            <a:r>
              <a:rPr lang="en-US" dirty="0" smtClean="0"/>
              <a:t>Such modeling has typically been used as part of system development in the “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Early RE (Requirements Engineering)</a:t>
            </a:r>
            <a:r>
              <a:rPr lang="en-US" dirty="0" smtClean="0"/>
              <a:t>” Stage</a:t>
            </a:r>
          </a:p>
          <a:p>
            <a:pPr lvl="1"/>
            <a:r>
              <a:rPr lang="en-US" dirty="0" smtClean="0"/>
              <a:t>Information in this stage is often incomplete and difficult to quantify</a:t>
            </a:r>
          </a:p>
          <a:p>
            <a:r>
              <a:rPr lang="en-US" dirty="0" err="1" smtClean="0"/>
              <a:t>GaAOMs</a:t>
            </a:r>
            <a:r>
              <a:rPr lang="en-US" dirty="0" smtClean="0"/>
              <a:t> can be used more generally to model, understand and reason about enterprises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GaAOM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Not-for-profit organization </a:t>
            </a:r>
          </a:p>
          <a:p>
            <a:pPr lvl="1"/>
            <a:r>
              <a:rPr lang="en-US" dirty="0" smtClean="0"/>
              <a:t>Provides phone counseling for youth</a:t>
            </a:r>
          </a:p>
          <a:p>
            <a:pPr lvl="1"/>
            <a:r>
              <a:rPr lang="en-US" dirty="0" smtClean="0"/>
              <a:t>Wants to read more youth using the internet</a:t>
            </a:r>
          </a:p>
          <a:p>
            <a:r>
              <a:rPr lang="en-US" dirty="0" smtClean="0"/>
              <a:t>Considerations:</a:t>
            </a:r>
          </a:p>
          <a:p>
            <a:pPr lvl="1"/>
            <a:r>
              <a:rPr lang="en-US" dirty="0" smtClean="0"/>
              <a:t>Online counseling can reach more kids</a:t>
            </a:r>
          </a:p>
          <a:p>
            <a:pPr lvl="1"/>
            <a:r>
              <a:rPr lang="en-US" dirty="0" smtClean="0"/>
              <a:t>Kids may have an easier time opening up online</a:t>
            </a:r>
          </a:p>
          <a:p>
            <a:pPr lvl="1"/>
            <a:r>
              <a:rPr lang="en-US" dirty="0" smtClean="0"/>
              <a:t>Counselor lose cues (voice) with online communication</a:t>
            </a:r>
          </a:p>
          <a:p>
            <a:pPr lvl="1"/>
            <a:r>
              <a:rPr lang="en-US" dirty="0" smtClean="0"/>
              <a:t>Confidentiality and privacy concerns</a:t>
            </a:r>
          </a:p>
          <a:p>
            <a:pPr lvl="1"/>
            <a:r>
              <a:rPr lang="en-US" dirty="0" smtClean="0"/>
              <a:t>Protection from child predators</a:t>
            </a:r>
          </a:p>
          <a:p>
            <a:pPr lvl="1"/>
            <a:r>
              <a:rPr lang="en-US" dirty="0" smtClean="0"/>
              <a:t>Public scrutiny over advice</a:t>
            </a:r>
          </a:p>
          <a:p>
            <a:pPr lvl="1"/>
            <a:r>
              <a:rPr lang="en-US" dirty="0" smtClean="0"/>
              <a:t>Concern for liability</a:t>
            </a:r>
          </a:p>
          <a:p>
            <a:r>
              <a:rPr lang="en-US" dirty="0" smtClean="0"/>
              <a:t>How can the organization explore and evaluate options for online counseling?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GaAOM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1053828"/>
            <a:ext cx="6705601" cy="557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1295400"/>
            <a:ext cx="2362200" cy="46166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if….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514600"/>
            <a:ext cx="2362200" cy="156966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organization used a chat room and not text messaging?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7391400" y="5943600"/>
          <a:ext cx="387610" cy="388937"/>
        </p:xfrm>
        <a:graphic>
          <a:graphicData uri="http://schemas.openxmlformats.org/presentationml/2006/ole">
            <p:oleObj spid="_x0000_s3079" name="Visio" r:id="rId4" imgW="462942" imgH="464983" progId="Visio.Drawing.11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6400800" y="6019800"/>
          <a:ext cx="384175" cy="304800"/>
        </p:xfrm>
        <a:graphic>
          <a:graphicData uri="http://schemas.openxmlformats.org/presentationml/2006/ole">
            <p:oleObj spid="_x0000_s3080" name="Visio" r:id="rId5" imgW="384792" imgH="304889" progId="Visio.Drawing.11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62800" y="4114800"/>
            <a:ext cx="1981200" cy="156966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would this effect the happiness of counselors?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15740877">
            <a:off x="4630070" y="3784451"/>
            <a:ext cx="2259680" cy="3169958"/>
          </a:xfrm>
          <a:prstGeom prst="circularArrow">
            <a:avLst>
              <a:gd name="adj1" fmla="val 12500"/>
              <a:gd name="adj2" fmla="val 1067873"/>
              <a:gd name="adj3" fmla="val 20457681"/>
              <a:gd name="adj4" fmla="val 10800000"/>
              <a:gd name="adj5" fmla="val 12500"/>
            </a:avLst>
          </a:prstGeom>
          <a:solidFill>
            <a:srgbClr val="FF0000">
              <a:alpha val="6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724400"/>
            <a:ext cx="1981200" cy="830997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Effective help for Youth?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2602725">
            <a:off x="2632165" y="5085462"/>
            <a:ext cx="3393980" cy="467326"/>
          </a:xfrm>
          <a:prstGeom prst="rightArrow">
            <a:avLst/>
          </a:prstGeom>
          <a:solidFill>
            <a:srgbClr val="FF0000">
              <a:alpha val="6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1295400"/>
            <a:ext cx="3429000" cy="830997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Reaching as many kids as possible?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4618898">
            <a:off x="3410184" y="4026758"/>
            <a:ext cx="3835131" cy="467326"/>
          </a:xfrm>
          <a:prstGeom prst="rightArrow">
            <a:avLst/>
          </a:prstGeom>
          <a:solidFill>
            <a:srgbClr val="FF0000">
              <a:alpha val="6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7010400" y="4114800"/>
          <a:ext cx="180975" cy="471487"/>
        </p:xfrm>
        <a:graphic>
          <a:graphicData uri="http://schemas.openxmlformats.org/presentationml/2006/ole">
            <p:oleObj spid="_x0000_s3082" name="Visio" r:id="rId6" imgW="180860" imgH="471701" progId="Visio.Drawing.11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2895600" y="4038600"/>
          <a:ext cx="180975" cy="471488"/>
        </p:xfrm>
        <a:graphic>
          <a:graphicData uri="http://schemas.openxmlformats.org/presentationml/2006/ole">
            <p:oleObj spid="_x0000_s3083" name="Visio" r:id="rId7" imgW="180860" imgH="471701" progId="Visio.Drawing.11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800600" y="2057400"/>
          <a:ext cx="180975" cy="471488"/>
        </p:xfrm>
        <a:graphic>
          <a:graphicData uri="http://schemas.openxmlformats.org/presentationml/2006/ole">
            <p:oleObj spid="_x0000_s3084" name="Visio" r:id="rId8" imgW="180860" imgH="471701" progId="Visio.Drawing.11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905000" y="1981200"/>
            <a:ext cx="541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 need a systematic and consistent way to evaluate the affects of alternative choices in the model…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GaAOM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046824"/>
            <a:ext cx="5187950" cy="56413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2057400"/>
            <a:ext cx="3200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…especially for large models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Existing Approaches to </a:t>
            </a:r>
            <a:r>
              <a:rPr lang="en-US" sz="3600" dirty="0" err="1" smtClean="0"/>
              <a:t>GaAOM</a:t>
            </a:r>
            <a:r>
              <a:rPr lang="en-US" sz="3600" dirty="0" smtClean="0"/>
              <a:t> Analysis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Existing approaches are often:</a:t>
            </a:r>
          </a:p>
          <a:p>
            <a:pPr lvl="1"/>
            <a:r>
              <a:rPr lang="en-US" sz="2400" dirty="0" smtClean="0"/>
              <a:t>Quantitative:  Use numbers to express goal satisfaction</a:t>
            </a:r>
          </a:p>
          <a:p>
            <a:pPr lvl="1"/>
            <a:r>
              <a:rPr lang="en-US" sz="2400" dirty="0" smtClean="0"/>
              <a:t>Automatic:  Set rules are used for all propagation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Issues:</a:t>
            </a:r>
          </a:p>
          <a:p>
            <a:pPr lvl="1"/>
            <a:r>
              <a:rPr lang="en-US" sz="2400" dirty="0" smtClean="0"/>
              <a:t>Where do the numbers come from?  What do they mean?  How are they calculated?</a:t>
            </a:r>
          </a:p>
          <a:p>
            <a:pPr lvl="1"/>
            <a:r>
              <a:rPr lang="en-US" sz="2400" dirty="0" smtClean="0"/>
              <a:t>Will stakeholders trust or understand results?</a:t>
            </a:r>
          </a:p>
          <a:p>
            <a:pPr lvl="1"/>
            <a:r>
              <a:rPr lang="en-US" sz="2400" dirty="0" smtClean="0"/>
              <a:t>Will stakeholders assign mathematical precision to numbers?</a:t>
            </a:r>
          </a:p>
          <a:p>
            <a:pPr lvl="1"/>
            <a:r>
              <a:rPr lang="en-US" sz="2400" dirty="0" smtClean="0"/>
              <a:t>What do we learn from the reasoning process?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495550"/>
            <a:ext cx="35528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of 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analysis of </a:t>
            </a:r>
            <a:r>
              <a:rPr lang="en-US" dirty="0" err="1" smtClean="0"/>
              <a:t>GaAOM</a:t>
            </a:r>
            <a:r>
              <a:rPr lang="en-US" dirty="0" smtClean="0"/>
              <a:t>, facilitate:</a:t>
            </a:r>
          </a:p>
          <a:p>
            <a:pPr lvl="1"/>
            <a:r>
              <a:rPr lang="en-US" dirty="0" smtClean="0"/>
              <a:t>Comparison of alternatives</a:t>
            </a:r>
          </a:p>
          <a:p>
            <a:pPr lvl="1"/>
            <a:r>
              <a:rPr lang="en-US" dirty="0" smtClean="0"/>
              <a:t>Model improvement: iteration over the model</a:t>
            </a:r>
          </a:p>
          <a:p>
            <a:pPr lvl="1"/>
            <a:r>
              <a:rPr lang="en-US" dirty="0" smtClean="0"/>
              <a:t>Learning and discovery: further elicitation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Interactive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Qualitative</a:t>
            </a:r>
            <a:r>
              <a:rPr lang="en-US" dirty="0" smtClean="0"/>
              <a:t> Evaluation</a:t>
            </a:r>
          </a:p>
          <a:p>
            <a:pPr lvl="2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Interactive</a:t>
            </a:r>
            <a:r>
              <a:rPr lang="en-US" dirty="0" smtClean="0"/>
              <a:t>:  compensate for incomplete nature of </a:t>
            </a:r>
            <a:r>
              <a:rPr lang="en-US" dirty="0" err="1" smtClean="0"/>
              <a:t>GaAOMs</a:t>
            </a:r>
            <a:r>
              <a:rPr lang="en-US" dirty="0" smtClean="0"/>
              <a:t> with human intervention</a:t>
            </a:r>
          </a:p>
          <a:p>
            <a:pPr lvl="2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Qualitative</a:t>
            </a:r>
            <a:r>
              <a:rPr lang="en-US" dirty="0" smtClean="0"/>
              <a:t>:  reason in early stages of analysis before concrete, qualitative information is 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GaAOM</a:t>
            </a:r>
            <a:r>
              <a:rPr lang="en-US" dirty="0" smtClean="0"/>
              <a:t>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/>
              <a:t>Suggested steps, to be performed with backtracking: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scope or purpose of the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model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actors and associations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relevant dependencies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actor intentions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/>
              <a:t>Identify intentions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/>
              <a:t>Match dependencies to intentions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/>
              <a:t>Identify relationships between intentions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Evaluate alternatives within a model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/>
              <a:t>Modify the model as necessary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/>
              <a:t>Return to the domain with further questions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92BB-C45E-4E00-8695-2E11DF70E1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Horkoff, Yu:  Evaluating Goal Achievement in Enterprise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B5394"/>
      </a:dk2>
      <a:lt2>
        <a:srgbClr val="C7E2FA"/>
      </a:lt2>
      <a:accent1>
        <a:srgbClr val="0F6FC6"/>
      </a:accent1>
      <a:accent2>
        <a:srgbClr val="009DD9"/>
      </a:accent2>
      <a:accent3>
        <a:srgbClr val="90C6F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1412</Words>
  <Application>Microsoft Office PowerPoint</Application>
  <PresentationFormat>On-screen Show (4:3)</PresentationFormat>
  <Paragraphs>252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Visio</vt:lpstr>
      <vt:lpstr>Document</vt:lpstr>
      <vt:lpstr>Evaluating Goal Achievement in Enterprise Modeling – An Interactive Procedure and Experiences</vt:lpstr>
      <vt:lpstr>Outline</vt:lpstr>
      <vt:lpstr>Goal- and Agent-Oriented Modeling (GaAOM)</vt:lpstr>
      <vt:lpstr>Example GaAOM Application</vt:lpstr>
      <vt:lpstr>Example GaAOM Application</vt:lpstr>
      <vt:lpstr>Example GaAOM Application</vt:lpstr>
      <vt:lpstr>Existing Approaches to GaAOM Analysis</vt:lpstr>
      <vt:lpstr>Goals of this Work</vt:lpstr>
      <vt:lpstr>Example GaAOM Methodology</vt:lpstr>
      <vt:lpstr>Qualitative, Interactive GaAOM Evaluation:  Overview</vt:lpstr>
      <vt:lpstr>Qualitative Labels</vt:lpstr>
      <vt:lpstr>Initial Labels</vt:lpstr>
      <vt:lpstr>Propagation Rules</vt:lpstr>
      <vt:lpstr>Contribution Propagation</vt:lpstr>
      <vt:lpstr>Resolving Multiple Contributions</vt:lpstr>
      <vt:lpstr>Human Judgment in Evaluation</vt:lpstr>
      <vt:lpstr>Example</vt:lpstr>
      <vt:lpstr>Example and Implementation</vt:lpstr>
      <vt:lpstr>Case Studies: Trusted Computing</vt:lpstr>
      <vt:lpstr>Case Studies: Social Service Organization</vt:lpstr>
      <vt:lpstr>Exploratory Experiment</vt:lpstr>
      <vt:lpstr>Conclusions</vt:lpstr>
      <vt:lpstr>Future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name</dc:creator>
  <cp:lastModifiedBy>Jen's laptop</cp:lastModifiedBy>
  <cp:revision>38</cp:revision>
  <dcterms:created xsi:type="dcterms:W3CDTF">2009-11-13T18:22:30Z</dcterms:created>
  <dcterms:modified xsi:type="dcterms:W3CDTF">2009-11-16T18:18:01Z</dcterms:modified>
</cp:coreProperties>
</file>