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7"/>
  </p:notesMasterIdLst>
  <p:sldIdLst>
    <p:sldId id="256" r:id="rId2"/>
    <p:sldId id="274" r:id="rId3"/>
    <p:sldId id="278" r:id="rId4"/>
    <p:sldId id="257" r:id="rId5"/>
    <p:sldId id="275" r:id="rId6"/>
    <p:sldId id="276" r:id="rId7"/>
    <p:sldId id="277" r:id="rId8"/>
    <p:sldId id="258" r:id="rId9"/>
    <p:sldId id="259" r:id="rId10"/>
    <p:sldId id="264" r:id="rId11"/>
    <p:sldId id="265" r:id="rId12"/>
    <p:sldId id="281" r:id="rId13"/>
    <p:sldId id="266" r:id="rId14"/>
    <p:sldId id="267" r:id="rId15"/>
    <p:sldId id="280" r:id="rId16"/>
    <p:sldId id="268" r:id="rId17"/>
    <p:sldId id="269" r:id="rId18"/>
    <p:sldId id="286" r:id="rId19"/>
    <p:sldId id="288" r:id="rId20"/>
    <p:sldId id="287" r:id="rId21"/>
    <p:sldId id="271" r:id="rId22"/>
    <p:sldId id="283" r:id="rId23"/>
    <p:sldId id="284" r:id="rId24"/>
    <p:sldId id="272" r:id="rId25"/>
    <p:sldId id="27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752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5A728-A2B9-4D70-8A9A-0F195D47329A}" type="datetimeFigureOut">
              <a:rPr lang="en-US" smtClean="0"/>
              <a:pPr/>
              <a:t>1/24/2010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BC30C6-5662-4980-B5E0-8C18735C74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C30C6-5662-4980-B5E0-8C18735C74D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67AC6DE-B929-4198-A13E-794C3525BEFF}" type="datetimeFigureOut">
              <a:rPr lang="en-US" smtClean="0"/>
              <a:pPr/>
              <a:t>1/24/2010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4314363-7A94-462A-A071-93C50CEE67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AC6DE-B929-4198-A13E-794C3525BEFF}" type="datetimeFigureOut">
              <a:rPr lang="en-US" smtClean="0"/>
              <a:pPr/>
              <a:t>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4363-7A94-462A-A071-93C50CEE67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AC6DE-B929-4198-A13E-794C3525BEFF}" type="datetimeFigureOut">
              <a:rPr lang="en-US" smtClean="0"/>
              <a:pPr/>
              <a:t>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4363-7A94-462A-A071-93C50CEE67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67AC6DE-B929-4198-A13E-794C3525BEFF}" type="datetimeFigureOut">
              <a:rPr lang="en-US" smtClean="0"/>
              <a:pPr/>
              <a:t>1/24/2010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4314363-7A94-462A-A071-93C50CEE67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67AC6DE-B929-4198-A13E-794C3525BEFF}" type="datetimeFigureOut">
              <a:rPr lang="en-US" smtClean="0"/>
              <a:pPr/>
              <a:t>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4314363-7A94-462A-A071-93C50CEE67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AC6DE-B929-4198-A13E-794C3525BEFF}" type="datetimeFigureOut">
              <a:rPr lang="en-US" smtClean="0"/>
              <a:pPr/>
              <a:t>1/24/2010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4363-7A94-462A-A071-93C50CEE67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AC6DE-B929-4198-A13E-794C3525BEFF}" type="datetimeFigureOut">
              <a:rPr lang="en-US" smtClean="0"/>
              <a:pPr/>
              <a:t>1/24/2010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4363-7A94-462A-A071-93C50CEE67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7AC6DE-B929-4198-A13E-794C3525BEFF}" type="datetimeFigureOut">
              <a:rPr lang="en-US" smtClean="0"/>
              <a:pPr/>
              <a:t>1/24/2010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4314363-7A94-462A-A071-93C50CEE67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AC6DE-B929-4198-A13E-794C3525BEFF}" type="datetimeFigureOut">
              <a:rPr lang="en-US" smtClean="0"/>
              <a:pPr/>
              <a:t>1/24/2010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4363-7A94-462A-A071-93C50CEE67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67AC6DE-B929-4198-A13E-794C3525BEFF}" type="datetimeFigureOut">
              <a:rPr lang="en-US" smtClean="0"/>
              <a:pPr/>
              <a:t>1/24/2010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4314363-7A94-462A-A071-93C50CEE67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7AC6DE-B929-4198-A13E-794C3525BEFF}" type="datetimeFigureOut">
              <a:rPr lang="en-US" smtClean="0"/>
              <a:pPr/>
              <a:t>1/24/2010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4314363-7A94-462A-A071-93C50CEE67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67AC6DE-B929-4198-A13E-794C3525BEFF}" type="datetimeFigureOut">
              <a:rPr lang="en-US" smtClean="0"/>
              <a:pPr/>
              <a:t>1/24/2010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4314363-7A94-462A-A071-93C50CEE67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667000"/>
            <a:ext cx="6172200" cy="1981200"/>
          </a:xfrm>
        </p:spPr>
        <p:txBody>
          <a:bodyPr>
            <a:normAutofit/>
          </a:bodyPr>
          <a:lstStyle/>
          <a:p>
            <a:r>
              <a:rPr lang="en-US" dirty="0" smtClean="0"/>
              <a:t>AIRUS</a:t>
            </a:r>
            <a:br>
              <a:rPr lang="en-US" dirty="0" smtClean="0"/>
            </a:br>
            <a:r>
              <a:rPr lang="en-US" dirty="0" smtClean="0"/>
              <a:t>(Automatic Information Retrieval Using Speech)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648200"/>
            <a:ext cx="6172200" cy="1726722"/>
          </a:xfrm>
        </p:spPr>
        <p:txBody>
          <a:bodyPr>
            <a:noAutofit/>
          </a:bodyPr>
          <a:lstStyle/>
          <a:p>
            <a:r>
              <a:rPr lang="en-US" sz="1600" dirty="0" smtClean="0"/>
              <a:t>Winter School `09-&gt;  Speech Track -&gt; Group 4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Pulkit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err="1" smtClean="0"/>
              <a:t>Shantanu</a:t>
            </a:r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err="1" smtClean="0"/>
              <a:t>Nitish</a:t>
            </a:r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err="1" smtClean="0"/>
              <a:t>Abhilash</a:t>
            </a:r>
            <a:endParaRPr lang="en-US" sz="1600" dirty="0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Segmenting the Speech Signal: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signal is scanned from Left to Right by moving a window of 500ms.</a:t>
            </a:r>
          </a:p>
          <a:p>
            <a:r>
              <a:rPr lang="en-US" dirty="0" smtClean="0"/>
              <a:t>The time where signal becomes non-zero is termed as `Start Time`.</a:t>
            </a:r>
          </a:p>
          <a:p>
            <a:r>
              <a:rPr lang="en-US" dirty="0" smtClean="0"/>
              <a:t>The window is moved forward till every value inside window becomes zero.</a:t>
            </a:r>
          </a:p>
          <a:p>
            <a:r>
              <a:rPr lang="en-US" dirty="0" smtClean="0"/>
              <a:t>Then back search is done to get possible `End Point`.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Time and End Time Stamping: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C:\Users\shaan\Desktop\poster\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09800"/>
            <a:ext cx="8229600" cy="24384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2362200" y="3200400"/>
            <a:ext cx="3810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2514600" y="2133600"/>
            <a:ext cx="1219200" cy="1143000"/>
            <a:chOff x="2514600" y="2133600"/>
            <a:chExt cx="1219200" cy="1143000"/>
          </a:xfrm>
        </p:grpSpPr>
        <p:cxnSp>
          <p:nvCxnSpPr>
            <p:cNvPr id="12" name="Straight Arrow Connector 11"/>
            <p:cNvCxnSpPr/>
            <p:nvPr/>
          </p:nvCxnSpPr>
          <p:spPr>
            <a:xfrm rot="16200000" flipH="1">
              <a:off x="2933700" y="2628900"/>
              <a:ext cx="914400" cy="381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514600" y="2133600"/>
              <a:ext cx="1219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Start Time</a:t>
              </a:r>
              <a:endParaRPr lang="en-US" sz="1600" dirty="0"/>
            </a:p>
          </p:txBody>
        </p:sp>
      </p:grpSp>
      <p:cxnSp>
        <p:nvCxnSpPr>
          <p:cNvPr id="18" name="Straight Arrow Connector 17"/>
          <p:cNvCxnSpPr/>
          <p:nvPr/>
        </p:nvCxnSpPr>
        <p:spPr>
          <a:xfrm rot="5400000" flipH="1" flipV="1">
            <a:off x="4496594" y="3656806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4343400" y="2362200"/>
            <a:ext cx="1219200" cy="1066800"/>
            <a:chOff x="2514600" y="2133600"/>
            <a:chExt cx="1219200" cy="1066800"/>
          </a:xfrm>
        </p:grpSpPr>
        <p:cxnSp>
          <p:nvCxnSpPr>
            <p:cNvPr id="20" name="Straight Arrow Connector 19"/>
            <p:cNvCxnSpPr/>
            <p:nvPr/>
          </p:nvCxnSpPr>
          <p:spPr>
            <a:xfrm rot="5400000">
              <a:off x="2476500" y="2476500"/>
              <a:ext cx="838200" cy="609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514600" y="2133600"/>
              <a:ext cx="1219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End Time</a:t>
              </a:r>
              <a:endParaRPr lang="en-US" sz="1600" dirty="0"/>
            </a:p>
          </p:txBody>
        </p:sp>
      </p:grp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3.78353E-6 L 0.09583 3.7835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583 3.78353E-6 L 0.22083 0.0055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46599E-6 L -0.03351 3.46599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51 3.46599E-6 L 0.04149 3.46599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Selection of Threshold and Window Size: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shaan\Desktop\speake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34460"/>
            <a:ext cx="8616149" cy="522354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5029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000" dirty="0" smtClean="0"/>
              <a:t>Above: Original Speech Sample</a:t>
            </a:r>
          </a:p>
          <a:p>
            <a:r>
              <a:rPr lang="en-US" sz="2000" dirty="0" smtClean="0"/>
              <a:t>Middle: Removed Cross-talks.</a:t>
            </a:r>
          </a:p>
          <a:p>
            <a:r>
              <a:rPr lang="en-US" sz="2000" dirty="0" smtClean="0"/>
              <a:t>Bottom: Time Stamps Indicating ‘Start time’ and ‘Stop Time’.</a:t>
            </a:r>
          </a:p>
        </p:txBody>
      </p:sp>
      <p:pic>
        <p:nvPicPr>
          <p:cNvPr id="3074" name="Picture 2" descr="C:\Users\shaan\Desktop\poster\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274" y="228600"/>
            <a:ext cx="8315326" cy="46482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Extraction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 Vectors are calculated for each segment of speech generated in the previous step.</a:t>
            </a:r>
          </a:p>
          <a:p>
            <a:endParaRPr lang="en-US" dirty="0" smtClean="0"/>
          </a:p>
          <a:p>
            <a:r>
              <a:rPr lang="en-US" dirty="0" smtClean="0"/>
              <a:t>Mel Frequency </a:t>
            </a:r>
            <a:r>
              <a:rPr lang="en-US" dirty="0" err="1" smtClean="0"/>
              <a:t>Cepstral</a:t>
            </a:r>
            <a:r>
              <a:rPr lang="en-US" dirty="0" smtClean="0"/>
              <a:t> Coefficients(MFCC): </a:t>
            </a:r>
          </a:p>
          <a:p>
            <a:pPr lvl="1"/>
            <a:r>
              <a:rPr lang="en-US" dirty="0" smtClean="0"/>
              <a:t>It gives distribution of energy in different spectral bands.</a:t>
            </a:r>
          </a:p>
          <a:p>
            <a:pPr lvl="1"/>
            <a:r>
              <a:rPr lang="en-US" dirty="0" smtClean="0"/>
              <a:t>40 MFCC Coefficients are calculated for each segment.</a:t>
            </a:r>
          </a:p>
          <a:p>
            <a:pPr lvl="1"/>
            <a:r>
              <a:rPr lang="en-US" dirty="0" smtClean="0"/>
              <a:t>Principal Component Analysis(PCA) was used to obtain the best coefficients representing the feature of each speech segment.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 u="sng" dirty="0" smtClean="0">
                <a:solidFill>
                  <a:schemeClr val="tx2"/>
                </a:solidFill>
              </a:rPr>
              <a:t>MFCC</a:t>
            </a:r>
            <a:endParaRPr lang="en-US" sz="2800" b="0" u="sng" dirty="0">
              <a:solidFill>
                <a:schemeClr val="tx2"/>
              </a:solidFill>
            </a:endParaRPr>
          </a:p>
        </p:txBody>
      </p:sp>
      <p:sp>
        <p:nvSpPr>
          <p:cNvPr id="287747" name="Line 3"/>
          <p:cNvSpPr>
            <a:spLocks noChangeShapeType="1"/>
          </p:cNvSpPr>
          <p:nvPr/>
        </p:nvSpPr>
        <p:spPr bwMode="auto">
          <a:xfrm flipV="1">
            <a:off x="4648200" y="2438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748" name="Text Box 4"/>
          <p:cNvSpPr txBox="1">
            <a:spLocks noChangeArrowheads="1"/>
          </p:cNvSpPr>
          <p:nvPr/>
        </p:nvSpPr>
        <p:spPr bwMode="auto">
          <a:xfrm>
            <a:off x="4648200" y="2667000"/>
            <a:ext cx="236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/>
              <a:t>Another transform (DCT/inverse DCT)</a:t>
            </a:r>
            <a:endParaRPr lang="en-US" sz="1200" b="0"/>
          </a:p>
        </p:txBody>
      </p:sp>
      <p:sp>
        <p:nvSpPr>
          <p:cNvPr id="287749" name="Text Box 5"/>
          <p:cNvSpPr txBox="1">
            <a:spLocks noChangeArrowheads="1"/>
          </p:cNvSpPr>
          <p:nvPr/>
        </p:nvSpPr>
        <p:spPr bwMode="auto">
          <a:xfrm>
            <a:off x="4298950" y="1200150"/>
            <a:ext cx="704850" cy="1168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b="0"/>
              <a:t>Dim 1</a:t>
            </a:r>
          </a:p>
          <a:p>
            <a:r>
              <a:rPr lang="en-US" sz="1000" b="0"/>
              <a:t>Dim 2</a:t>
            </a:r>
          </a:p>
          <a:p>
            <a:r>
              <a:rPr lang="en-US" sz="1000" b="0"/>
              <a:t>Dim 3</a:t>
            </a:r>
          </a:p>
          <a:p>
            <a:r>
              <a:rPr lang="en-US" sz="1000" b="0"/>
              <a:t>Dim 4</a:t>
            </a:r>
            <a:br>
              <a:rPr lang="en-US" sz="1000" b="0"/>
            </a:br>
            <a:r>
              <a:rPr lang="en-US" sz="1000" b="0"/>
              <a:t>Dim 5</a:t>
            </a:r>
          </a:p>
          <a:p>
            <a:r>
              <a:rPr lang="en-US" sz="1000" b="0"/>
              <a:t>Dim 6</a:t>
            </a:r>
          </a:p>
          <a:p>
            <a:r>
              <a:rPr lang="en-US" sz="1000" b="0"/>
              <a:t>…</a:t>
            </a:r>
          </a:p>
        </p:txBody>
      </p:sp>
      <p:sp>
        <p:nvSpPr>
          <p:cNvPr id="287750" name="Text Box 6"/>
          <p:cNvSpPr txBox="1">
            <a:spLocks noChangeArrowheads="1"/>
          </p:cNvSpPr>
          <p:nvPr/>
        </p:nvSpPr>
        <p:spPr bwMode="auto">
          <a:xfrm>
            <a:off x="5334000" y="1447800"/>
            <a:ext cx="297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/>
              <a:t>Giving one n-dimensional vector for the frame</a:t>
            </a:r>
            <a:endParaRPr lang="en-US" sz="1200" b="0"/>
          </a:p>
        </p:txBody>
      </p:sp>
      <p:sp>
        <p:nvSpPr>
          <p:cNvPr id="287751" name="Rectangle 7"/>
          <p:cNvSpPr>
            <a:spLocks noChangeArrowheads="1"/>
          </p:cNvSpPr>
          <p:nvPr/>
        </p:nvSpPr>
        <p:spPr bwMode="auto">
          <a:xfrm>
            <a:off x="2735263" y="3395663"/>
            <a:ext cx="3962400" cy="533400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752" name="Rectangle 8"/>
          <p:cNvSpPr>
            <a:spLocks noChangeArrowheads="1"/>
          </p:cNvSpPr>
          <p:nvPr/>
        </p:nvSpPr>
        <p:spPr bwMode="auto">
          <a:xfrm rot="-10800000" flipH="1" flipV="1">
            <a:off x="2744788" y="4722813"/>
            <a:ext cx="3962400" cy="1752600"/>
          </a:xfrm>
          <a:prstGeom prst="rect">
            <a:avLst/>
          </a:prstGeom>
          <a:solidFill>
            <a:srgbClr val="5796D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753" name="Rectangle 9"/>
          <p:cNvSpPr>
            <a:spLocks noChangeArrowheads="1"/>
          </p:cNvSpPr>
          <p:nvPr/>
        </p:nvSpPr>
        <p:spPr bwMode="auto">
          <a:xfrm>
            <a:off x="2732088" y="4092575"/>
            <a:ext cx="3990975" cy="4651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Logarithm</a:t>
            </a:r>
          </a:p>
        </p:txBody>
      </p:sp>
      <p:sp>
        <p:nvSpPr>
          <p:cNvPr id="287754" name="Oval 10"/>
          <p:cNvSpPr>
            <a:spLocks noChangeArrowheads="1"/>
          </p:cNvSpPr>
          <p:nvPr/>
        </p:nvSpPr>
        <p:spPr bwMode="auto">
          <a:xfrm>
            <a:off x="2770188" y="3505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755" name="Line 11"/>
          <p:cNvSpPr>
            <a:spLocks noChangeShapeType="1"/>
          </p:cNvSpPr>
          <p:nvPr/>
        </p:nvSpPr>
        <p:spPr bwMode="auto">
          <a:xfrm flipV="1">
            <a:off x="2871788" y="3810000"/>
            <a:ext cx="0" cy="2286000"/>
          </a:xfrm>
          <a:prstGeom prst="line">
            <a:avLst/>
          </a:prstGeom>
          <a:noFill/>
          <a:ln w="9525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756" name="Oval 12"/>
          <p:cNvSpPr>
            <a:spLocks noChangeArrowheads="1"/>
          </p:cNvSpPr>
          <p:nvPr/>
        </p:nvSpPr>
        <p:spPr bwMode="auto">
          <a:xfrm>
            <a:off x="2911475" y="3505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757" name="Line 13"/>
          <p:cNvSpPr>
            <a:spLocks noChangeShapeType="1"/>
          </p:cNvSpPr>
          <p:nvPr/>
        </p:nvSpPr>
        <p:spPr bwMode="auto">
          <a:xfrm flipV="1">
            <a:off x="3038475" y="3810000"/>
            <a:ext cx="0" cy="2286000"/>
          </a:xfrm>
          <a:prstGeom prst="line">
            <a:avLst/>
          </a:prstGeom>
          <a:noFill/>
          <a:ln w="9525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758" name="Oval 14"/>
          <p:cNvSpPr>
            <a:spLocks noChangeArrowheads="1"/>
          </p:cNvSpPr>
          <p:nvPr/>
        </p:nvSpPr>
        <p:spPr bwMode="auto">
          <a:xfrm>
            <a:off x="3052763" y="3505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759" name="Line 15"/>
          <p:cNvSpPr>
            <a:spLocks noChangeShapeType="1"/>
          </p:cNvSpPr>
          <p:nvPr/>
        </p:nvSpPr>
        <p:spPr bwMode="auto">
          <a:xfrm flipV="1">
            <a:off x="3154363" y="3810000"/>
            <a:ext cx="0" cy="2286000"/>
          </a:xfrm>
          <a:prstGeom prst="line">
            <a:avLst/>
          </a:prstGeom>
          <a:noFill/>
          <a:ln w="9525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760" name="Oval 16"/>
          <p:cNvSpPr>
            <a:spLocks noChangeArrowheads="1"/>
          </p:cNvSpPr>
          <p:nvPr/>
        </p:nvSpPr>
        <p:spPr bwMode="auto">
          <a:xfrm>
            <a:off x="3232150" y="3505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761" name="Line 17"/>
          <p:cNvSpPr>
            <a:spLocks noChangeShapeType="1"/>
          </p:cNvSpPr>
          <p:nvPr/>
        </p:nvSpPr>
        <p:spPr bwMode="auto">
          <a:xfrm flipV="1">
            <a:off x="3346450" y="3810000"/>
            <a:ext cx="0" cy="2286000"/>
          </a:xfrm>
          <a:prstGeom prst="line">
            <a:avLst/>
          </a:prstGeom>
          <a:noFill/>
          <a:ln w="9525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762" name="Oval 18"/>
          <p:cNvSpPr>
            <a:spLocks noChangeArrowheads="1"/>
          </p:cNvSpPr>
          <p:nvPr/>
        </p:nvSpPr>
        <p:spPr bwMode="auto">
          <a:xfrm>
            <a:off x="3498850" y="3505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763" name="Line 19"/>
          <p:cNvSpPr>
            <a:spLocks noChangeShapeType="1"/>
          </p:cNvSpPr>
          <p:nvPr/>
        </p:nvSpPr>
        <p:spPr bwMode="auto">
          <a:xfrm flipV="1">
            <a:off x="3600450" y="3810000"/>
            <a:ext cx="0" cy="2286000"/>
          </a:xfrm>
          <a:prstGeom prst="line">
            <a:avLst/>
          </a:prstGeom>
          <a:noFill/>
          <a:ln w="9525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764" name="Oval 20"/>
          <p:cNvSpPr>
            <a:spLocks noChangeArrowheads="1"/>
          </p:cNvSpPr>
          <p:nvPr/>
        </p:nvSpPr>
        <p:spPr bwMode="auto">
          <a:xfrm>
            <a:off x="3779838" y="3505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765" name="Line 21"/>
          <p:cNvSpPr>
            <a:spLocks noChangeShapeType="1"/>
          </p:cNvSpPr>
          <p:nvPr/>
        </p:nvSpPr>
        <p:spPr bwMode="auto">
          <a:xfrm flipV="1">
            <a:off x="3894138" y="3810000"/>
            <a:ext cx="0" cy="2286000"/>
          </a:xfrm>
          <a:prstGeom prst="line">
            <a:avLst/>
          </a:prstGeom>
          <a:noFill/>
          <a:ln w="9525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766" name="Oval 22"/>
          <p:cNvSpPr>
            <a:spLocks noChangeArrowheads="1"/>
          </p:cNvSpPr>
          <p:nvPr/>
        </p:nvSpPr>
        <p:spPr bwMode="auto">
          <a:xfrm>
            <a:off x="4329113" y="3505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767" name="Line 23"/>
          <p:cNvSpPr>
            <a:spLocks noChangeShapeType="1"/>
          </p:cNvSpPr>
          <p:nvPr/>
        </p:nvSpPr>
        <p:spPr bwMode="auto">
          <a:xfrm flipV="1">
            <a:off x="4443413" y="3810000"/>
            <a:ext cx="0" cy="2286000"/>
          </a:xfrm>
          <a:prstGeom prst="line">
            <a:avLst/>
          </a:prstGeom>
          <a:noFill/>
          <a:ln w="9525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768" name="Oval 24"/>
          <p:cNvSpPr>
            <a:spLocks noChangeArrowheads="1"/>
          </p:cNvSpPr>
          <p:nvPr/>
        </p:nvSpPr>
        <p:spPr bwMode="auto">
          <a:xfrm>
            <a:off x="4965700" y="3505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769" name="Line 25"/>
          <p:cNvSpPr>
            <a:spLocks noChangeShapeType="1"/>
          </p:cNvSpPr>
          <p:nvPr/>
        </p:nvSpPr>
        <p:spPr bwMode="auto">
          <a:xfrm flipV="1">
            <a:off x="5091113" y="3810000"/>
            <a:ext cx="0" cy="2286000"/>
          </a:xfrm>
          <a:prstGeom prst="line">
            <a:avLst/>
          </a:prstGeom>
          <a:noFill/>
          <a:ln w="9525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770" name="Oval 26"/>
          <p:cNvSpPr>
            <a:spLocks noChangeArrowheads="1"/>
          </p:cNvSpPr>
          <p:nvPr/>
        </p:nvSpPr>
        <p:spPr bwMode="auto">
          <a:xfrm>
            <a:off x="5703888" y="3505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771" name="Line 27"/>
          <p:cNvSpPr>
            <a:spLocks noChangeShapeType="1"/>
          </p:cNvSpPr>
          <p:nvPr/>
        </p:nvSpPr>
        <p:spPr bwMode="auto">
          <a:xfrm flipV="1">
            <a:off x="5816600" y="3810000"/>
            <a:ext cx="0" cy="2286000"/>
          </a:xfrm>
          <a:prstGeom prst="line">
            <a:avLst/>
          </a:prstGeom>
          <a:noFill/>
          <a:ln w="9525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 rot="-10800000" flipH="1" flipV="1">
            <a:off x="3049588" y="4951413"/>
            <a:ext cx="2743200" cy="1524000"/>
            <a:chOff x="2159" y="2592"/>
            <a:chExt cx="1728" cy="960"/>
          </a:xfrm>
        </p:grpSpPr>
        <p:sp>
          <p:nvSpPr>
            <p:cNvPr id="287773" name="Line 29"/>
            <p:cNvSpPr>
              <a:spLocks noChangeShapeType="1"/>
            </p:cNvSpPr>
            <p:nvPr/>
          </p:nvSpPr>
          <p:spPr bwMode="auto">
            <a:xfrm>
              <a:off x="2159" y="312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774" name="Line 30"/>
            <p:cNvSpPr>
              <a:spLocks noChangeShapeType="1"/>
            </p:cNvSpPr>
            <p:nvPr/>
          </p:nvSpPr>
          <p:spPr bwMode="auto">
            <a:xfrm>
              <a:off x="2351" y="292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775" name="Line 31"/>
            <p:cNvSpPr>
              <a:spLocks noChangeShapeType="1"/>
            </p:cNvSpPr>
            <p:nvPr/>
          </p:nvSpPr>
          <p:spPr bwMode="auto">
            <a:xfrm>
              <a:off x="2543" y="2736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776" name="Line 32"/>
            <p:cNvSpPr>
              <a:spLocks noChangeShapeType="1"/>
            </p:cNvSpPr>
            <p:nvPr/>
          </p:nvSpPr>
          <p:spPr bwMode="auto">
            <a:xfrm>
              <a:off x="2735" y="292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777" name="Line 33"/>
            <p:cNvSpPr>
              <a:spLocks noChangeShapeType="1"/>
            </p:cNvSpPr>
            <p:nvPr/>
          </p:nvSpPr>
          <p:spPr bwMode="auto">
            <a:xfrm>
              <a:off x="2927" y="2592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778" name="Line 34"/>
            <p:cNvSpPr>
              <a:spLocks noChangeShapeType="1"/>
            </p:cNvSpPr>
            <p:nvPr/>
          </p:nvSpPr>
          <p:spPr bwMode="auto">
            <a:xfrm>
              <a:off x="3119" y="316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779" name="Line 35"/>
            <p:cNvSpPr>
              <a:spLocks noChangeShapeType="1"/>
            </p:cNvSpPr>
            <p:nvPr/>
          </p:nvSpPr>
          <p:spPr bwMode="auto">
            <a:xfrm>
              <a:off x="3311" y="321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780" name="Line 36"/>
            <p:cNvSpPr>
              <a:spLocks noChangeShapeType="1"/>
            </p:cNvSpPr>
            <p:nvPr/>
          </p:nvSpPr>
          <p:spPr bwMode="auto">
            <a:xfrm>
              <a:off x="3503" y="326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781" name="Line 37"/>
            <p:cNvSpPr>
              <a:spLocks noChangeShapeType="1"/>
            </p:cNvSpPr>
            <p:nvPr/>
          </p:nvSpPr>
          <p:spPr bwMode="auto">
            <a:xfrm>
              <a:off x="3695" y="326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782" name="Line 38"/>
            <p:cNvSpPr>
              <a:spLocks noChangeShapeType="1"/>
            </p:cNvSpPr>
            <p:nvPr/>
          </p:nvSpPr>
          <p:spPr bwMode="auto">
            <a:xfrm>
              <a:off x="3887" y="34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2760663" y="4906963"/>
            <a:ext cx="3954462" cy="1570037"/>
            <a:chOff x="2771" y="3019"/>
            <a:chExt cx="2491" cy="989"/>
          </a:xfrm>
        </p:grpSpPr>
        <p:grpSp>
          <p:nvGrpSpPr>
            <p:cNvPr id="4" name="Group 40"/>
            <p:cNvGrpSpPr>
              <a:grpSpLocks/>
            </p:cNvGrpSpPr>
            <p:nvPr/>
          </p:nvGrpSpPr>
          <p:grpSpPr bwMode="auto">
            <a:xfrm>
              <a:off x="2771" y="3019"/>
              <a:ext cx="145" cy="989"/>
              <a:chOff x="1728" y="3840"/>
              <a:chExt cx="480" cy="240"/>
            </a:xfrm>
          </p:grpSpPr>
          <p:sp>
            <p:nvSpPr>
              <p:cNvPr id="287785" name="Line 41"/>
              <p:cNvSpPr>
                <a:spLocks noChangeShapeType="1"/>
              </p:cNvSpPr>
              <p:nvPr/>
            </p:nvSpPr>
            <p:spPr bwMode="auto">
              <a:xfrm flipV="1">
                <a:off x="1728" y="3840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E1FFF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786" name="Line 42"/>
              <p:cNvSpPr>
                <a:spLocks noChangeShapeType="1"/>
              </p:cNvSpPr>
              <p:nvPr/>
            </p:nvSpPr>
            <p:spPr bwMode="auto">
              <a:xfrm flipH="1" flipV="1">
                <a:off x="1968" y="3840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E1FFF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43"/>
            <p:cNvGrpSpPr>
              <a:grpSpLocks/>
            </p:cNvGrpSpPr>
            <p:nvPr/>
          </p:nvGrpSpPr>
          <p:grpSpPr bwMode="auto">
            <a:xfrm>
              <a:off x="2832" y="3108"/>
              <a:ext cx="223" cy="900"/>
              <a:chOff x="1728" y="3840"/>
              <a:chExt cx="480" cy="240"/>
            </a:xfrm>
          </p:grpSpPr>
          <p:sp>
            <p:nvSpPr>
              <p:cNvPr id="287788" name="Line 44"/>
              <p:cNvSpPr>
                <a:spLocks noChangeShapeType="1"/>
              </p:cNvSpPr>
              <p:nvPr/>
            </p:nvSpPr>
            <p:spPr bwMode="auto">
              <a:xfrm flipV="1">
                <a:off x="1728" y="3840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E1FFF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789" name="Line 45"/>
              <p:cNvSpPr>
                <a:spLocks noChangeShapeType="1"/>
              </p:cNvSpPr>
              <p:nvPr/>
            </p:nvSpPr>
            <p:spPr bwMode="auto">
              <a:xfrm flipH="1" flipV="1">
                <a:off x="1968" y="3840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E1FFF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46"/>
            <p:cNvGrpSpPr>
              <a:grpSpLocks/>
            </p:cNvGrpSpPr>
            <p:nvPr/>
          </p:nvGrpSpPr>
          <p:grpSpPr bwMode="auto">
            <a:xfrm>
              <a:off x="2916" y="3174"/>
              <a:ext cx="206" cy="834"/>
              <a:chOff x="1728" y="3840"/>
              <a:chExt cx="480" cy="240"/>
            </a:xfrm>
          </p:grpSpPr>
          <p:sp>
            <p:nvSpPr>
              <p:cNvPr id="287791" name="Line 47"/>
              <p:cNvSpPr>
                <a:spLocks noChangeShapeType="1"/>
              </p:cNvSpPr>
              <p:nvPr/>
            </p:nvSpPr>
            <p:spPr bwMode="auto">
              <a:xfrm flipV="1">
                <a:off x="1728" y="3840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E1FFF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792" name="Line 48"/>
              <p:cNvSpPr>
                <a:spLocks noChangeShapeType="1"/>
              </p:cNvSpPr>
              <p:nvPr/>
            </p:nvSpPr>
            <p:spPr bwMode="auto">
              <a:xfrm flipH="1" flipV="1">
                <a:off x="1968" y="3840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E1FFF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49"/>
            <p:cNvGrpSpPr>
              <a:grpSpLocks/>
            </p:cNvGrpSpPr>
            <p:nvPr/>
          </p:nvGrpSpPr>
          <p:grpSpPr bwMode="auto">
            <a:xfrm>
              <a:off x="3049" y="3282"/>
              <a:ext cx="182" cy="726"/>
              <a:chOff x="1728" y="3840"/>
              <a:chExt cx="480" cy="240"/>
            </a:xfrm>
          </p:grpSpPr>
          <p:sp>
            <p:nvSpPr>
              <p:cNvPr id="287794" name="Line 50"/>
              <p:cNvSpPr>
                <a:spLocks noChangeShapeType="1"/>
              </p:cNvSpPr>
              <p:nvPr/>
            </p:nvSpPr>
            <p:spPr bwMode="auto">
              <a:xfrm flipV="1">
                <a:off x="1728" y="3840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E1FFF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795" name="Line 51"/>
              <p:cNvSpPr>
                <a:spLocks noChangeShapeType="1"/>
              </p:cNvSpPr>
              <p:nvPr/>
            </p:nvSpPr>
            <p:spPr bwMode="auto">
              <a:xfrm flipH="1" flipV="1">
                <a:off x="1968" y="3840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E1FFF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52"/>
            <p:cNvGrpSpPr>
              <a:grpSpLocks/>
            </p:cNvGrpSpPr>
            <p:nvPr/>
          </p:nvGrpSpPr>
          <p:grpSpPr bwMode="auto">
            <a:xfrm>
              <a:off x="3128" y="3384"/>
              <a:ext cx="343" cy="624"/>
              <a:chOff x="1728" y="3840"/>
              <a:chExt cx="480" cy="240"/>
            </a:xfrm>
          </p:grpSpPr>
          <p:sp>
            <p:nvSpPr>
              <p:cNvPr id="287797" name="Line 53"/>
              <p:cNvSpPr>
                <a:spLocks noChangeShapeType="1"/>
              </p:cNvSpPr>
              <p:nvPr/>
            </p:nvSpPr>
            <p:spPr bwMode="auto">
              <a:xfrm flipV="1">
                <a:off x="1728" y="3840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E1FFF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798" name="Line 54"/>
              <p:cNvSpPr>
                <a:spLocks noChangeShapeType="1"/>
              </p:cNvSpPr>
              <p:nvPr/>
            </p:nvSpPr>
            <p:spPr bwMode="auto">
              <a:xfrm flipH="1" flipV="1">
                <a:off x="1968" y="3840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E1FFF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55"/>
            <p:cNvGrpSpPr>
              <a:grpSpLocks/>
            </p:cNvGrpSpPr>
            <p:nvPr/>
          </p:nvGrpSpPr>
          <p:grpSpPr bwMode="auto">
            <a:xfrm>
              <a:off x="3231" y="3606"/>
              <a:ext cx="493" cy="402"/>
              <a:chOff x="1728" y="3840"/>
              <a:chExt cx="480" cy="240"/>
            </a:xfrm>
          </p:grpSpPr>
          <p:sp>
            <p:nvSpPr>
              <p:cNvPr id="287800" name="Line 56"/>
              <p:cNvSpPr>
                <a:spLocks noChangeShapeType="1"/>
              </p:cNvSpPr>
              <p:nvPr/>
            </p:nvSpPr>
            <p:spPr bwMode="auto">
              <a:xfrm flipV="1">
                <a:off x="1728" y="3840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E1FFF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801" name="Line 57"/>
              <p:cNvSpPr>
                <a:spLocks noChangeShapeType="1"/>
              </p:cNvSpPr>
              <p:nvPr/>
            </p:nvSpPr>
            <p:spPr bwMode="auto">
              <a:xfrm flipH="1" flipV="1">
                <a:off x="1968" y="3840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E1FFF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58"/>
            <p:cNvGrpSpPr>
              <a:grpSpLocks/>
            </p:cNvGrpSpPr>
            <p:nvPr/>
          </p:nvGrpSpPr>
          <p:grpSpPr bwMode="auto">
            <a:xfrm>
              <a:off x="3467" y="3768"/>
              <a:ext cx="718" cy="240"/>
              <a:chOff x="1728" y="3840"/>
              <a:chExt cx="480" cy="240"/>
            </a:xfrm>
          </p:grpSpPr>
          <p:sp>
            <p:nvSpPr>
              <p:cNvPr id="287803" name="Line 59"/>
              <p:cNvSpPr>
                <a:spLocks noChangeShapeType="1"/>
              </p:cNvSpPr>
              <p:nvPr/>
            </p:nvSpPr>
            <p:spPr bwMode="auto">
              <a:xfrm flipV="1">
                <a:off x="1728" y="3840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E1FFF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804" name="Line 60"/>
              <p:cNvSpPr>
                <a:spLocks noChangeShapeType="1"/>
              </p:cNvSpPr>
              <p:nvPr/>
            </p:nvSpPr>
            <p:spPr bwMode="auto">
              <a:xfrm flipH="1" flipV="1">
                <a:off x="1968" y="3840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E1FFF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" name="Group 61"/>
            <p:cNvGrpSpPr>
              <a:grpSpLocks/>
            </p:cNvGrpSpPr>
            <p:nvPr/>
          </p:nvGrpSpPr>
          <p:grpSpPr bwMode="auto">
            <a:xfrm>
              <a:off x="3722" y="3840"/>
              <a:ext cx="1029" cy="168"/>
              <a:chOff x="1728" y="3840"/>
              <a:chExt cx="480" cy="240"/>
            </a:xfrm>
          </p:grpSpPr>
          <p:sp>
            <p:nvSpPr>
              <p:cNvPr id="287806" name="Line 62"/>
              <p:cNvSpPr>
                <a:spLocks noChangeShapeType="1"/>
              </p:cNvSpPr>
              <p:nvPr/>
            </p:nvSpPr>
            <p:spPr bwMode="auto">
              <a:xfrm flipV="1">
                <a:off x="1728" y="3840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E1FFF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807" name="Line 63"/>
              <p:cNvSpPr>
                <a:spLocks noChangeShapeType="1"/>
              </p:cNvSpPr>
              <p:nvPr/>
            </p:nvSpPr>
            <p:spPr bwMode="auto">
              <a:xfrm flipH="1" flipV="1">
                <a:off x="1968" y="3840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E1FFF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64"/>
            <p:cNvGrpSpPr>
              <a:grpSpLocks/>
            </p:cNvGrpSpPr>
            <p:nvPr/>
          </p:nvGrpSpPr>
          <p:grpSpPr bwMode="auto">
            <a:xfrm>
              <a:off x="4177" y="3920"/>
              <a:ext cx="1085" cy="88"/>
              <a:chOff x="1728" y="3840"/>
              <a:chExt cx="480" cy="240"/>
            </a:xfrm>
          </p:grpSpPr>
          <p:sp>
            <p:nvSpPr>
              <p:cNvPr id="287809" name="Line 65"/>
              <p:cNvSpPr>
                <a:spLocks noChangeShapeType="1"/>
              </p:cNvSpPr>
              <p:nvPr/>
            </p:nvSpPr>
            <p:spPr bwMode="auto">
              <a:xfrm flipV="1">
                <a:off x="1728" y="3840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E1FFF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810" name="Line 66"/>
              <p:cNvSpPr>
                <a:spLocks noChangeShapeType="1"/>
              </p:cNvSpPr>
              <p:nvPr/>
            </p:nvSpPr>
            <p:spPr bwMode="auto">
              <a:xfrm flipH="1" flipV="1">
                <a:off x="1968" y="3840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E1FFF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87811" name="Oval 67"/>
          <p:cNvSpPr>
            <a:spLocks noChangeArrowheads="1"/>
          </p:cNvSpPr>
          <p:nvPr/>
        </p:nvSpPr>
        <p:spPr bwMode="auto">
          <a:xfrm>
            <a:off x="4545013" y="6346825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rgbClr val="E1FFF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812" name="Oval 68"/>
          <p:cNvSpPr>
            <a:spLocks noChangeArrowheads="1"/>
          </p:cNvSpPr>
          <p:nvPr/>
        </p:nvSpPr>
        <p:spPr bwMode="auto">
          <a:xfrm>
            <a:off x="4848225" y="61150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rgbClr val="E1FFF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813" name="Oval 69"/>
          <p:cNvSpPr>
            <a:spLocks noChangeArrowheads="1"/>
          </p:cNvSpPr>
          <p:nvPr/>
        </p:nvSpPr>
        <p:spPr bwMode="auto">
          <a:xfrm>
            <a:off x="5153025" y="6042025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rgbClr val="E1FFF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814" name="Oval 70"/>
          <p:cNvSpPr>
            <a:spLocks noChangeArrowheads="1"/>
          </p:cNvSpPr>
          <p:nvPr/>
        </p:nvSpPr>
        <p:spPr bwMode="auto">
          <a:xfrm>
            <a:off x="5456238" y="6194425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rgbClr val="E1FFF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815" name="Oval 71"/>
          <p:cNvSpPr>
            <a:spLocks noChangeArrowheads="1"/>
          </p:cNvSpPr>
          <p:nvPr/>
        </p:nvSpPr>
        <p:spPr bwMode="auto">
          <a:xfrm>
            <a:off x="5757863" y="6391275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rgbClr val="E1FFF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816" name="Text Box 72"/>
          <p:cNvSpPr txBox="1">
            <a:spLocks noChangeArrowheads="1"/>
          </p:cNvSpPr>
          <p:nvPr/>
        </p:nvSpPr>
        <p:spPr bwMode="auto">
          <a:xfrm>
            <a:off x="392113" y="2636838"/>
            <a:ext cx="2362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/>
              <a:t>Log Mel spectrum</a:t>
            </a:r>
            <a:endParaRPr lang="en-US" sz="1200" b="0"/>
          </a:p>
        </p:txBody>
      </p:sp>
      <p:sp>
        <p:nvSpPr>
          <p:cNvPr id="287817" name="Line 73"/>
          <p:cNvSpPr>
            <a:spLocks noChangeShapeType="1"/>
          </p:cNvSpPr>
          <p:nvPr/>
        </p:nvSpPr>
        <p:spPr bwMode="auto">
          <a:xfrm>
            <a:off x="1871663" y="3005138"/>
            <a:ext cx="828675" cy="3905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818" name="Text Box 74"/>
          <p:cNvSpPr txBox="1">
            <a:spLocks noChangeArrowheads="1"/>
          </p:cNvSpPr>
          <p:nvPr/>
        </p:nvSpPr>
        <p:spPr bwMode="auto">
          <a:xfrm>
            <a:off x="2293938" y="1069975"/>
            <a:ext cx="1665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/>
              <a:t>Mel Cepstrum</a:t>
            </a:r>
            <a:endParaRPr lang="en-US" sz="1200" b="0"/>
          </a:p>
        </p:txBody>
      </p:sp>
      <p:sp>
        <p:nvSpPr>
          <p:cNvPr id="287819" name="Line 75"/>
          <p:cNvSpPr>
            <a:spLocks noChangeShapeType="1"/>
          </p:cNvSpPr>
          <p:nvPr/>
        </p:nvSpPr>
        <p:spPr bwMode="auto">
          <a:xfrm>
            <a:off x="3352800" y="1452563"/>
            <a:ext cx="828675" cy="3905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820" name="Text Box 76"/>
          <p:cNvSpPr txBox="1">
            <a:spLocks noChangeArrowheads="1"/>
          </p:cNvSpPr>
          <p:nvPr/>
        </p:nvSpPr>
        <p:spPr bwMode="auto">
          <a:xfrm>
            <a:off x="6781800" y="4724400"/>
            <a:ext cx="2362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 dirty="0"/>
              <a:t>All weighted spectral values for each filter are integrated (added), giving one value per filter</a:t>
            </a:r>
            <a:endParaRPr lang="en-US" sz="1200" b="0" dirty="0"/>
          </a:p>
        </p:txBody>
      </p:sp>
      <p:sp>
        <p:nvSpPr>
          <p:cNvPr id="77" name="TextBox 76"/>
          <p:cNvSpPr txBox="1"/>
          <p:nvPr/>
        </p:nvSpPr>
        <p:spPr>
          <a:xfrm>
            <a:off x="0" y="6488668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RS- Carnegie Mellon University</a:t>
            </a: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Extraction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Intensity</a:t>
            </a:r>
          </a:p>
          <a:p>
            <a:endParaRPr lang="en-US" dirty="0" smtClean="0"/>
          </a:p>
          <a:p>
            <a:r>
              <a:rPr lang="en-US" dirty="0" smtClean="0"/>
              <a:t>Pitch</a:t>
            </a:r>
          </a:p>
          <a:p>
            <a:endParaRPr lang="en-US" dirty="0" smtClean="0"/>
          </a:p>
          <a:p>
            <a:r>
              <a:rPr lang="en-US" dirty="0" smtClean="0"/>
              <a:t>Order of Speech.</a:t>
            </a:r>
          </a:p>
          <a:p>
            <a:endParaRPr lang="en-US" dirty="0" smtClean="0"/>
          </a:p>
          <a:p>
            <a:r>
              <a:rPr lang="en-US" dirty="0" smtClean="0"/>
              <a:t>Duration of Speech</a:t>
            </a:r>
          </a:p>
          <a:p>
            <a:endParaRPr lang="en-US" dirty="0" smtClean="0"/>
          </a:p>
          <a:p>
            <a:r>
              <a:rPr lang="en-US" dirty="0" err="1" smtClean="0"/>
              <a:t>Skewness</a:t>
            </a:r>
            <a:r>
              <a:rPr lang="en-US" dirty="0" smtClean="0"/>
              <a:t> (measure of asymmetry of the probability distribution)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SVM for Learning an HMM Model: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These Features are calculated for each segment and are used as basis for prediction of relevancy of a particular text.</a:t>
            </a:r>
          </a:p>
          <a:p>
            <a:endParaRPr lang="en-US" dirty="0" smtClean="0"/>
          </a:p>
          <a:p>
            <a:r>
              <a:rPr lang="en-US" dirty="0" smtClean="0"/>
              <a:t>Features are used to train a SVM model.</a:t>
            </a:r>
          </a:p>
          <a:p>
            <a:endParaRPr lang="en-US" dirty="0" smtClean="0"/>
          </a:p>
          <a:p>
            <a:r>
              <a:rPr lang="en-US" dirty="0" smtClean="0"/>
              <a:t>The model thus predicts whether a particular speech belongs to the group of ‘Relevant Speech’ or ‘ Non Relevant Speech’.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7" name="Picture 3" descr="C:\Users\shaan\Desktop\resul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2" y="1613333"/>
            <a:ext cx="7498080" cy="45679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First Features from PCA: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 descr="C:\Users\shaan\Desktop\Untitl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7571232" cy="44536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Formulation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people are discussing in a group, each has a microphone</a:t>
            </a:r>
          </a:p>
          <a:p>
            <a:r>
              <a:rPr lang="en-US" dirty="0" smtClean="0"/>
              <a:t>Aim is to </a:t>
            </a:r>
          </a:p>
          <a:p>
            <a:pPr lvl="1"/>
            <a:r>
              <a:rPr lang="en-US" dirty="0" smtClean="0"/>
              <a:t>Remove the crosstalk in the speeches recorded by each microphone.</a:t>
            </a:r>
          </a:p>
          <a:p>
            <a:pPr lvl="1"/>
            <a:r>
              <a:rPr lang="en-US" dirty="0" smtClean="0"/>
              <a:t>Segment portions of the speech which are important or ‘</a:t>
            </a:r>
            <a:r>
              <a:rPr lang="en-US" u="sng" dirty="0" smtClean="0"/>
              <a:t>relevant</a:t>
            </a:r>
            <a:r>
              <a:rPr lang="en-US" dirty="0" smtClean="0"/>
              <a:t>’. A speech is said to be ‘relevant’ when it conveys information or ideas about the topic of discussion from the speaker to the group.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Promising Results: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C:\Users\shaan\Desktop\resul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7573963" cy="4486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Direction of Future Research: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Incorporative sequential information in SVM without HMM.</a:t>
            </a:r>
          </a:p>
          <a:p>
            <a:r>
              <a:rPr lang="en-US" dirty="0" smtClean="0"/>
              <a:t>Use of String Prediction.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Prediction..</a:t>
            </a:r>
            <a:endParaRPr lang="en-IN" dirty="0"/>
          </a:p>
        </p:txBody>
      </p:sp>
      <p:grpSp>
        <p:nvGrpSpPr>
          <p:cNvPr id="5" name="Group 6"/>
          <p:cNvGrpSpPr/>
          <p:nvPr/>
        </p:nvGrpSpPr>
        <p:grpSpPr>
          <a:xfrm>
            <a:off x="3929058" y="1714488"/>
            <a:ext cx="972938" cy="785818"/>
            <a:chOff x="2000232" y="2214554"/>
            <a:chExt cx="972938" cy="785818"/>
          </a:xfrm>
        </p:grpSpPr>
        <p:sp>
          <p:nvSpPr>
            <p:cNvPr id="3" name="Oval 2"/>
            <p:cNvSpPr/>
            <p:nvPr/>
          </p:nvSpPr>
          <p:spPr>
            <a:xfrm>
              <a:off x="2000232" y="2214554"/>
              <a:ext cx="928694" cy="7858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115914" y="2342682"/>
              <a:ext cx="857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sz="2800" b="1" i="1" dirty="0" smtClean="0"/>
                <a:t> </a:t>
              </a:r>
              <a:r>
                <a:rPr lang="en-US" sz="2800" b="1" i="1" dirty="0" smtClean="0">
                  <a:solidFill>
                    <a:schemeClr val="bg1"/>
                  </a:solidFill>
                </a:rPr>
                <a:t>A1</a:t>
              </a:r>
              <a:endParaRPr lang="en-IN" sz="28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Group 7"/>
          <p:cNvGrpSpPr/>
          <p:nvPr/>
        </p:nvGrpSpPr>
        <p:grpSpPr>
          <a:xfrm>
            <a:off x="4857752" y="1714488"/>
            <a:ext cx="972938" cy="785818"/>
            <a:chOff x="2000232" y="2214554"/>
            <a:chExt cx="972938" cy="785818"/>
          </a:xfrm>
        </p:grpSpPr>
        <p:sp>
          <p:nvSpPr>
            <p:cNvPr id="9" name="Oval 8"/>
            <p:cNvSpPr/>
            <p:nvPr/>
          </p:nvSpPr>
          <p:spPr>
            <a:xfrm>
              <a:off x="2000232" y="2214554"/>
              <a:ext cx="928694" cy="7858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15914" y="2342682"/>
              <a:ext cx="857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sz="2800" b="1" i="1" dirty="0" smtClean="0"/>
                <a:t> </a:t>
              </a:r>
              <a:r>
                <a:rPr lang="en-US" sz="2800" b="1" i="1" dirty="0" smtClean="0">
                  <a:solidFill>
                    <a:schemeClr val="bg1"/>
                  </a:solidFill>
                </a:rPr>
                <a:t>A2</a:t>
              </a:r>
              <a:endParaRPr lang="en-IN" sz="28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Group 10"/>
          <p:cNvGrpSpPr/>
          <p:nvPr/>
        </p:nvGrpSpPr>
        <p:grpSpPr>
          <a:xfrm>
            <a:off x="4000496" y="2714620"/>
            <a:ext cx="972938" cy="785818"/>
            <a:chOff x="2000232" y="2214554"/>
            <a:chExt cx="972938" cy="785818"/>
          </a:xfrm>
        </p:grpSpPr>
        <p:sp>
          <p:nvSpPr>
            <p:cNvPr id="12" name="Oval 11"/>
            <p:cNvSpPr/>
            <p:nvPr/>
          </p:nvSpPr>
          <p:spPr>
            <a:xfrm>
              <a:off x="2000232" y="2214554"/>
              <a:ext cx="928694" cy="7858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15914" y="2342682"/>
              <a:ext cx="857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sz="2800" b="1" i="1" dirty="0" smtClean="0"/>
                <a:t> </a:t>
              </a:r>
              <a:r>
                <a:rPr lang="en-US" sz="2800" b="1" i="1" dirty="0" smtClean="0">
                  <a:solidFill>
                    <a:schemeClr val="bg1"/>
                  </a:solidFill>
                </a:rPr>
                <a:t>A1</a:t>
              </a:r>
              <a:endParaRPr lang="en-IN" sz="28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13"/>
          <p:cNvGrpSpPr/>
          <p:nvPr/>
        </p:nvGrpSpPr>
        <p:grpSpPr>
          <a:xfrm>
            <a:off x="4956384" y="3685256"/>
            <a:ext cx="972938" cy="785818"/>
            <a:chOff x="2000232" y="2214554"/>
            <a:chExt cx="972938" cy="785818"/>
          </a:xfrm>
        </p:grpSpPr>
        <p:sp>
          <p:nvSpPr>
            <p:cNvPr id="15" name="Oval 14"/>
            <p:cNvSpPr/>
            <p:nvPr/>
          </p:nvSpPr>
          <p:spPr>
            <a:xfrm>
              <a:off x="2000232" y="2214554"/>
              <a:ext cx="928694" cy="7858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15914" y="2342682"/>
              <a:ext cx="857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sz="2800" b="1" i="1" dirty="0" smtClean="0"/>
                <a:t> </a:t>
              </a:r>
              <a:r>
                <a:rPr lang="en-US" sz="2800" b="1" i="1" dirty="0" smtClean="0">
                  <a:solidFill>
                    <a:schemeClr val="bg1"/>
                  </a:solidFill>
                </a:rPr>
                <a:t>A1</a:t>
              </a:r>
              <a:endParaRPr lang="en-IN" sz="28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6"/>
          <p:cNvGrpSpPr/>
          <p:nvPr/>
        </p:nvGrpSpPr>
        <p:grpSpPr>
          <a:xfrm>
            <a:off x="4912140" y="2687426"/>
            <a:ext cx="972938" cy="785818"/>
            <a:chOff x="2000232" y="2214554"/>
            <a:chExt cx="972938" cy="785818"/>
          </a:xfrm>
        </p:grpSpPr>
        <p:sp>
          <p:nvSpPr>
            <p:cNvPr id="18" name="Oval 17"/>
            <p:cNvSpPr/>
            <p:nvPr/>
          </p:nvSpPr>
          <p:spPr>
            <a:xfrm>
              <a:off x="2000232" y="2214554"/>
              <a:ext cx="928694" cy="7858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15914" y="2342682"/>
              <a:ext cx="857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sz="2800" b="1" i="1" dirty="0" smtClean="0"/>
                <a:t> </a:t>
              </a:r>
              <a:r>
                <a:rPr lang="en-US" sz="2800" b="1" i="1" dirty="0" smtClean="0">
                  <a:solidFill>
                    <a:schemeClr val="bg1"/>
                  </a:solidFill>
                </a:rPr>
                <a:t>A1</a:t>
              </a:r>
              <a:endParaRPr lang="en-IN" sz="28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9"/>
          <p:cNvGrpSpPr/>
          <p:nvPr/>
        </p:nvGrpSpPr>
        <p:grpSpPr>
          <a:xfrm>
            <a:off x="4998326" y="4670640"/>
            <a:ext cx="972938" cy="785818"/>
            <a:chOff x="2000232" y="2214554"/>
            <a:chExt cx="972938" cy="785818"/>
          </a:xfrm>
        </p:grpSpPr>
        <p:sp>
          <p:nvSpPr>
            <p:cNvPr id="21" name="Oval 20"/>
            <p:cNvSpPr/>
            <p:nvPr/>
          </p:nvSpPr>
          <p:spPr>
            <a:xfrm>
              <a:off x="2000232" y="2214554"/>
              <a:ext cx="928694" cy="7858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15914" y="2342682"/>
              <a:ext cx="857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sz="2800" b="1" i="1" dirty="0" smtClean="0"/>
                <a:t> </a:t>
              </a:r>
              <a:r>
                <a:rPr lang="en-US" sz="2800" b="1" i="1" dirty="0" smtClean="0">
                  <a:solidFill>
                    <a:schemeClr val="bg1"/>
                  </a:solidFill>
                </a:rPr>
                <a:t>A2</a:t>
              </a:r>
              <a:endParaRPr lang="en-IN" sz="28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oup 25"/>
          <p:cNvGrpSpPr/>
          <p:nvPr/>
        </p:nvGrpSpPr>
        <p:grpSpPr>
          <a:xfrm>
            <a:off x="4071934" y="4697834"/>
            <a:ext cx="972938" cy="785818"/>
            <a:chOff x="2000232" y="2214554"/>
            <a:chExt cx="972938" cy="785818"/>
          </a:xfrm>
        </p:grpSpPr>
        <p:sp>
          <p:nvSpPr>
            <p:cNvPr id="27" name="Oval 26"/>
            <p:cNvSpPr/>
            <p:nvPr/>
          </p:nvSpPr>
          <p:spPr>
            <a:xfrm>
              <a:off x="2000232" y="2214554"/>
              <a:ext cx="928694" cy="7858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115914" y="2342682"/>
              <a:ext cx="857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sz="2800" b="1" i="1" dirty="0" smtClean="0"/>
                <a:t> </a:t>
              </a:r>
              <a:r>
                <a:rPr lang="en-US" sz="2800" b="1" i="1" dirty="0" smtClean="0">
                  <a:solidFill>
                    <a:schemeClr val="bg1"/>
                  </a:solidFill>
                </a:rPr>
                <a:t>A2</a:t>
              </a:r>
              <a:endParaRPr lang="en-IN" sz="28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Group 28"/>
          <p:cNvGrpSpPr/>
          <p:nvPr/>
        </p:nvGrpSpPr>
        <p:grpSpPr>
          <a:xfrm>
            <a:off x="4027690" y="3714752"/>
            <a:ext cx="972938" cy="785818"/>
            <a:chOff x="2000232" y="2214554"/>
            <a:chExt cx="972938" cy="785818"/>
          </a:xfrm>
        </p:grpSpPr>
        <p:sp>
          <p:nvSpPr>
            <p:cNvPr id="30" name="Oval 29"/>
            <p:cNvSpPr/>
            <p:nvPr/>
          </p:nvSpPr>
          <p:spPr>
            <a:xfrm>
              <a:off x="2000232" y="2214554"/>
              <a:ext cx="928694" cy="7858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115914" y="2342682"/>
              <a:ext cx="857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sz="2800" b="1" i="1" dirty="0" smtClean="0"/>
                <a:t> </a:t>
              </a:r>
              <a:r>
                <a:rPr lang="en-US" sz="2800" b="1" i="1" dirty="0" smtClean="0">
                  <a:solidFill>
                    <a:schemeClr val="bg1"/>
                  </a:solidFill>
                </a:rPr>
                <a:t>A2</a:t>
              </a:r>
              <a:endParaRPr lang="en-IN" sz="2800" b="1" i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642910" y="3071810"/>
            <a:ext cx="214314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TextBox 32"/>
          <p:cNvSpPr txBox="1"/>
          <p:nvPr/>
        </p:nvSpPr>
        <p:spPr>
          <a:xfrm>
            <a:off x="714348" y="3214686"/>
            <a:ext cx="2000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FEATURES</a:t>
            </a:r>
            <a:endParaRPr lang="en-IN" sz="2800" dirty="0">
              <a:solidFill>
                <a:schemeClr val="bg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2571736" y="2143116"/>
            <a:ext cx="1285884" cy="8929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2928926" y="3071810"/>
            <a:ext cx="85725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928926" y="3571876"/>
            <a:ext cx="92869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6200000" flipH="1">
            <a:off x="2893207" y="3964785"/>
            <a:ext cx="100013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286512" y="2000240"/>
            <a:ext cx="22860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Depending on Features : One of the 4 states.</a:t>
            </a:r>
          </a:p>
          <a:p>
            <a:endParaRPr lang="en-US" dirty="0"/>
          </a:p>
          <a:p>
            <a:r>
              <a:rPr lang="en-US" dirty="0" smtClean="0"/>
              <a:t>Similarly for Speaker B &amp; C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Prediction..</a:t>
            </a:r>
            <a:endParaRPr lang="en-IN" dirty="0"/>
          </a:p>
        </p:txBody>
      </p:sp>
      <p:grpSp>
        <p:nvGrpSpPr>
          <p:cNvPr id="3" name="Group 2"/>
          <p:cNvGrpSpPr/>
          <p:nvPr/>
        </p:nvGrpSpPr>
        <p:grpSpPr>
          <a:xfrm>
            <a:off x="1741674" y="2456062"/>
            <a:ext cx="972938" cy="785818"/>
            <a:chOff x="2000232" y="2214554"/>
            <a:chExt cx="972938" cy="785818"/>
          </a:xfrm>
        </p:grpSpPr>
        <p:sp>
          <p:nvSpPr>
            <p:cNvPr id="4" name="Oval 3"/>
            <p:cNvSpPr/>
            <p:nvPr/>
          </p:nvSpPr>
          <p:spPr>
            <a:xfrm>
              <a:off x="2000232" y="2214554"/>
              <a:ext cx="928694" cy="7858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115914" y="2342682"/>
              <a:ext cx="857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sz="2800" b="1" i="1" dirty="0" smtClean="0"/>
                <a:t> </a:t>
              </a:r>
              <a:r>
                <a:rPr lang="en-US" sz="2800" i="1" dirty="0" smtClean="0">
                  <a:solidFill>
                    <a:schemeClr val="bg1"/>
                  </a:solidFill>
                </a:rPr>
                <a:t>B</a:t>
              </a:r>
              <a:r>
                <a:rPr lang="en-US" sz="2800" b="1" i="1" dirty="0">
                  <a:solidFill>
                    <a:schemeClr val="bg1"/>
                  </a:solidFill>
                </a:rPr>
                <a:t>2</a:t>
              </a:r>
              <a:endParaRPr lang="en-IN" sz="28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Group 8"/>
          <p:cNvGrpSpPr/>
          <p:nvPr/>
        </p:nvGrpSpPr>
        <p:grpSpPr>
          <a:xfrm>
            <a:off x="857224" y="2428868"/>
            <a:ext cx="972938" cy="785818"/>
            <a:chOff x="2000232" y="2214554"/>
            <a:chExt cx="972938" cy="785818"/>
          </a:xfrm>
        </p:grpSpPr>
        <p:sp>
          <p:nvSpPr>
            <p:cNvPr id="10" name="Oval 9"/>
            <p:cNvSpPr/>
            <p:nvPr/>
          </p:nvSpPr>
          <p:spPr>
            <a:xfrm>
              <a:off x="2000232" y="2214554"/>
              <a:ext cx="928694" cy="7858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15914" y="2342682"/>
              <a:ext cx="857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sz="2800" b="1" i="1" dirty="0" smtClean="0"/>
                <a:t> </a:t>
              </a:r>
              <a:r>
                <a:rPr lang="en-US" sz="2800" b="1" i="1" dirty="0" smtClean="0">
                  <a:solidFill>
                    <a:schemeClr val="bg1"/>
                  </a:solidFill>
                </a:rPr>
                <a:t>A1</a:t>
              </a:r>
              <a:endParaRPr lang="en-IN" sz="28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Group 11"/>
          <p:cNvGrpSpPr/>
          <p:nvPr/>
        </p:nvGrpSpPr>
        <p:grpSpPr>
          <a:xfrm>
            <a:off x="41910" y="2456062"/>
            <a:ext cx="972938" cy="785818"/>
            <a:chOff x="2000232" y="2214554"/>
            <a:chExt cx="972938" cy="785818"/>
          </a:xfrm>
        </p:grpSpPr>
        <p:sp>
          <p:nvSpPr>
            <p:cNvPr id="13" name="Oval 12"/>
            <p:cNvSpPr/>
            <p:nvPr/>
          </p:nvSpPr>
          <p:spPr>
            <a:xfrm>
              <a:off x="2000232" y="2214554"/>
              <a:ext cx="928694" cy="7858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15914" y="2342682"/>
              <a:ext cx="857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sz="2800" b="1" i="1" dirty="0" smtClean="0"/>
                <a:t> </a:t>
              </a:r>
              <a:r>
                <a:rPr lang="en-US" sz="2800" b="1" i="1" dirty="0" smtClean="0">
                  <a:solidFill>
                    <a:schemeClr val="bg1"/>
                  </a:solidFill>
                </a:rPr>
                <a:t>A1</a:t>
              </a:r>
              <a:endParaRPr lang="en-IN" sz="28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14"/>
          <p:cNvGrpSpPr/>
          <p:nvPr/>
        </p:nvGrpSpPr>
        <p:grpSpPr>
          <a:xfrm>
            <a:off x="8101958" y="2428868"/>
            <a:ext cx="972938" cy="785818"/>
            <a:chOff x="2000232" y="2214554"/>
            <a:chExt cx="972938" cy="785818"/>
          </a:xfrm>
        </p:grpSpPr>
        <p:sp>
          <p:nvSpPr>
            <p:cNvPr id="16" name="Oval 15"/>
            <p:cNvSpPr/>
            <p:nvPr/>
          </p:nvSpPr>
          <p:spPr>
            <a:xfrm>
              <a:off x="2000232" y="2214554"/>
              <a:ext cx="928694" cy="7858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15914" y="2342682"/>
              <a:ext cx="857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sz="2800" b="1" i="1" dirty="0" smtClean="0"/>
                <a:t>  </a:t>
              </a:r>
              <a:r>
                <a:rPr lang="en-US" sz="2800" b="1" i="1" dirty="0" smtClean="0">
                  <a:solidFill>
                    <a:schemeClr val="bg1"/>
                  </a:solidFill>
                </a:rPr>
                <a:t>?</a:t>
              </a:r>
              <a:endParaRPr lang="en-IN" sz="28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oup 17"/>
          <p:cNvGrpSpPr/>
          <p:nvPr/>
        </p:nvGrpSpPr>
        <p:grpSpPr>
          <a:xfrm>
            <a:off x="6286512" y="2428868"/>
            <a:ext cx="972938" cy="785818"/>
            <a:chOff x="2000232" y="2214554"/>
            <a:chExt cx="972938" cy="785818"/>
          </a:xfrm>
        </p:grpSpPr>
        <p:sp>
          <p:nvSpPr>
            <p:cNvPr id="19" name="Oval 18"/>
            <p:cNvSpPr/>
            <p:nvPr/>
          </p:nvSpPr>
          <p:spPr>
            <a:xfrm>
              <a:off x="2000232" y="2214554"/>
              <a:ext cx="928694" cy="7858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115914" y="2342682"/>
              <a:ext cx="857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sz="2800" b="1" i="1" dirty="0" smtClean="0"/>
                <a:t> </a:t>
              </a:r>
              <a:r>
                <a:rPr lang="en-US" sz="2800" b="1" i="1" dirty="0" smtClean="0">
                  <a:solidFill>
                    <a:schemeClr val="bg1"/>
                  </a:solidFill>
                </a:rPr>
                <a:t>A1</a:t>
              </a:r>
              <a:endParaRPr lang="en-IN" sz="28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Group 20"/>
          <p:cNvGrpSpPr/>
          <p:nvPr/>
        </p:nvGrpSpPr>
        <p:grpSpPr>
          <a:xfrm>
            <a:off x="7215206" y="2428868"/>
            <a:ext cx="972938" cy="785818"/>
            <a:chOff x="2000232" y="2214554"/>
            <a:chExt cx="972938" cy="785818"/>
          </a:xfrm>
        </p:grpSpPr>
        <p:sp>
          <p:nvSpPr>
            <p:cNvPr id="22" name="Oval 21"/>
            <p:cNvSpPr/>
            <p:nvPr/>
          </p:nvSpPr>
          <p:spPr>
            <a:xfrm>
              <a:off x="2000232" y="2214554"/>
              <a:ext cx="928694" cy="7858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115914" y="2342682"/>
              <a:ext cx="857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sz="2800" b="1" i="1" dirty="0" smtClean="0"/>
                <a:t> </a:t>
              </a:r>
              <a:r>
                <a:rPr lang="en-US" sz="2800" b="1" i="1" dirty="0" smtClean="0">
                  <a:solidFill>
                    <a:schemeClr val="bg1"/>
                  </a:solidFill>
                </a:rPr>
                <a:t>A2</a:t>
              </a:r>
              <a:endParaRPr lang="en-IN" sz="28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Group 23"/>
          <p:cNvGrpSpPr/>
          <p:nvPr/>
        </p:nvGrpSpPr>
        <p:grpSpPr>
          <a:xfrm>
            <a:off x="5357818" y="2428868"/>
            <a:ext cx="972938" cy="785818"/>
            <a:chOff x="2000232" y="2214554"/>
            <a:chExt cx="972938" cy="785818"/>
          </a:xfrm>
        </p:grpSpPr>
        <p:sp>
          <p:nvSpPr>
            <p:cNvPr id="25" name="Oval 24"/>
            <p:cNvSpPr/>
            <p:nvPr/>
          </p:nvSpPr>
          <p:spPr>
            <a:xfrm>
              <a:off x="2000232" y="2214554"/>
              <a:ext cx="928694" cy="7858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115914" y="2342682"/>
              <a:ext cx="857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sz="2800" b="1" i="1" dirty="0" smtClean="0"/>
                <a:t> </a:t>
              </a:r>
              <a:r>
                <a:rPr lang="en-US" sz="2800" b="1" i="1" dirty="0">
                  <a:solidFill>
                    <a:schemeClr val="bg1"/>
                  </a:solidFill>
                </a:rPr>
                <a:t>R</a:t>
              </a:r>
              <a:endParaRPr lang="en-IN" sz="28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oup 26"/>
          <p:cNvGrpSpPr/>
          <p:nvPr/>
        </p:nvGrpSpPr>
        <p:grpSpPr>
          <a:xfrm>
            <a:off x="2643174" y="2428868"/>
            <a:ext cx="972938" cy="785818"/>
            <a:chOff x="2000232" y="2214554"/>
            <a:chExt cx="972938" cy="785818"/>
          </a:xfrm>
        </p:grpSpPr>
        <p:sp>
          <p:nvSpPr>
            <p:cNvPr id="28" name="Oval 27"/>
            <p:cNvSpPr/>
            <p:nvPr/>
          </p:nvSpPr>
          <p:spPr>
            <a:xfrm>
              <a:off x="2000232" y="2214554"/>
              <a:ext cx="928694" cy="7858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115914" y="2342682"/>
              <a:ext cx="857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sz="2800" b="1" i="1" dirty="0" smtClean="0"/>
                <a:t> </a:t>
              </a:r>
              <a:r>
                <a:rPr lang="en-US" sz="2800" b="1" i="1" dirty="0">
                  <a:solidFill>
                    <a:schemeClr val="bg1"/>
                  </a:solidFill>
                </a:rPr>
                <a:t>B</a:t>
              </a:r>
              <a:r>
                <a:rPr lang="en-US" sz="2800" b="1" i="1" dirty="0" smtClean="0">
                  <a:solidFill>
                    <a:schemeClr val="bg1"/>
                  </a:solidFill>
                </a:rPr>
                <a:t>1</a:t>
              </a:r>
              <a:endParaRPr lang="en-IN" sz="28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Group 29"/>
          <p:cNvGrpSpPr/>
          <p:nvPr/>
        </p:nvGrpSpPr>
        <p:grpSpPr>
          <a:xfrm>
            <a:off x="3527624" y="2428868"/>
            <a:ext cx="972938" cy="785818"/>
            <a:chOff x="2000232" y="2214554"/>
            <a:chExt cx="972938" cy="785818"/>
          </a:xfrm>
        </p:grpSpPr>
        <p:sp>
          <p:nvSpPr>
            <p:cNvPr id="31" name="Oval 30"/>
            <p:cNvSpPr/>
            <p:nvPr/>
          </p:nvSpPr>
          <p:spPr>
            <a:xfrm>
              <a:off x="2000232" y="2214554"/>
              <a:ext cx="928694" cy="7858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115914" y="2342682"/>
              <a:ext cx="857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sz="2800" b="1" i="1" dirty="0" smtClean="0"/>
                <a:t> </a:t>
              </a:r>
              <a:r>
                <a:rPr lang="en-US" sz="2800" b="1" i="1" dirty="0" smtClean="0">
                  <a:solidFill>
                    <a:schemeClr val="bg1"/>
                  </a:solidFill>
                </a:rPr>
                <a:t>C</a:t>
              </a:r>
              <a:r>
                <a:rPr lang="en-US" sz="2800" b="1" i="1" dirty="0">
                  <a:solidFill>
                    <a:schemeClr val="bg1"/>
                  </a:solidFill>
                </a:rPr>
                <a:t>2</a:t>
              </a:r>
              <a:endParaRPr lang="en-IN" sz="28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Group 32"/>
          <p:cNvGrpSpPr/>
          <p:nvPr/>
        </p:nvGrpSpPr>
        <p:grpSpPr>
          <a:xfrm>
            <a:off x="4429124" y="2428868"/>
            <a:ext cx="972938" cy="785818"/>
            <a:chOff x="2000232" y="2214554"/>
            <a:chExt cx="972938" cy="785818"/>
          </a:xfrm>
        </p:grpSpPr>
        <p:sp>
          <p:nvSpPr>
            <p:cNvPr id="34" name="Oval 33"/>
            <p:cNvSpPr/>
            <p:nvPr/>
          </p:nvSpPr>
          <p:spPr>
            <a:xfrm>
              <a:off x="2000232" y="2214554"/>
              <a:ext cx="928694" cy="7858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115914" y="2342682"/>
              <a:ext cx="857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sz="2800" b="1" i="1" dirty="0" smtClean="0"/>
                <a:t> </a:t>
              </a:r>
              <a:r>
                <a:rPr lang="en-US" sz="2800" b="1" i="1" dirty="0">
                  <a:solidFill>
                    <a:schemeClr val="bg1"/>
                  </a:solidFill>
                </a:rPr>
                <a:t>C</a:t>
              </a:r>
              <a:r>
                <a:rPr lang="en-US" sz="2800" b="1" i="1" dirty="0" smtClean="0">
                  <a:solidFill>
                    <a:schemeClr val="bg1"/>
                  </a:solidFill>
                </a:rPr>
                <a:t>1</a:t>
              </a:r>
              <a:endParaRPr lang="en-IN" sz="2800" b="1" i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828800"/>
            <a:ext cx="7467600" cy="2971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Questions ?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Suggestions??</a:t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9080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THANK YOU..!!!</a:t>
            </a:r>
            <a:endParaRPr lang="en-US" sz="40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838200"/>
          </a:xfrm>
        </p:spPr>
        <p:txBody>
          <a:bodyPr/>
          <a:lstStyle/>
          <a:p>
            <a:r>
              <a:rPr lang="en-US" dirty="0" smtClean="0"/>
              <a:t>Example Transcript: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5254752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 smtClean="0"/>
              <a:t>S3- Does anyone have any immediate ideas? </a:t>
            </a:r>
          </a:p>
          <a:p>
            <a:r>
              <a:rPr lang="en-US" sz="2000" dirty="0" smtClean="0"/>
              <a:t>S2- Do we, do we have anything for </a:t>
            </a:r>
            <a:r>
              <a:rPr lang="en-US" sz="2000" dirty="0" err="1" smtClean="0"/>
              <a:t>i</a:t>
            </a:r>
            <a:r>
              <a:rPr lang="en-US" sz="2000" dirty="0" smtClean="0"/>
              <a:t> guess a masking tape is too 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S3- to kind of affix things? ®</a:t>
            </a:r>
          </a:p>
          <a:p>
            <a:r>
              <a:rPr lang="en-US" sz="2000" dirty="0" smtClean="0"/>
              <a:t>S2- oh wow and it's two, two units per inch </a:t>
            </a:r>
          </a:p>
          <a:p>
            <a:r>
              <a:rPr lang="en-US" sz="2000" dirty="0" smtClean="0"/>
              <a:t>S3- We'd better be really efficient with that masking tape 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S1- I think a Styrofoam bowl would help ®</a:t>
            </a:r>
          </a:p>
          <a:p>
            <a:r>
              <a:rPr lang="en-US" sz="2000" dirty="0" smtClean="0"/>
              <a:t>S3- yeah can we see the size of the </a:t>
            </a:r>
            <a:r>
              <a:rPr lang="en-US" sz="2000" dirty="0" err="1" smtClean="0"/>
              <a:t>styrofoam</a:t>
            </a:r>
            <a:r>
              <a:rPr lang="en-US" sz="2000" dirty="0" smtClean="0"/>
              <a:t> and paper bowl? 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S3- hmm.. alright. so we've talked about putting some kind of a parachute on. Is that something that we could reasonably build? or ®</a:t>
            </a:r>
          </a:p>
          <a:p>
            <a:r>
              <a:rPr lang="en-US" sz="2000" dirty="0" smtClean="0"/>
              <a:t>S2-</a:t>
            </a:r>
            <a:r>
              <a:rPr lang="en-US" sz="1800" dirty="0" smtClean="0"/>
              <a:t> </a:t>
            </a:r>
            <a:r>
              <a:rPr lang="en-US" sz="2000" dirty="0" smtClean="0"/>
              <a:t>I don't think there's anything here that's big enough and light enough </a:t>
            </a:r>
          </a:p>
          <a:p>
            <a:r>
              <a:rPr lang="en-US" sz="2000" dirty="0" smtClean="0"/>
              <a:t>S3- well we've got a paper bag .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S3- We might be able to build it out of that ®</a:t>
            </a:r>
          </a:p>
          <a:p>
            <a:r>
              <a:rPr lang="en-US" sz="2000" dirty="0" smtClean="0"/>
              <a:t>S1- How about a zip lock bag? 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S2- but the paper bag's going to be pretty heavy ®</a:t>
            </a:r>
          </a:p>
          <a:p>
            <a:r>
              <a:rPr lang="en-US" sz="2000" dirty="0" smtClean="0"/>
              <a:t>S2- </a:t>
            </a:r>
            <a:r>
              <a:rPr lang="en-US" sz="2000" dirty="0" err="1" smtClean="0"/>
              <a:t>i</a:t>
            </a:r>
            <a:r>
              <a:rPr lang="en-US" sz="2000" dirty="0" smtClean="0"/>
              <a:t> think I 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S1- If you put the eggs inside a zip lock bag and then maybe using the rubber band we can hang it through the paper bowl as top of the parachute? ®</a:t>
            </a:r>
          </a:p>
          <a:p>
            <a:endParaRPr lang="en-US" sz="2000" dirty="0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available: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t">
            <a:normAutofit/>
          </a:bodyPr>
          <a:lstStyle/>
          <a:p>
            <a:pPr lvl="1">
              <a:lnSpc>
                <a:spcPct val="150000"/>
              </a:lnSpc>
            </a:pP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Recordings of 2 meetings, each 30 min long.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Each involves 3 speakers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 reference transcript containing start and end times of each speakers speech. 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Relevant and non relevant parts are annotated.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Learn the notion of relevance using cues from acoustic information.</a:t>
            </a:r>
          </a:p>
          <a:p>
            <a:r>
              <a:rPr lang="en-US" dirty="0" smtClean="0"/>
              <a:t>Relevance of a speech signal may depend on</a:t>
            </a:r>
          </a:p>
          <a:p>
            <a:pPr lvl="1"/>
            <a:r>
              <a:rPr lang="en-US" dirty="0" smtClean="0"/>
              <a:t>The preceding sequence of speeches and patterns in which the speakers take turns speaking</a:t>
            </a:r>
          </a:p>
          <a:p>
            <a:pPr lvl="1"/>
            <a:r>
              <a:rPr lang="en-US" dirty="0" smtClean="0"/>
              <a:t>Duration of the speech</a:t>
            </a:r>
          </a:p>
          <a:p>
            <a:pPr lvl="1"/>
            <a:r>
              <a:rPr lang="en-US" dirty="0" smtClean="0"/>
              <a:t>Variation and values of pitch and intensity in the speech </a:t>
            </a:r>
          </a:p>
          <a:p>
            <a:pPr lvl="1"/>
            <a:r>
              <a:rPr lang="en-US" dirty="0" smtClean="0"/>
              <a:t>Other cues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Need to build a learning model which can incorporate these factors.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the Pattern in Speech: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ABACABAD </a:t>
            </a:r>
            <a:r>
              <a:rPr lang="en-US" dirty="0" err="1" smtClean="0"/>
              <a:t>ABACABAD</a:t>
            </a:r>
            <a:r>
              <a:rPr lang="en-US" dirty="0" smtClean="0"/>
              <a:t> </a:t>
            </a:r>
            <a:r>
              <a:rPr lang="en-US" dirty="0" err="1" smtClean="0"/>
              <a:t>ABACABAD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NNNNRNN  </a:t>
            </a:r>
            <a:r>
              <a:rPr lang="en-US" dirty="0" err="1" smtClean="0"/>
              <a:t>NNNNRNN</a:t>
            </a:r>
            <a:r>
              <a:rPr lang="en-US" dirty="0" smtClean="0"/>
              <a:t>  </a:t>
            </a:r>
            <a:r>
              <a:rPr lang="en-US" dirty="0" err="1" smtClean="0"/>
              <a:t>NNNNRNN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 intuitively other features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a person is speaking longer and louder- maybe he has a point to say </a:t>
            </a:r>
          </a:p>
          <a:p>
            <a:endParaRPr lang="en-US" dirty="0" smtClean="0"/>
          </a:p>
          <a:p>
            <a:r>
              <a:rPr lang="en-US" dirty="0" smtClean="0"/>
              <a:t>More variation in pitch – speaking clearly.</a:t>
            </a:r>
          </a:p>
          <a:p>
            <a:endParaRPr lang="en-US" dirty="0" smtClean="0"/>
          </a:p>
          <a:p>
            <a:r>
              <a:rPr lang="en-US" dirty="0" smtClean="0"/>
              <a:t>Distribution of energy in different frequency bands.</a:t>
            </a: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en-US" dirty="0" smtClean="0"/>
              <a:t>Flowchart: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ctr"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90600"/>
            <a:ext cx="8524875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Cross-talks: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Removal of Cross-talks is done by</a:t>
            </a:r>
          </a:p>
          <a:p>
            <a:pPr lvl="1"/>
            <a:r>
              <a:rPr lang="en-US" dirty="0" smtClean="0"/>
              <a:t>Setting a threshold parameter.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2052" name="Picture 4" descr="C:\Users\shaan\Desktop\poster\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667000"/>
            <a:ext cx="8534400" cy="2819400"/>
          </a:xfrm>
          <a:prstGeom prst="rect">
            <a:avLst/>
          </a:prstGeom>
          <a:noFill/>
        </p:spPr>
      </p:pic>
      <p:pic>
        <p:nvPicPr>
          <p:cNvPr id="2053" name="Picture 5" descr="C:\Users\shaan\Desktop\poster\Untitl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667000"/>
            <a:ext cx="8534399" cy="28194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445</TotalTime>
  <Words>828</Words>
  <Application>Microsoft Office PowerPoint</Application>
  <PresentationFormat>On-screen Show (4:3)</PresentationFormat>
  <Paragraphs>152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Oriel</vt:lpstr>
      <vt:lpstr>AIRUS (Automatic Information Retrieval Using Speech)</vt:lpstr>
      <vt:lpstr>Problem Formulation</vt:lpstr>
      <vt:lpstr>Example Transcript:</vt:lpstr>
      <vt:lpstr>Data available:</vt:lpstr>
      <vt:lpstr>Key ideas</vt:lpstr>
      <vt:lpstr>Recognizing the Pattern in Speech:</vt:lpstr>
      <vt:lpstr>Explain intuitively other features used</vt:lpstr>
      <vt:lpstr>Flowchart:</vt:lpstr>
      <vt:lpstr>Removing Cross-talks:</vt:lpstr>
      <vt:lpstr>Segmenting the Speech Signal:</vt:lpstr>
      <vt:lpstr>Start Time and End Time Stamping:</vt:lpstr>
      <vt:lpstr>Selection of Threshold and Window Size:</vt:lpstr>
      <vt:lpstr>Slide 13</vt:lpstr>
      <vt:lpstr>Feature Extraction</vt:lpstr>
      <vt:lpstr>Slide 15</vt:lpstr>
      <vt:lpstr>Feature Extraction</vt:lpstr>
      <vt:lpstr>Structural SVM for Learning an HMM Model:</vt:lpstr>
      <vt:lpstr>Results</vt:lpstr>
      <vt:lpstr>Adding First Features from PCA:</vt:lpstr>
      <vt:lpstr>Promising Results:</vt:lpstr>
      <vt:lpstr>Direction of Future Research:</vt:lpstr>
      <vt:lpstr>String Prediction..</vt:lpstr>
      <vt:lpstr>String Prediction..</vt:lpstr>
      <vt:lpstr>Questions ?   Suggestions??  </vt:lpstr>
      <vt:lpstr>THANK YOU..!!!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AIRUS (Automatic Information Retrieval Using Speech)</dc:title>
  <dc:creator>shaan</dc:creator>
  <cp:lastModifiedBy>Pulkit</cp:lastModifiedBy>
  <cp:revision>69</cp:revision>
  <dcterms:created xsi:type="dcterms:W3CDTF">2009-12-19T17:04:20Z</dcterms:created>
  <dcterms:modified xsi:type="dcterms:W3CDTF">2010-01-24T06:07:53Z</dcterms:modified>
</cp:coreProperties>
</file>