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4" r:id="rId3"/>
    <p:sldMasterId id="2147483701" r:id="rId4"/>
  </p:sldMasterIdLst>
  <p:notesMasterIdLst>
    <p:notesMasterId r:id="rId60"/>
  </p:notesMasterIdLst>
  <p:handoutMasterIdLst>
    <p:handoutMasterId r:id="rId61"/>
  </p:handoutMasterIdLst>
  <p:sldIdLst>
    <p:sldId id="363" r:id="rId5"/>
    <p:sldId id="364" r:id="rId6"/>
    <p:sldId id="365" r:id="rId7"/>
    <p:sldId id="382" r:id="rId8"/>
    <p:sldId id="366" r:id="rId9"/>
    <p:sldId id="367" r:id="rId10"/>
    <p:sldId id="383" r:id="rId11"/>
    <p:sldId id="369" r:id="rId12"/>
    <p:sldId id="408" r:id="rId13"/>
    <p:sldId id="384" r:id="rId14"/>
    <p:sldId id="385" r:id="rId15"/>
    <p:sldId id="413" r:id="rId16"/>
    <p:sldId id="372" r:id="rId17"/>
    <p:sldId id="415" r:id="rId18"/>
    <p:sldId id="416" r:id="rId19"/>
    <p:sldId id="387" r:id="rId20"/>
    <p:sldId id="373" r:id="rId21"/>
    <p:sldId id="388" r:id="rId22"/>
    <p:sldId id="420" r:id="rId23"/>
    <p:sldId id="419" r:id="rId24"/>
    <p:sldId id="386" r:id="rId25"/>
    <p:sldId id="390" r:id="rId26"/>
    <p:sldId id="391" r:id="rId27"/>
    <p:sldId id="393" r:id="rId28"/>
    <p:sldId id="374" r:id="rId29"/>
    <p:sldId id="394" r:id="rId30"/>
    <p:sldId id="375" r:id="rId31"/>
    <p:sldId id="405" r:id="rId32"/>
    <p:sldId id="396" r:id="rId33"/>
    <p:sldId id="403" r:id="rId34"/>
    <p:sldId id="397" r:id="rId35"/>
    <p:sldId id="406" r:id="rId36"/>
    <p:sldId id="381" r:id="rId37"/>
    <p:sldId id="409" r:id="rId38"/>
    <p:sldId id="379" r:id="rId39"/>
    <p:sldId id="417" r:id="rId40"/>
    <p:sldId id="290" r:id="rId41"/>
    <p:sldId id="418" r:id="rId42"/>
    <p:sldId id="368" r:id="rId43"/>
    <p:sldId id="402" r:id="rId44"/>
    <p:sldId id="404" r:id="rId45"/>
    <p:sldId id="392" r:id="rId46"/>
    <p:sldId id="410" r:id="rId47"/>
    <p:sldId id="411" r:id="rId48"/>
    <p:sldId id="412" r:id="rId49"/>
    <p:sldId id="389" r:id="rId50"/>
    <p:sldId id="421" r:id="rId51"/>
    <p:sldId id="422" r:id="rId52"/>
    <p:sldId id="423" r:id="rId53"/>
    <p:sldId id="424" r:id="rId54"/>
    <p:sldId id="425" r:id="rId55"/>
    <p:sldId id="426" r:id="rId56"/>
    <p:sldId id="427" r:id="rId57"/>
    <p:sldId id="428" r:id="rId58"/>
    <p:sldId id="380" r:id="rId59"/>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55D6"/>
    <a:srgbClr val="0000CC"/>
    <a:srgbClr val="4F81BD"/>
    <a:srgbClr val="D0D8E8"/>
    <a:srgbClr val="604178"/>
    <a:srgbClr val="92DC65"/>
    <a:srgbClr val="649A6D"/>
    <a:srgbClr val="C0504D"/>
    <a:srgbClr val="99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3" autoAdjust="0"/>
    <p:restoredTop sz="84740" autoAdjust="0"/>
  </p:normalViewPr>
  <p:slideViewPr>
    <p:cSldViewPr>
      <p:cViewPr varScale="1">
        <p:scale>
          <a:sx n="63" d="100"/>
          <a:sy n="63" d="100"/>
        </p:scale>
        <p:origin x="1650" y="6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nnady\Dropbox\Docs\DRAM%20Compression\micro\Capacity.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ennady\Dropbox\Docs\DRAM%20Compression\PF.xls"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Dropbox\Docs\DRAM%20Compression\Overflows.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Gennady\Dropbox\Docs\GPUCompression\Performance-new.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63455042059556"/>
          <c:y val="0.16698551569942649"/>
          <c:w val="0.80746131381464636"/>
          <c:h val="0.63162865752891995"/>
        </c:manualLayout>
      </c:layout>
      <c:barChart>
        <c:barDir val="col"/>
        <c:grouping val="clustered"/>
        <c:varyColors val="0"/>
        <c:ser>
          <c:idx val="0"/>
          <c:order val="0"/>
          <c:tx>
            <c:strRef>
              <c:f>Sheet5!$B$1</c:f>
              <c:strCache>
                <c:ptCount val="1"/>
                <c:pt idx="0">
                  <c:v>Baseline</c:v>
                </c:pt>
              </c:strCache>
            </c:strRef>
          </c:tx>
          <c:invertIfNegative val="0"/>
          <c:dLbls>
            <c:dLbl>
              <c:idx val="0"/>
              <c:layout>
                <c:manualLayout>
                  <c:x val="-2.8259146894102182E-17"/>
                  <c:y val="1.2612612612612612E-2"/>
                </c:manualLayout>
              </c:layout>
              <c:numFmt formatCode="#,##0.00" sourceLinked="0"/>
              <c:spPr/>
              <c:txPr>
                <a:bodyPr/>
                <a:lstStyle/>
                <a:p>
                  <a:pPr>
                    <a:defRPr sz="2400"/>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w="25400">
                <a:noFill/>
              </a:ln>
            </c:spPr>
            <c:txPr>
              <a:bodyPr/>
              <a:lstStyle/>
              <a:p>
                <a:pPr>
                  <a:defRPr sz="2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c:f>
              <c:strCache>
                <c:ptCount val="1"/>
                <c:pt idx="0">
                  <c:v>GeoMean</c:v>
                </c:pt>
              </c:strCache>
            </c:strRef>
          </c:cat>
          <c:val>
            <c:numRef>
              <c:f>Sheet5!$B$2</c:f>
              <c:numCache>
                <c:formatCode>General</c:formatCode>
                <c:ptCount val="1"/>
                <c:pt idx="0">
                  <c:v>1</c:v>
                </c:pt>
              </c:numCache>
            </c:numRef>
          </c:val>
        </c:ser>
        <c:ser>
          <c:idx val="1"/>
          <c:order val="1"/>
          <c:tx>
            <c:strRef>
              <c:f>Sheet5!$C$1</c:f>
              <c:strCache>
                <c:ptCount val="1"/>
                <c:pt idx="0">
                  <c:v>RMC</c:v>
                </c:pt>
              </c:strCache>
            </c:strRef>
          </c:tx>
          <c:invertIfNegative val="0"/>
          <c:dLbls>
            <c:numFmt formatCode="#,##0.00" sourceLinked="0"/>
            <c:spPr>
              <a:noFill/>
              <a:ln w="25400">
                <a:noFill/>
              </a:ln>
            </c:spPr>
            <c:txPr>
              <a:bodyPr/>
              <a:lstStyle/>
              <a:p>
                <a:pPr>
                  <a:defRPr sz="2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Sheet5!$A$2</c:f>
              <c:strCache>
                <c:ptCount val="1"/>
                <c:pt idx="0">
                  <c:v>GeoMean</c:v>
                </c:pt>
              </c:strCache>
            </c:strRef>
          </c:cat>
          <c:val>
            <c:numRef>
              <c:f>Sheet5!$C$2</c:f>
              <c:numCache>
                <c:formatCode>General</c:formatCode>
                <c:ptCount val="1"/>
                <c:pt idx="0">
                  <c:v>1.5907599775760732</c:v>
                </c:pt>
              </c:numCache>
            </c:numRef>
          </c:val>
        </c:ser>
        <c:ser>
          <c:idx val="2"/>
          <c:order val="2"/>
          <c:tx>
            <c:strRef>
              <c:f>Sheet5!$D$1</c:f>
              <c:strCache>
                <c:ptCount val="1"/>
                <c:pt idx="0">
                  <c:v>LCP-FPC</c:v>
                </c:pt>
              </c:strCache>
            </c:strRef>
          </c:tx>
          <c:invertIfNegative val="0"/>
          <c:dLbls>
            <c:numFmt formatCode="#,##0.00" sourceLinked="0"/>
            <c:spPr>
              <a:noFill/>
              <a:ln w="25400">
                <a:noFill/>
              </a:ln>
            </c:spPr>
            <c:txPr>
              <a:bodyPr/>
              <a:lstStyle/>
              <a:p>
                <a:pPr>
                  <a:defRPr sz="2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Sheet5!$A$2</c:f>
              <c:strCache>
                <c:ptCount val="1"/>
                <c:pt idx="0">
                  <c:v>GeoMean</c:v>
                </c:pt>
              </c:strCache>
            </c:strRef>
          </c:cat>
          <c:val>
            <c:numRef>
              <c:f>Sheet5!$D$2</c:f>
              <c:numCache>
                <c:formatCode>General</c:formatCode>
                <c:ptCount val="1"/>
                <c:pt idx="0">
                  <c:v>1.5193218557231014</c:v>
                </c:pt>
              </c:numCache>
            </c:numRef>
          </c:val>
        </c:ser>
        <c:ser>
          <c:idx val="3"/>
          <c:order val="3"/>
          <c:tx>
            <c:strRef>
              <c:f>Sheet5!$E$1</c:f>
              <c:strCache>
                <c:ptCount val="1"/>
                <c:pt idx="0">
                  <c:v>LCP-BDI</c:v>
                </c:pt>
              </c:strCache>
            </c:strRef>
          </c:tx>
          <c:invertIfNegative val="0"/>
          <c:dLbls>
            <c:numFmt formatCode="#,##0.00" sourceLinked="0"/>
            <c:spPr>
              <a:noFill/>
              <a:ln w="25400">
                <a:noFill/>
              </a:ln>
            </c:spPr>
            <c:txPr>
              <a:bodyPr/>
              <a:lstStyle/>
              <a:p>
                <a:pPr>
                  <a:defRPr sz="2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Sheet5!$A$2</c:f>
              <c:strCache>
                <c:ptCount val="1"/>
                <c:pt idx="0">
                  <c:v>GeoMean</c:v>
                </c:pt>
              </c:strCache>
            </c:strRef>
          </c:cat>
          <c:val>
            <c:numRef>
              <c:f>Sheet5!$E$2</c:f>
              <c:numCache>
                <c:formatCode>General</c:formatCode>
                <c:ptCount val="1"/>
                <c:pt idx="0">
                  <c:v>1.6239445392031171</c:v>
                </c:pt>
              </c:numCache>
            </c:numRef>
          </c:val>
        </c:ser>
        <c:ser>
          <c:idx val="4"/>
          <c:order val="4"/>
          <c:tx>
            <c:strRef>
              <c:f>Sheet5!$F$1</c:f>
              <c:strCache>
                <c:ptCount val="1"/>
                <c:pt idx="0">
                  <c:v>LZ</c:v>
                </c:pt>
              </c:strCache>
            </c:strRef>
          </c:tx>
          <c:invertIfNegative val="0"/>
          <c:dLbls>
            <c:dLbl>
              <c:idx val="0"/>
              <c:layout>
                <c:manualLayout>
                  <c:x val="-2.1758346831646331E-3"/>
                  <c:y val="1.3363028953229399E-2"/>
                </c:manualLayout>
              </c:layout>
              <c:tx>
                <c:rich>
                  <a:bodyPr/>
                  <a:lstStyle/>
                  <a:p>
                    <a:r>
                      <a:rPr lang="en-US" sz="2400"/>
                      <a:t>2.60</a:t>
                    </a:r>
                  </a:p>
                </c:rich>
              </c:tx>
              <c:dLblPos val="outEnd"/>
              <c:showLegendKey val="0"/>
              <c:showVal val="0"/>
              <c:showCatName val="0"/>
              <c:showSerName val="0"/>
              <c:showPercent val="0"/>
              <c:showBubbleSize val="0"/>
              <c:extLst>
                <c:ext xmlns:c15="http://schemas.microsoft.com/office/drawing/2012/chart" uri="{CE6537A1-D6FC-4f65-9D91-7224C49458BB}">
                  <c15:layout/>
                </c:ext>
              </c:extLst>
            </c:dLbl>
            <c:numFmt formatCode="#,##0.00" sourceLinked="0"/>
            <c:spPr>
              <a:noFill/>
              <a:ln w="25400">
                <a:noFill/>
              </a:ln>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c:f>
              <c:strCache>
                <c:ptCount val="1"/>
                <c:pt idx="0">
                  <c:v>GeoMean</c:v>
                </c:pt>
              </c:strCache>
            </c:strRef>
          </c:cat>
          <c:val>
            <c:numRef>
              <c:f>Sheet5!$F$2</c:f>
              <c:numCache>
                <c:formatCode>General</c:formatCode>
                <c:ptCount val="1"/>
                <c:pt idx="0">
                  <c:v>2.6</c:v>
                </c:pt>
              </c:numCache>
            </c:numRef>
          </c:val>
        </c:ser>
        <c:dLbls>
          <c:showLegendKey val="0"/>
          <c:showVal val="0"/>
          <c:showCatName val="0"/>
          <c:showSerName val="0"/>
          <c:showPercent val="0"/>
          <c:showBubbleSize val="0"/>
        </c:dLbls>
        <c:gapWidth val="150"/>
        <c:axId val="-2018165184"/>
        <c:axId val="-2018167360"/>
      </c:barChart>
      <c:catAx>
        <c:axId val="-2018165184"/>
        <c:scaling>
          <c:orientation val="minMax"/>
        </c:scaling>
        <c:delete val="1"/>
        <c:axPos val="b"/>
        <c:numFmt formatCode="General" sourceLinked="1"/>
        <c:majorTickMark val="out"/>
        <c:minorTickMark val="none"/>
        <c:tickLblPos val="nextTo"/>
        <c:crossAx val="-2018167360"/>
        <c:crossesAt val="0"/>
        <c:auto val="1"/>
        <c:lblAlgn val="ctr"/>
        <c:lblOffset val="100"/>
        <c:noMultiLvlLbl val="0"/>
      </c:catAx>
      <c:valAx>
        <c:axId val="-2018167360"/>
        <c:scaling>
          <c:orientation val="minMax"/>
          <c:max val="2.8"/>
          <c:min val="0"/>
        </c:scaling>
        <c:delete val="0"/>
        <c:axPos val="l"/>
        <c:majorGridlines/>
        <c:title>
          <c:tx>
            <c:rich>
              <a:bodyPr/>
              <a:lstStyle/>
              <a:p>
                <a:pPr>
                  <a:defRPr sz="3200"/>
                </a:pPr>
                <a:r>
                  <a:rPr lang="en-US" sz="3200" dirty="0"/>
                  <a:t>Compression Ratio</a:t>
                </a:r>
              </a:p>
            </c:rich>
          </c:tx>
          <c:layout>
            <c:manualLayout>
              <c:xMode val="edge"/>
              <c:yMode val="edge"/>
              <c:x val="4.6050256561058524E-3"/>
              <c:y val="0.11768945975448859"/>
            </c:manualLayout>
          </c:layout>
          <c:overlay val="0"/>
        </c:title>
        <c:numFmt formatCode="#,##0.0" sourceLinked="0"/>
        <c:majorTickMark val="out"/>
        <c:minorTickMark val="none"/>
        <c:tickLblPos val="nextTo"/>
        <c:txPr>
          <a:bodyPr rot="0" vert="horz"/>
          <a:lstStyle/>
          <a:p>
            <a:pPr>
              <a:defRPr sz="2800"/>
            </a:pPr>
            <a:endParaRPr lang="en-US"/>
          </a:p>
        </c:txPr>
        <c:crossAx val="-2018165184"/>
        <c:crossesAt val="1"/>
        <c:crossBetween val="between"/>
      </c:valAx>
    </c:plotArea>
    <c:legend>
      <c:legendPos val="r"/>
      <c:layout>
        <c:manualLayout>
          <c:xMode val="edge"/>
          <c:yMode val="edge"/>
          <c:x val="0.10263804395897862"/>
          <c:y val="1.3761578771725701E-2"/>
          <c:w val="0.86102501256408215"/>
          <c:h val="0.10210388649872373"/>
        </c:manualLayout>
      </c:layout>
      <c:overlay val="0"/>
      <c:txPr>
        <a:bodyPr/>
        <a:lstStyle/>
        <a:p>
          <a:pPr>
            <a:defRPr sz="28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419910539351596"/>
          <c:y val="0.12268636790771524"/>
          <c:w val="0.80746131381464636"/>
          <c:h val="0.63162865752891995"/>
        </c:manualLayout>
      </c:layout>
      <c:barChart>
        <c:barDir val="col"/>
        <c:grouping val="clustered"/>
        <c:varyColors val="0"/>
        <c:ser>
          <c:idx val="0"/>
          <c:order val="0"/>
          <c:tx>
            <c:strRef>
              <c:f>Sheet1!$B$1</c:f>
              <c:strCache>
                <c:ptCount val="1"/>
                <c:pt idx="0">
                  <c:v>Baseline</c:v>
                </c:pt>
              </c:strCache>
            </c:strRef>
          </c:tx>
          <c:invertIfNegative val="0"/>
          <c:dLbls>
            <c:dLbl>
              <c:idx val="0"/>
              <c:layout>
                <c:manualLayout>
                  <c:x val="-2.8259146894102182E-17"/>
                  <c:y val="1.2612612612612612E-2"/>
                </c:manualLayout>
              </c:layout>
              <c:numFmt formatCode="#,##0.00" sourceLinked="0"/>
              <c:spPr/>
              <c:txPr>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w="25400">
                <a:noFill/>
              </a:ln>
            </c:spPr>
            <c:txPr>
              <a:bodyPr wrap="square" lIns="38100" tIns="19050" rIns="38100" bIns="19050" anchor="ctr">
                <a:spAutoFit/>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GeoMean</c:v>
                </c:pt>
              </c:strCache>
            </c:strRef>
          </c:cat>
          <c:val>
            <c:numRef>
              <c:f>Sheet1!$B$2</c:f>
              <c:numCache>
                <c:formatCode>General</c:formatCode>
                <c:ptCount val="1"/>
                <c:pt idx="0">
                  <c:v>1</c:v>
                </c:pt>
              </c:numCache>
            </c:numRef>
          </c:val>
        </c:ser>
        <c:ser>
          <c:idx val="1"/>
          <c:order val="1"/>
          <c:tx>
            <c:strRef>
              <c:f>Sheet1!$C$1</c:f>
              <c:strCache>
                <c:ptCount val="1"/>
                <c:pt idx="0">
                  <c:v>RMC</c:v>
                </c:pt>
              </c:strCache>
            </c:strRef>
          </c:tx>
          <c:invertIfNegative val="0"/>
          <c:dLbls>
            <c:numFmt formatCode="#,##0.00" sourceLinked="0"/>
            <c:spPr>
              <a:noFill/>
              <a:ln w="25400">
                <a:noFill/>
              </a:ln>
            </c:spPr>
            <c:txPr>
              <a:bodyPr wrap="square" lIns="38100" tIns="19050" rIns="38100" bIns="19050" anchor="ctr">
                <a:spAutoFit/>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GeoMean</c:v>
                </c:pt>
              </c:strCache>
            </c:strRef>
          </c:cat>
          <c:val>
            <c:numRef>
              <c:f>Sheet1!$C$2</c:f>
              <c:numCache>
                <c:formatCode>General</c:formatCode>
                <c:ptCount val="1"/>
                <c:pt idx="0">
                  <c:v>0.7867865259018485</c:v>
                </c:pt>
              </c:numCache>
            </c:numRef>
          </c:val>
        </c:ser>
        <c:ser>
          <c:idx val="2"/>
          <c:order val="2"/>
          <c:tx>
            <c:strRef>
              <c:f>Sheet1!$D$1</c:f>
              <c:strCache>
                <c:ptCount val="1"/>
                <c:pt idx="0">
                  <c:v>LCP-FPC</c:v>
                </c:pt>
              </c:strCache>
            </c:strRef>
          </c:tx>
          <c:invertIfNegative val="0"/>
          <c:dLbls>
            <c:numFmt formatCode="#,##0.00" sourceLinked="0"/>
            <c:spPr>
              <a:noFill/>
              <a:ln w="25400">
                <a:noFill/>
              </a:ln>
            </c:spPr>
            <c:txPr>
              <a:bodyPr wrap="square" lIns="38100" tIns="19050" rIns="38100" bIns="19050" anchor="ctr">
                <a:spAutoFit/>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GeoMean</c:v>
                </c:pt>
              </c:strCache>
            </c:strRef>
          </c:cat>
          <c:val>
            <c:numRef>
              <c:f>Sheet1!$D$2</c:f>
              <c:numCache>
                <c:formatCode>General</c:formatCode>
                <c:ptCount val="1"/>
                <c:pt idx="0">
                  <c:v>0.79521459903424918</c:v>
                </c:pt>
              </c:numCache>
            </c:numRef>
          </c:val>
        </c:ser>
        <c:ser>
          <c:idx val="3"/>
          <c:order val="3"/>
          <c:tx>
            <c:strRef>
              <c:f>Sheet1!$E$1</c:f>
              <c:strCache>
                <c:ptCount val="1"/>
                <c:pt idx="0">
                  <c:v>LCP-BDI</c:v>
                </c:pt>
              </c:strCache>
            </c:strRef>
          </c:tx>
          <c:invertIfNegative val="0"/>
          <c:dLbls>
            <c:numFmt formatCode="#,##0.00" sourceLinked="0"/>
            <c:spPr>
              <a:noFill/>
              <a:ln w="25400">
                <a:noFill/>
              </a:ln>
            </c:spPr>
            <c:txPr>
              <a:bodyPr wrap="square" lIns="38100" tIns="19050" rIns="38100" bIns="19050" anchor="ctr">
                <a:spAutoFit/>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GeoMean</c:v>
                </c:pt>
              </c:strCache>
            </c:strRef>
          </c:cat>
          <c:val>
            <c:numRef>
              <c:f>Sheet1!$E$2</c:f>
              <c:numCache>
                <c:formatCode>General</c:formatCode>
                <c:ptCount val="1"/>
                <c:pt idx="0">
                  <c:v>0.75692338068999288</c:v>
                </c:pt>
              </c:numCache>
            </c:numRef>
          </c:val>
        </c:ser>
        <c:dLbls>
          <c:showLegendKey val="0"/>
          <c:showVal val="0"/>
          <c:showCatName val="0"/>
          <c:showSerName val="0"/>
          <c:showPercent val="0"/>
          <c:showBubbleSize val="0"/>
        </c:dLbls>
        <c:gapWidth val="150"/>
        <c:axId val="-2014044512"/>
        <c:axId val="-2014046144"/>
      </c:barChart>
      <c:catAx>
        <c:axId val="-2014044512"/>
        <c:scaling>
          <c:orientation val="minMax"/>
        </c:scaling>
        <c:delete val="1"/>
        <c:axPos val="b"/>
        <c:numFmt formatCode="General" sourceLinked="1"/>
        <c:majorTickMark val="out"/>
        <c:minorTickMark val="none"/>
        <c:tickLblPos val="nextTo"/>
        <c:crossAx val="-2014046144"/>
        <c:crossesAt val="0"/>
        <c:auto val="1"/>
        <c:lblAlgn val="ctr"/>
        <c:lblOffset val="100"/>
        <c:noMultiLvlLbl val="0"/>
      </c:catAx>
      <c:valAx>
        <c:axId val="-2014046144"/>
        <c:scaling>
          <c:orientation val="minMax"/>
          <c:max val="1.1000000000000001"/>
          <c:min val="0"/>
        </c:scaling>
        <c:delete val="0"/>
        <c:axPos val="l"/>
        <c:majorGridlines/>
        <c:title>
          <c:tx>
            <c:rich>
              <a:bodyPr/>
              <a:lstStyle/>
              <a:p>
                <a:pPr>
                  <a:defRPr sz="2800" b="1" i="0" u="none" strike="noStrike" baseline="0">
                    <a:solidFill>
                      <a:srgbClr val="000000"/>
                    </a:solidFill>
                    <a:latin typeface="Calibri"/>
                    <a:ea typeface="Calibri"/>
                    <a:cs typeface="Calibri"/>
                  </a:defRPr>
                </a:pPr>
                <a:r>
                  <a:rPr lang="en-US" sz="2800" baseline="0"/>
                  <a:t>Normalized BPKI</a:t>
                </a:r>
              </a:p>
            </c:rich>
          </c:tx>
          <c:layout>
            <c:manualLayout>
              <c:xMode val="edge"/>
              <c:yMode val="edge"/>
              <c:x val="1.4500317328770468E-2"/>
              <c:y val="0.13147733214106866"/>
            </c:manualLayout>
          </c:layout>
          <c:overlay val="0"/>
        </c:title>
        <c:numFmt formatCode="#,##0.0" sourceLinked="0"/>
        <c:majorTickMark val="out"/>
        <c:minorTickMark val="none"/>
        <c:tickLblPos val="nextTo"/>
        <c:txPr>
          <a:bodyPr rot="0" vert="horz"/>
          <a:lstStyle/>
          <a:p>
            <a:pPr>
              <a:defRPr sz="2400" b="0" i="0" u="none" strike="noStrike" baseline="0">
                <a:solidFill>
                  <a:srgbClr val="000000"/>
                </a:solidFill>
                <a:latin typeface="Calibri"/>
                <a:ea typeface="Calibri"/>
                <a:cs typeface="Calibri"/>
              </a:defRPr>
            </a:pPr>
            <a:endParaRPr lang="en-US"/>
          </a:p>
        </c:txPr>
        <c:crossAx val="-2014044512"/>
        <c:crossesAt val="1"/>
        <c:crossBetween val="between"/>
      </c:valAx>
    </c:plotArea>
    <c:legend>
      <c:legendPos val="r"/>
      <c:layout>
        <c:manualLayout>
          <c:xMode val="edge"/>
          <c:yMode val="edge"/>
          <c:x val="0.16473375113825059"/>
          <c:y val="1.3761518541401022E-2"/>
          <c:w val="0.79946929293434443"/>
          <c:h val="0.1021038563835614"/>
        </c:manualLayout>
      </c:layout>
      <c:overlay val="0"/>
      <c:txPr>
        <a:bodyPr/>
        <a:lstStyle/>
        <a:p>
          <a:pPr>
            <a:defRPr sz="24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Sheet3!$G$2</c:f>
              <c:strCache>
                <c:ptCount val="1"/>
                <c:pt idx="0">
                  <c:v>RMC</c:v>
                </c:pt>
              </c:strCache>
            </c:strRef>
          </c:tx>
          <c:spPr>
            <a:solidFill>
              <a:schemeClr val="accent1"/>
            </a:solidFill>
            <a:ln>
              <a:noFill/>
            </a:ln>
            <a:effectLst/>
          </c:spPr>
          <c:invertIfNegative val="0"/>
          <c:cat>
            <c:strRef>
              <c:f>Sheet3!$H$1:$J$1</c:f>
              <c:strCache>
                <c:ptCount val="3"/>
                <c:pt idx="0">
                  <c:v>1-core</c:v>
                </c:pt>
                <c:pt idx="1">
                  <c:v>2-core</c:v>
                </c:pt>
                <c:pt idx="2">
                  <c:v>4-core</c:v>
                </c:pt>
              </c:strCache>
            </c:strRef>
          </c:cat>
          <c:val>
            <c:numRef>
              <c:f>Sheet3!$H$2:$J$2</c:f>
              <c:numCache>
                <c:formatCode>0.00%</c:formatCode>
                <c:ptCount val="3"/>
                <c:pt idx="0">
                  <c:v>2.3E-2</c:v>
                </c:pt>
                <c:pt idx="1">
                  <c:v>5.7000000000000002E-2</c:v>
                </c:pt>
                <c:pt idx="2">
                  <c:v>4.2999999999999997E-2</c:v>
                </c:pt>
              </c:numCache>
            </c:numRef>
          </c:val>
        </c:ser>
        <c:ser>
          <c:idx val="1"/>
          <c:order val="1"/>
          <c:tx>
            <c:strRef>
              <c:f>Sheet3!$G$3</c:f>
              <c:strCache>
                <c:ptCount val="1"/>
                <c:pt idx="0">
                  <c:v>LCP-FPC</c:v>
                </c:pt>
              </c:strCache>
            </c:strRef>
          </c:tx>
          <c:spPr>
            <a:solidFill>
              <a:schemeClr val="accent2"/>
            </a:solidFill>
            <a:ln>
              <a:noFill/>
            </a:ln>
            <a:effectLst/>
          </c:spPr>
          <c:invertIfNegative val="0"/>
          <c:cat>
            <c:strRef>
              <c:f>Sheet3!$H$1:$J$1</c:f>
              <c:strCache>
                <c:ptCount val="3"/>
                <c:pt idx="0">
                  <c:v>1-core</c:v>
                </c:pt>
                <c:pt idx="1">
                  <c:v>2-core</c:v>
                </c:pt>
                <c:pt idx="2">
                  <c:v>4-core</c:v>
                </c:pt>
              </c:strCache>
            </c:strRef>
          </c:cat>
          <c:val>
            <c:numRef>
              <c:f>Sheet3!$H$3:$J$3</c:f>
              <c:numCache>
                <c:formatCode>0.00%</c:formatCode>
                <c:ptCount val="3"/>
                <c:pt idx="0">
                  <c:v>0.05</c:v>
                </c:pt>
                <c:pt idx="1">
                  <c:v>9.2999999999999999E-2</c:v>
                </c:pt>
                <c:pt idx="2">
                  <c:v>7.8E-2</c:v>
                </c:pt>
              </c:numCache>
            </c:numRef>
          </c:val>
        </c:ser>
        <c:ser>
          <c:idx val="2"/>
          <c:order val="2"/>
          <c:tx>
            <c:strRef>
              <c:f>Sheet3!$G$4</c:f>
              <c:strCache>
                <c:ptCount val="1"/>
                <c:pt idx="0">
                  <c:v>LCP-BDI</c:v>
                </c:pt>
              </c:strCache>
            </c:strRef>
          </c:tx>
          <c:spPr>
            <a:solidFill>
              <a:schemeClr val="accent3"/>
            </a:solidFill>
            <a:ln>
              <a:noFill/>
            </a:ln>
            <a:effectLst/>
          </c:spPr>
          <c:invertIfNegative val="0"/>
          <c:cat>
            <c:strRef>
              <c:f>Sheet3!$H$1:$J$1</c:f>
              <c:strCache>
                <c:ptCount val="3"/>
                <c:pt idx="0">
                  <c:v>1-core</c:v>
                </c:pt>
                <c:pt idx="1">
                  <c:v>2-core</c:v>
                </c:pt>
                <c:pt idx="2">
                  <c:v>4-core</c:v>
                </c:pt>
              </c:strCache>
            </c:strRef>
          </c:cat>
          <c:val>
            <c:numRef>
              <c:f>Sheet3!$H$4:$J$4</c:f>
              <c:numCache>
                <c:formatCode>0.00%</c:formatCode>
                <c:ptCount val="3"/>
                <c:pt idx="0">
                  <c:v>6.0999999999999999E-2</c:v>
                </c:pt>
                <c:pt idx="1">
                  <c:v>0.13900000000000001</c:v>
                </c:pt>
                <c:pt idx="2">
                  <c:v>0.107</c:v>
                </c:pt>
              </c:numCache>
            </c:numRef>
          </c:val>
        </c:ser>
        <c:dLbls>
          <c:showLegendKey val="0"/>
          <c:showVal val="0"/>
          <c:showCatName val="0"/>
          <c:showSerName val="0"/>
          <c:showPercent val="0"/>
          <c:showBubbleSize val="0"/>
        </c:dLbls>
        <c:gapWidth val="219"/>
        <c:overlap val="-27"/>
        <c:axId val="-2014046688"/>
        <c:axId val="-2014043424"/>
      </c:barChart>
      <c:catAx>
        <c:axId val="-20140466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2014043424"/>
        <c:crosses val="autoZero"/>
        <c:auto val="1"/>
        <c:lblAlgn val="ctr"/>
        <c:lblOffset val="100"/>
        <c:noMultiLvlLbl val="0"/>
      </c:catAx>
      <c:valAx>
        <c:axId val="-2014043424"/>
        <c:scaling>
          <c:orientation val="minMax"/>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r>
                  <a:rPr lang="en-US" sz="3200" b="1" i="0" baseline="0" dirty="0" smtClean="0">
                    <a:solidFill>
                      <a:schemeClr val="tx1"/>
                    </a:solidFill>
                  </a:rPr>
                  <a:t>Performance Improvement</a:t>
                </a:r>
                <a:endParaRPr lang="en-US" sz="3200" b="1" i="0" baseline="0" dirty="0">
                  <a:solidFill>
                    <a:schemeClr val="tx1"/>
                  </a:solidFill>
                </a:endParaRPr>
              </a:p>
            </c:rich>
          </c:tx>
          <c:layout>
            <c:manualLayout>
              <c:xMode val="edge"/>
              <c:yMode val="edge"/>
              <c:x val="0"/>
              <c:y val="0.16653568544316577"/>
            </c:manualLayout>
          </c:layout>
          <c:overlay val="0"/>
          <c:spPr>
            <a:noFill/>
            <a:ln>
              <a:noFill/>
            </a:ln>
            <a:effectLst/>
          </c:spPr>
          <c:txPr>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014046688"/>
        <c:crosses val="autoZero"/>
        <c:crossBetween val="between"/>
      </c:valAx>
      <c:spPr>
        <a:noFill/>
        <a:ln>
          <a:noFill/>
        </a:ln>
        <a:effectLst/>
      </c:spPr>
    </c:plotArea>
    <c:legend>
      <c:legendPos val="t"/>
      <c:layout>
        <c:manualLayout>
          <c:xMode val="edge"/>
          <c:yMode val="edge"/>
          <c:x val="0.2543399180365612"/>
          <c:y val="9.896630565521003E-2"/>
          <c:w val="0.68001565634212713"/>
          <c:h val="9.5692741092173156E-2"/>
        </c:manualLayout>
      </c:layout>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67073983301756"/>
          <c:y val="0.1363557718258597"/>
          <c:w val="0.81191531522135885"/>
          <c:h val="0.75612061015995047"/>
        </c:manualLayout>
      </c:layout>
      <c:barChart>
        <c:barDir val="col"/>
        <c:grouping val="clustered"/>
        <c:varyColors val="0"/>
        <c:ser>
          <c:idx val="0"/>
          <c:order val="0"/>
          <c:tx>
            <c:strRef>
              <c:f>Sheet2!$B$1</c:f>
              <c:strCache>
                <c:ptCount val="1"/>
                <c:pt idx="0">
                  <c:v>Baseline</c:v>
                </c:pt>
              </c:strCache>
            </c:strRef>
          </c:tx>
          <c:spPr>
            <a:solidFill>
              <a:schemeClr val="accent1"/>
            </a:solidFill>
            <a:ln>
              <a:noFill/>
            </a:ln>
            <a:effectLst/>
          </c:spPr>
          <c:invertIfNegative val="0"/>
          <c:dPt>
            <c:idx val="0"/>
            <c:invertIfNegative val="0"/>
            <c:bubble3D val="0"/>
            <c:spPr>
              <a:solidFill>
                <a:schemeClr val="accent1"/>
              </a:solidFill>
              <a:ln>
                <a:noFill/>
              </a:ln>
              <a:effectLst/>
            </c:spPr>
          </c:dPt>
          <c:dLbls>
            <c:dLbl>
              <c:idx val="0"/>
              <c:layout>
                <c:manualLayout>
                  <c:x val="-2.8259146894102182E-17"/>
                  <c:y val="1.2612612612612612E-2"/>
                </c:manualLayout>
              </c:layout>
              <c:numFmt formatCode="#,##0.00" sourceLinked="0"/>
              <c:spPr>
                <a:noFill/>
                <a:ln>
                  <a:noFill/>
                </a:ln>
                <a:effectLst/>
              </c:spPr>
              <c:txPr>
                <a:bodyPr rot="0" spcFirstLastPara="1" vertOverflow="ellipsis" vert="horz" wrap="square" anchor="ctr" anchorCtr="1"/>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w="25341">
                <a:noFill/>
              </a:ln>
              <a:effectLst/>
            </c:spPr>
            <c:txPr>
              <a:bodyPr rot="0" spcFirstLastPara="1" vertOverflow="ellipsis" vert="horz" wrap="square" lIns="38100" tIns="19050" rIns="38100" bIns="19050" anchor="ctr" anchorCtr="1">
                <a:spAutoFit/>
              </a:bodyPr>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c:f>
              <c:strCache>
                <c:ptCount val="1"/>
                <c:pt idx="0">
                  <c:v>GeoMean</c:v>
                </c:pt>
              </c:strCache>
            </c:strRef>
          </c:cat>
          <c:val>
            <c:numRef>
              <c:f>Sheet2!$B$2</c:f>
              <c:numCache>
                <c:formatCode>General</c:formatCode>
                <c:ptCount val="1"/>
                <c:pt idx="0">
                  <c:v>1</c:v>
                </c:pt>
              </c:numCache>
            </c:numRef>
          </c:val>
        </c:ser>
        <c:ser>
          <c:idx val="1"/>
          <c:order val="1"/>
          <c:tx>
            <c:strRef>
              <c:f>Sheet2!$C$1</c:f>
              <c:strCache>
                <c:ptCount val="1"/>
                <c:pt idx="0">
                  <c:v>RMC</c:v>
                </c:pt>
              </c:strCache>
            </c:strRef>
          </c:tx>
          <c:spPr>
            <a:solidFill>
              <a:schemeClr val="accent2"/>
            </a:solidFill>
            <a:ln>
              <a:noFill/>
            </a:ln>
            <a:effectLst/>
          </c:spPr>
          <c:invertIfNegative val="0"/>
          <c:dLbls>
            <c:dLbl>
              <c:idx val="0"/>
              <c:layout>
                <c:manualLayout>
                  <c:x val="-2.9433406916850625E-3"/>
                  <c:y val="1.727857296041773E-2"/>
                </c:manualLayout>
              </c:layout>
              <c:numFmt formatCode="#,##0.00" sourceLinked="0"/>
              <c:spPr>
                <a:noFill/>
                <a:ln w="25341">
                  <a:noFill/>
                </a:ln>
                <a:effectLst/>
              </c:spPr>
              <c:txPr>
                <a:bodyPr rot="0" spcFirstLastPara="1" vertOverflow="ellipsis" vert="horz" wrap="square" anchor="ctr" anchorCtr="1"/>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w="25341">
                <a:noFill/>
              </a:ln>
              <a:effectLst/>
            </c:spPr>
            <c:txPr>
              <a:bodyPr rot="0" spcFirstLastPara="1" vertOverflow="ellipsis" vert="horz" wrap="square" lIns="38100" tIns="19050" rIns="38100" bIns="19050" anchor="ctr" anchorCtr="1">
                <a:spAutoFit/>
              </a:bodyPr>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c:f>
              <c:strCache>
                <c:ptCount val="1"/>
                <c:pt idx="0">
                  <c:v>GeoMean</c:v>
                </c:pt>
              </c:strCache>
            </c:strRef>
          </c:cat>
          <c:val>
            <c:numRef>
              <c:f>Sheet2!$C$2</c:f>
              <c:numCache>
                <c:formatCode>General</c:formatCode>
                <c:ptCount val="1"/>
                <c:pt idx="0">
                  <c:v>1.061130084952822</c:v>
                </c:pt>
              </c:numCache>
            </c:numRef>
          </c:val>
        </c:ser>
        <c:ser>
          <c:idx val="2"/>
          <c:order val="2"/>
          <c:tx>
            <c:strRef>
              <c:f>Sheet2!$D$1</c:f>
              <c:strCache>
                <c:ptCount val="1"/>
                <c:pt idx="0">
                  <c:v>LCP-FPC</c:v>
                </c:pt>
              </c:strCache>
            </c:strRef>
          </c:tx>
          <c:spPr>
            <a:solidFill>
              <a:schemeClr val="accent3"/>
            </a:solidFill>
            <a:ln>
              <a:noFill/>
            </a:ln>
            <a:effectLst/>
          </c:spPr>
          <c:invertIfNegative val="0"/>
          <c:dLbls>
            <c:numFmt formatCode="#,##0.00" sourceLinked="0"/>
            <c:spPr>
              <a:noFill/>
              <a:ln w="25341">
                <a:noFill/>
              </a:ln>
              <a:effectLst/>
            </c:spPr>
            <c:txPr>
              <a:bodyPr rot="0" spcFirstLastPara="1" vertOverflow="ellipsis" vert="horz" wrap="square" lIns="38100" tIns="19050" rIns="38100" bIns="19050" anchor="ctr" anchorCtr="1">
                <a:spAutoFit/>
              </a:bodyPr>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c:f>
              <c:strCache>
                <c:ptCount val="1"/>
                <c:pt idx="0">
                  <c:v>GeoMean</c:v>
                </c:pt>
              </c:strCache>
            </c:strRef>
          </c:cat>
          <c:val>
            <c:numRef>
              <c:f>Sheet2!$D$2</c:f>
              <c:numCache>
                <c:formatCode>General</c:formatCode>
                <c:ptCount val="1"/>
                <c:pt idx="0">
                  <c:v>0.96634534351225831</c:v>
                </c:pt>
              </c:numCache>
            </c:numRef>
          </c:val>
        </c:ser>
        <c:ser>
          <c:idx val="3"/>
          <c:order val="3"/>
          <c:tx>
            <c:strRef>
              <c:f>Sheet2!$E$1</c:f>
              <c:strCache>
                <c:ptCount val="1"/>
                <c:pt idx="0">
                  <c:v>LCP-BDI</c:v>
                </c:pt>
              </c:strCache>
            </c:strRef>
          </c:tx>
          <c:spPr>
            <a:solidFill>
              <a:schemeClr val="accent4"/>
            </a:solidFill>
            <a:ln>
              <a:noFill/>
            </a:ln>
            <a:effectLst/>
          </c:spPr>
          <c:invertIfNegative val="0"/>
          <c:dLbls>
            <c:numFmt formatCode="#,##0.00" sourceLinked="0"/>
            <c:spPr>
              <a:noFill/>
              <a:ln w="25341">
                <a:noFill/>
              </a:ln>
              <a:effectLst/>
            </c:spPr>
            <c:txPr>
              <a:bodyPr rot="0" spcFirstLastPara="1" vertOverflow="ellipsis" vert="horz" wrap="square" lIns="38100" tIns="19050" rIns="38100" bIns="19050" anchor="ctr" anchorCtr="1">
                <a:spAutoFit/>
              </a:bodyPr>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c:f>
              <c:strCache>
                <c:ptCount val="1"/>
                <c:pt idx="0">
                  <c:v>GeoMean</c:v>
                </c:pt>
              </c:strCache>
            </c:strRef>
          </c:cat>
          <c:val>
            <c:numRef>
              <c:f>Sheet2!$E$2</c:f>
              <c:numCache>
                <c:formatCode>General</c:formatCode>
                <c:ptCount val="1"/>
                <c:pt idx="0">
                  <c:v>0.94755987149329424</c:v>
                </c:pt>
              </c:numCache>
            </c:numRef>
          </c:val>
        </c:ser>
        <c:dLbls>
          <c:showLegendKey val="0"/>
          <c:showVal val="0"/>
          <c:showCatName val="0"/>
          <c:showSerName val="0"/>
          <c:showPercent val="0"/>
          <c:showBubbleSize val="0"/>
        </c:dLbls>
        <c:gapWidth val="150"/>
        <c:axId val="-97609856"/>
        <c:axId val="-97607136"/>
      </c:barChart>
      <c:catAx>
        <c:axId val="-97609856"/>
        <c:scaling>
          <c:orientation val="minMax"/>
        </c:scaling>
        <c:delete val="1"/>
        <c:axPos val="b"/>
        <c:numFmt formatCode="General" sourceLinked="1"/>
        <c:majorTickMark val="out"/>
        <c:minorTickMark val="none"/>
        <c:tickLblPos val="nextTo"/>
        <c:crossAx val="-97607136"/>
        <c:crossesAt val="0"/>
        <c:auto val="1"/>
        <c:lblAlgn val="ctr"/>
        <c:lblOffset val="100"/>
        <c:noMultiLvlLbl val="0"/>
      </c:catAx>
      <c:valAx>
        <c:axId val="-97607136"/>
        <c:scaling>
          <c:orientation val="minMax"/>
          <c:max val="1.2"/>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2794" b="1" i="0" u="none" strike="noStrike" kern="1200" baseline="0">
                    <a:solidFill>
                      <a:srgbClr val="000000"/>
                    </a:solidFill>
                    <a:latin typeface="Calibri"/>
                    <a:ea typeface="Calibri"/>
                    <a:cs typeface="Calibri"/>
                  </a:defRPr>
                </a:pPr>
                <a:r>
                  <a:rPr lang="en-US"/>
                  <a:t>Normalized Energy</a:t>
                </a:r>
              </a:p>
            </c:rich>
          </c:tx>
          <c:layout>
            <c:manualLayout>
              <c:xMode val="edge"/>
              <c:yMode val="edge"/>
              <c:x val="2.4301298275215596E-2"/>
              <c:y val="5.6310540129852184E-2"/>
            </c:manualLayout>
          </c:layout>
          <c:overlay val="0"/>
          <c:spPr>
            <a:noFill/>
            <a:ln>
              <a:noFill/>
            </a:ln>
            <a:effectLst/>
          </c:spPr>
          <c:txPr>
            <a:bodyPr rot="-5400000" spcFirstLastPara="1" vertOverflow="ellipsis" vert="horz" wrap="square" anchor="ctr" anchorCtr="1"/>
            <a:lstStyle/>
            <a:p>
              <a:pPr>
                <a:defRPr sz="2794" b="1" i="0" u="none" strike="noStrike" kern="1200" baseline="0">
                  <a:solidFill>
                    <a:srgbClr val="000000"/>
                  </a:solidFill>
                  <a:latin typeface="Calibri"/>
                  <a:ea typeface="Calibri"/>
                  <a:cs typeface="Calibri"/>
                </a:defRPr>
              </a:pPr>
              <a:endParaRPr lang="en-US"/>
            </a:p>
          </c:txPr>
        </c:title>
        <c:numFmt formatCode="#,##0.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2394" b="0" i="0" u="none" strike="noStrike" kern="1200" baseline="0">
                <a:solidFill>
                  <a:srgbClr val="000000"/>
                </a:solidFill>
                <a:latin typeface="Calibri"/>
                <a:ea typeface="Calibri"/>
                <a:cs typeface="Calibri"/>
              </a:defRPr>
            </a:pPr>
            <a:endParaRPr lang="en-US"/>
          </a:p>
        </c:txPr>
        <c:crossAx val="-97609856"/>
        <c:crossesAt val="1"/>
        <c:crossBetween val="between"/>
      </c:valAx>
      <c:spPr>
        <a:noFill/>
        <a:ln w="25341">
          <a:noFill/>
        </a:ln>
        <a:effectLst/>
      </c:spPr>
    </c:plotArea>
    <c:legend>
      <c:legendPos val="r"/>
      <c:layout>
        <c:manualLayout>
          <c:xMode val="edge"/>
          <c:yMode val="edge"/>
          <c:x val="0.16473378327709037"/>
          <c:y val="1.376156927752452E-2"/>
          <c:w val="0.77527371578552695"/>
          <c:h val="0.10210388175162316"/>
        </c:manualLayout>
      </c:layout>
      <c:overlay val="0"/>
      <c:spPr>
        <a:noFill/>
        <a:ln>
          <a:noFill/>
        </a:ln>
        <a:effectLst/>
      </c:spPr>
      <c:txPr>
        <a:bodyPr rot="0" spcFirstLastPara="1" vertOverflow="ellipsis" vert="horz" wrap="square" anchor="ctr" anchorCtr="1"/>
        <a:lstStyle/>
        <a:p>
          <a:pPr>
            <a:defRPr sz="2394" b="0" i="0" u="none" strike="noStrike" kern="1200" baseline="0">
              <a:solidFill>
                <a:srgbClr val="000000"/>
              </a:solidFill>
              <a:latin typeface="Calibri"/>
              <a:ea typeface="Calibri"/>
              <a:cs typeface="Calibri"/>
            </a:defRPr>
          </a:pPr>
          <a:endParaRPr lang="en-US"/>
        </a:p>
      </c:txPr>
    </c:legend>
    <c:plotVisOnly val="1"/>
    <c:dispBlanksAs val="gap"/>
    <c:showDLblsOverMax val="0"/>
  </c:chart>
  <c:spPr>
    <a:noFill/>
    <a:ln w="9525" cap="flat" cmpd="sng" algn="ctr">
      <a:noFill/>
      <a:prstDash val="solid"/>
    </a:ln>
    <a:effectLst/>
  </c:spPr>
  <c:txPr>
    <a:bodyPr/>
    <a:lstStyle/>
    <a:p>
      <a:pPr>
        <a:defRPr sz="998" b="0" i="0" u="none" strike="noStrike" baseline="0">
          <a:solidFill>
            <a:srgbClr val="000000"/>
          </a:solidFill>
          <a:latin typeface="Calibri"/>
          <a:ea typeface="Calibri"/>
          <a:cs typeface="Calibri"/>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15364782941952"/>
          <c:y val="0.10122824067646456"/>
          <c:w val="0.78239727777390666"/>
          <c:h val="0.52080472308719605"/>
        </c:manualLayout>
      </c:layout>
      <c:barChart>
        <c:barDir val="col"/>
        <c:grouping val="clustered"/>
        <c:varyColors val="0"/>
        <c:ser>
          <c:idx val="0"/>
          <c:order val="0"/>
          <c:tx>
            <c:strRef>
              <c:f>Sheet1!$C$6</c:f>
              <c:strCache>
                <c:ptCount val="1"/>
                <c:pt idx="0">
                  <c:v>Baseline</c:v>
                </c:pt>
              </c:strCache>
            </c:strRef>
          </c:tx>
          <c:spPr>
            <a:solidFill>
              <a:schemeClr val="accent1"/>
            </a:solidFill>
            <a:ln>
              <a:noFill/>
            </a:ln>
            <a:effectLst/>
          </c:spPr>
          <c:invertIfNegative val="0"/>
          <c:cat>
            <c:strRef>
              <c:f>Sheet1!$B$7:$B$10</c:f>
              <c:strCache>
                <c:ptCount val="4"/>
                <c:pt idx="0">
                  <c:v>256MB</c:v>
                </c:pt>
                <c:pt idx="1">
                  <c:v>512MB</c:v>
                </c:pt>
                <c:pt idx="2">
                  <c:v>768MB</c:v>
                </c:pt>
                <c:pt idx="3">
                  <c:v>1GB</c:v>
                </c:pt>
              </c:strCache>
            </c:strRef>
          </c:cat>
          <c:val>
            <c:numRef>
              <c:f>Sheet1!$C$7:$C$10</c:f>
              <c:numCache>
                <c:formatCode>General</c:formatCode>
                <c:ptCount val="4"/>
                <c:pt idx="0">
                  <c:v>1</c:v>
                </c:pt>
                <c:pt idx="1">
                  <c:v>0.82646212847555123</c:v>
                </c:pt>
                <c:pt idx="2">
                  <c:v>0.73241000000000001</c:v>
                </c:pt>
                <c:pt idx="3">
                  <c:v>0.60882070949185041</c:v>
                </c:pt>
              </c:numCache>
            </c:numRef>
          </c:val>
        </c:ser>
        <c:ser>
          <c:idx val="1"/>
          <c:order val="1"/>
          <c:tx>
            <c:strRef>
              <c:f>Sheet1!$D$6</c:f>
              <c:strCache>
                <c:ptCount val="1"/>
                <c:pt idx="0">
                  <c:v>LCP-BDI</c:v>
                </c:pt>
              </c:strCache>
            </c:strRef>
          </c:tx>
          <c:spPr>
            <a:solidFill>
              <a:schemeClr val="accent2"/>
            </a:solidFill>
            <a:ln>
              <a:noFill/>
            </a:ln>
            <a:effectLst/>
          </c:spPr>
          <c:invertIfNegative val="0"/>
          <c:dLbls>
            <c:dLbl>
              <c:idx val="0"/>
              <c:layout>
                <c:manualLayout>
                  <c:x val="2.0435965110175598E-2"/>
                  <c:y val="2.3688663282571926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dk1"/>
                        </a:solidFill>
                        <a:latin typeface="+mn-lt"/>
                        <a:ea typeface="+mn-ea"/>
                        <a:cs typeface="+mn-cs"/>
                      </a:defRPr>
                    </a:pPr>
                    <a:r>
                      <a:rPr lang="en-US" sz="2400" b="1" baseline="0"/>
                      <a:t>8%</a:t>
                    </a:r>
                  </a:p>
                </c:rich>
              </c:tx>
              <c:spPr>
                <a:noFill/>
                <a:ln w="25400">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dk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1"/>
              <c:layout>
                <c:manualLayout>
                  <c:x val="2.8610351154245761E-2"/>
                  <c:y val="2.030456852791878E-2"/>
                </c:manualLayout>
              </c:layout>
              <c:tx>
                <c:rich>
                  <a:bodyPr/>
                  <a:lstStyle/>
                  <a:p>
                    <a:r>
                      <a:rPr lang="en-US" sz="2400" b="1" baseline="0">
                        <a:solidFill>
                          <a:schemeClr val="tx1">
                            <a:lumMod val="95000"/>
                            <a:lumOff val="5000"/>
                          </a:schemeClr>
                        </a:solidFill>
                      </a:rPr>
                      <a:t>14%</a:t>
                    </a:r>
                  </a:p>
                </c:rich>
              </c:tx>
              <c:dLblPos val="outEnd"/>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2.3048219636262173E-2"/>
                  <c:y val="-2.3535307456844942E-2"/>
                </c:manualLayout>
              </c:layout>
              <c:tx>
                <c:rich>
                  <a:bodyPr/>
                  <a:lstStyle/>
                  <a:p>
                    <a:r>
                      <a:rPr lang="en-US" sz="2400" b="1" baseline="0"/>
                      <a:t>23%</a:t>
                    </a:r>
                  </a:p>
                </c:rich>
              </c:tx>
              <c:dLblPos val="outEnd"/>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2.6566754643228278E-2"/>
                  <c:y val="0"/>
                </c:manualLayout>
              </c:layout>
              <c:tx>
                <c:rich>
                  <a:bodyPr/>
                  <a:lstStyle/>
                  <a:p>
                    <a:r>
                      <a:rPr lang="en-US" sz="2400" b="1" baseline="0"/>
                      <a:t>21%</a:t>
                    </a:r>
                  </a:p>
                </c:rich>
              </c:tx>
              <c:dLblPos val="outEnd"/>
              <c:showLegendKey val="0"/>
              <c:showVal val="0"/>
              <c:showCatName val="0"/>
              <c:showSerName val="0"/>
              <c:showPercent val="0"/>
              <c:showBubbleSize val="0"/>
              <c:extLst>
                <c:ext xmlns:c15="http://schemas.microsoft.com/office/drawing/2012/chart" uri="{CE6537A1-D6FC-4f65-9D91-7224C49458BB}">
                  <c15:layout/>
                </c:ext>
              </c:extLst>
            </c:dLbl>
            <c:spPr>
              <a:noFill/>
              <a:ln w="25400">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Sheet1!$B$7:$B$10</c:f>
              <c:strCache>
                <c:ptCount val="4"/>
                <c:pt idx="0">
                  <c:v>256MB</c:v>
                </c:pt>
                <c:pt idx="1">
                  <c:v>512MB</c:v>
                </c:pt>
                <c:pt idx="2">
                  <c:v>768MB</c:v>
                </c:pt>
                <c:pt idx="3">
                  <c:v>1GB</c:v>
                </c:pt>
              </c:strCache>
            </c:strRef>
          </c:cat>
          <c:val>
            <c:numRef>
              <c:f>Sheet1!$D$7:$D$10</c:f>
              <c:numCache>
                <c:formatCode>General</c:formatCode>
                <c:ptCount val="4"/>
                <c:pt idx="0">
                  <c:v>0.92233940556088201</c:v>
                </c:pt>
                <c:pt idx="1">
                  <c:v>0.71332694151486109</c:v>
                </c:pt>
                <c:pt idx="2">
                  <c:v>0.56311999999999995</c:v>
                </c:pt>
                <c:pt idx="3">
                  <c:v>0.48678811121764098</c:v>
                </c:pt>
              </c:numCache>
            </c:numRef>
          </c:val>
        </c:ser>
        <c:dLbls>
          <c:showLegendKey val="0"/>
          <c:showVal val="0"/>
          <c:showCatName val="0"/>
          <c:showSerName val="0"/>
          <c:showPercent val="0"/>
          <c:showBubbleSize val="0"/>
        </c:dLbls>
        <c:gapWidth val="150"/>
        <c:axId val="-2018163552"/>
        <c:axId val="-2018163008"/>
      </c:barChart>
      <c:catAx>
        <c:axId val="-2018163552"/>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sz="2800"/>
                  <a:t>DRAM Size</a:t>
                </a:r>
              </a:p>
            </c:rich>
          </c:tx>
          <c:layout/>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018163008"/>
        <c:crosses val="autoZero"/>
        <c:auto val="1"/>
        <c:lblAlgn val="ctr"/>
        <c:lblOffset val="100"/>
        <c:noMultiLvlLbl val="0"/>
      </c:catAx>
      <c:valAx>
        <c:axId val="-2018163008"/>
        <c:scaling>
          <c:orientation val="minMax"/>
          <c:max val="1.2"/>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2800"/>
                  <a:t>Normalized #</a:t>
                </a:r>
                <a:r>
                  <a:rPr lang="en-US" sz="2800" baseline="0"/>
                  <a:t> of Page Faults</a:t>
                </a:r>
                <a:endParaRPr lang="en-US" sz="2800"/>
              </a:p>
            </c:rich>
          </c:tx>
          <c:layout>
            <c:manualLayout>
              <c:xMode val="edge"/>
              <c:yMode val="edge"/>
              <c:x val="4.4561354609434962E-4"/>
              <c:y val="6.3907389410076884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018163552"/>
        <c:crosses val="autoZero"/>
        <c:crossBetween val="between"/>
        <c:majorUnit val="0.2"/>
      </c:valAx>
      <c:spPr>
        <a:noFill/>
        <a:ln>
          <a:noFill/>
        </a:ln>
        <a:effectLst/>
      </c:spPr>
    </c:plotArea>
    <c:legend>
      <c:legendPos val="t"/>
      <c:layout>
        <c:manualLayout>
          <c:xMode val="edge"/>
          <c:yMode val="edge"/>
          <c:x val="0.36787471256358439"/>
          <c:y val="0"/>
          <c:w val="0.6029333526560714"/>
          <c:h val="8.5832721791388164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231041120908174"/>
          <c:y val="0.32935378608225924"/>
          <c:w val="0.76743565799264979"/>
          <c:h val="0.57151230140791986"/>
        </c:manualLayout>
      </c:layout>
      <c:barChart>
        <c:barDir val="col"/>
        <c:grouping val="clustered"/>
        <c:varyColors val="0"/>
        <c:ser>
          <c:idx val="0"/>
          <c:order val="0"/>
          <c:spPr>
            <a:ln w="19050">
              <a:solidFill>
                <a:schemeClr val="tx1"/>
              </a:solidFill>
            </a:ln>
          </c:spPr>
          <c:invertIfNegative val="0"/>
          <c:cat>
            <c:strRef>
              <c:f>Sheet4!$A$2:$A$24</c:f>
              <c:strCache>
                <c:ptCount val="23"/>
                <c:pt idx="0">
                  <c:v>apache</c:v>
                </c:pt>
                <c:pt idx="1">
                  <c:v>astar</c:v>
                </c:pt>
                <c:pt idx="2">
                  <c:v>bzip2</c:v>
                </c:pt>
                <c:pt idx="3">
                  <c:v>cactusADM</c:v>
                </c:pt>
                <c:pt idx="4">
                  <c:v>gcc</c:v>
                </c:pt>
                <c:pt idx="5">
                  <c:v>GemsFDTD</c:v>
                </c:pt>
                <c:pt idx="6">
                  <c:v>gromacs</c:v>
                </c:pt>
                <c:pt idx="7">
                  <c:v>h264ref</c:v>
                </c:pt>
                <c:pt idx="8">
                  <c:v>lbm</c:v>
                </c:pt>
                <c:pt idx="9">
                  <c:v>leslie3d</c:v>
                </c:pt>
                <c:pt idx="10">
                  <c:v>libquantum</c:v>
                </c:pt>
                <c:pt idx="11">
                  <c:v>mcf</c:v>
                </c:pt>
                <c:pt idx="12">
                  <c:v>omnetpp</c:v>
                </c:pt>
                <c:pt idx="13">
                  <c:v>perlbench</c:v>
                </c:pt>
                <c:pt idx="14">
                  <c:v>sjeng</c:v>
                </c:pt>
                <c:pt idx="15">
                  <c:v>soplex</c:v>
                </c:pt>
                <c:pt idx="16">
                  <c:v>sphinx3</c:v>
                </c:pt>
                <c:pt idx="17">
                  <c:v>tpcc</c:v>
                </c:pt>
                <c:pt idx="18">
                  <c:v>tpch6</c:v>
                </c:pt>
                <c:pt idx="19">
                  <c:v>xalancbmk</c:v>
                </c:pt>
                <c:pt idx="20">
                  <c:v>zeusmp</c:v>
                </c:pt>
                <c:pt idx="22">
                  <c:v>GeoMean</c:v>
                </c:pt>
              </c:strCache>
            </c:strRef>
          </c:cat>
          <c:val>
            <c:numRef>
              <c:f>Sheet4!$B$2:$B$24</c:f>
              <c:numCache>
                <c:formatCode>General</c:formatCode>
                <c:ptCount val="23"/>
                <c:pt idx="0">
                  <c:v>1.4330000286600006E-5</c:v>
                </c:pt>
                <c:pt idx="1">
                  <c:v>1.1100000111000002E-6</c:v>
                </c:pt>
                <c:pt idx="2">
                  <c:v>5.0400001008000023E-6</c:v>
                </c:pt>
                <c:pt idx="3">
                  <c:v>4.4900000224500003E-6</c:v>
                </c:pt>
                <c:pt idx="4">
                  <c:v>5.2000001040000023E-7</c:v>
                </c:pt>
                <c:pt idx="5">
                  <c:v>1.00000001E-8</c:v>
                </c:pt>
                <c:pt idx="6">
                  <c:v>1.0000000400000015E-8</c:v>
                </c:pt>
                <c:pt idx="7">
                  <c:v>1.7000000170000001E-7</c:v>
                </c:pt>
                <c:pt idx="8">
                  <c:v>1.00000001E-8</c:v>
                </c:pt>
                <c:pt idx="9">
                  <c:v>8.0000003200000122E-8</c:v>
                </c:pt>
                <c:pt idx="10">
                  <c:v>1.00000001E-8</c:v>
                </c:pt>
                <c:pt idx="11">
                  <c:v>2.2000000440000009E-7</c:v>
                </c:pt>
                <c:pt idx="12">
                  <c:v>7.3500000367499999E-7</c:v>
                </c:pt>
                <c:pt idx="13">
                  <c:v>6.000000060000001E-7</c:v>
                </c:pt>
                <c:pt idx="14">
                  <c:v>1.2100000040333334E-6</c:v>
                </c:pt>
                <c:pt idx="15">
                  <c:v>2.3475000117375E-5</c:v>
                </c:pt>
                <c:pt idx="16">
                  <c:v>4.990000016633333E-6</c:v>
                </c:pt>
                <c:pt idx="17">
                  <c:v>5.8100001162000025E-6</c:v>
                </c:pt>
                <c:pt idx="18">
                  <c:v>1.6400000984000057E-5</c:v>
                </c:pt>
                <c:pt idx="19">
                  <c:v>2.5000000250000005E-7</c:v>
                </c:pt>
                <c:pt idx="20">
                  <c:v>1.8850000094250001E-6</c:v>
                </c:pt>
                <c:pt idx="22">
                  <c:v>4.777573606714677E-7</c:v>
                </c:pt>
              </c:numCache>
            </c:numRef>
          </c:val>
        </c:ser>
        <c:dLbls>
          <c:showLegendKey val="0"/>
          <c:showVal val="0"/>
          <c:showCatName val="0"/>
          <c:showSerName val="0"/>
          <c:showPercent val="0"/>
          <c:showBubbleSize val="0"/>
        </c:dLbls>
        <c:gapWidth val="150"/>
        <c:axId val="-2061387872"/>
        <c:axId val="-2061382432"/>
      </c:barChart>
      <c:catAx>
        <c:axId val="-2061387872"/>
        <c:scaling>
          <c:orientation val="minMax"/>
        </c:scaling>
        <c:delete val="0"/>
        <c:axPos val="t"/>
        <c:numFmt formatCode="General" sourceLinked="1"/>
        <c:majorTickMark val="out"/>
        <c:minorTickMark val="none"/>
        <c:tickLblPos val="nextTo"/>
        <c:txPr>
          <a:bodyPr rot="-5400000" vert="horz"/>
          <a:lstStyle/>
          <a:p>
            <a:pPr>
              <a:defRPr sz="2000" baseline="0"/>
            </a:pPr>
            <a:endParaRPr lang="en-US"/>
          </a:p>
        </c:txPr>
        <c:crossAx val="-2061382432"/>
        <c:crosses val="max"/>
        <c:auto val="1"/>
        <c:lblAlgn val="ctr"/>
        <c:lblOffset val="100"/>
        <c:noMultiLvlLbl val="0"/>
      </c:catAx>
      <c:valAx>
        <c:axId val="-2061382432"/>
        <c:scaling>
          <c:logBase val="10"/>
          <c:orientation val="minMax"/>
          <c:max val="1.0000000000000002E-3"/>
          <c:min val="1.0000000000000005E-8"/>
        </c:scaling>
        <c:delete val="0"/>
        <c:axPos val="l"/>
        <c:majorGridlines/>
        <c:numFmt formatCode="0.E+00" sourceLinked="0"/>
        <c:majorTickMark val="out"/>
        <c:minorTickMark val="none"/>
        <c:tickLblPos val="nextTo"/>
        <c:txPr>
          <a:bodyPr/>
          <a:lstStyle/>
          <a:p>
            <a:pPr>
              <a:defRPr sz="2000" baseline="0"/>
            </a:pPr>
            <a:endParaRPr lang="en-US"/>
          </a:p>
        </c:txPr>
        <c:crossAx val="-2061387872"/>
        <c:crosses val="autoZero"/>
        <c:crossBetween val="between"/>
      </c:valAx>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6425613294664"/>
          <c:y val="9.3991829257444398E-2"/>
          <c:w val="0.86299931686827636"/>
          <c:h val="0.35703133668683523"/>
        </c:manualLayout>
      </c:layout>
      <c:barChart>
        <c:barDir val="col"/>
        <c:grouping val="clustered"/>
        <c:varyColors val="0"/>
        <c:ser>
          <c:idx val="0"/>
          <c:order val="0"/>
          <c:tx>
            <c:strRef>
              <c:f>Sheet1!$C$2</c:f>
              <c:strCache>
                <c:ptCount val="1"/>
                <c:pt idx="0">
                  <c:v>BDI</c:v>
                </c:pt>
              </c:strCache>
            </c:strRef>
          </c:tx>
          <c:spPr>
            <a:solidFill>
              <a:schemeClr val="accent1"/>
            </a:solidFill>
            <a:ln>
              <a:noFill/>
            </a:ln>
            <a:effectLst/>
          </c:spPr>
          <c:invertIfNegative val="0"/>
          <c:cat>
            <c:multiLvlStrRef>
              <c:f>Sheet1!$A$3:$B$31</c:f>
              <c:multiLvlStrCache>
                <c:ptCount val="29"/>
                <c:lvl>
                  <c:pt idx="0">
                    <c:v>BFS</c:v>
                  </c:pt>
                  <c:pt idx="1">
                    <c:v>MUM</c:v>
                  </c:pt>
                  <c:pt idx="2">
                    <c:v>JPEG</c:v>
                  </c:pt>
                  <c:pt idx="3">
                    <c:v>NN</c:v>
                  </c:pt>
                  <c:pt idx="4">
                    <c:v>LPS</c:v>
                  </c:pt>
                  <c:pt idx="5">
                    <c:v>STO</c:v>
                  </c:pt>
                  <c:pt idx="6">
                    <c:v>CONS</c:v>
                  </c:pt>
                  <c:pt idx="7">
                    <c:v>SCP</c:v>
                  </c:pt>
                  <c:pt idx="9">
                    <c:v>spmv</c:v>
                  </c:pt>
                  <c:pt idx="10">
                    <c:v>sad</c:v>
                  </c:pt>
                  <c:pt idx="12">
                    <c:v>backprop</c:v>
                  </c:pt>
                  <c:pt idx="13">
                    <c:v>hotspot</c:v>
                  </c:pt>
                  <c:pt idx="14">
                    <c:v>streamcluster</c:v>
                  </c:pt>
                  <c:pt idx="16">
                    <c:v>PVC</c:v>
                  </c:pt>
                  <c:pt idx="17">
                    <c:v>PVR</c:v>
                  </c:pt>
                  <c:pt idx="18">
                    <c:v>InvIdx</c:v>
                  </c:pt>
                  <c:pt idx="19">
                    <c:v>SS</c:v>
                  </c:pt>
                  <c:pt idx="21">
                    <c:v>bfs</c:v>
                  </c:pt>
                  <c:pt idx="22">
                    <c:v>bh</c:v>
                  </c:pt>
                  <c:pt idx="23">
                    <c:v>dmr</c:v>
                  </c:pt>
                  <c:pt idx="24">
                    <c:v>mst</c:v>
                  </c:pt>
                  <c:pt idx="25">
                    <c:v>sp</c:v>
                  </c:pt>
                  <c:pt idx="26">
                    <c:v>sssp</c:v>
                  </c:pt>
                  <c:pt idx="28">
                    <c:v>GeoMean</c:v>
                  </c:pt>
                </c:lvl>
                <c:lvl>
                  <c:pt idx="0">
                    <c:v>CUDA</c:v>
                  </c:pt>
                  <c:pt idx="9">
                    <c:v>Parboil</c:v>
                  </c:pt>
                  <c:pt idx="12">
                    <c:v>Rodinia</c:v>
                  </c:pt>
                  <c:pt idx="16">
                    <c:v>Mars</c:v>
                  </c:pt>
                  <c:pt idx="21">
                    <c:v>Lonestar</c:v>
                  </c:pt>
                </c:lvl>
              </c:multiLvlStrCache>
            </c:multiLvlStrRef>
          </c:cat>
          <c:val>
            <c:numRef>
              <c:f>Sheet1!$C$3:$C$31</c:f>
              <c:numCache>
                <c:formatCode>General</c:formatCode>
                <c:ptCount val="29"/>
                <c:pt idx="0">
                  <c:v>2.16</c:v>
                </c:pt>
                <c:pt idx="1">
                  <c:v>1.45</c:v>
                </c:pt>
                <c:pt idx="2">
                  <c:v>1.74</c:v>
                </c:pt>
                <c:pt idx="3">
                  <c:v>1.34</c:v>
                </c:pt>
                <c:pt idx="4">
                  <c:v>1.81</c:v>
                </c:pt>
                <c:pt idx="5">
                  <c:v>1.42</c:v>
                </c:pt>
                <c:pt idx="6">
                  <c:v>1.17</c:v>
                </c:pt>
                <c:pt idx="7">
                  <c:v>1.33</c:v>
                </c:pt>
                <c:pt idx="9">
                  <c:v>2.2799999999999998</c:v>
                </c:pt>
                <c:pt idx="10">
                  <c:v>1.1499999999999999</c:v>
                </c:pt>
                <c:pt idx="12">
                  <c:v>1.17</c:v>
                </c:pt>
                <c:pt idx="13">
                  <c:v>1.66</c:v>
                </c:pt>
                <c:pt idx="14">
                  <c:v>1.34</c:v>
                </c:pt>
                <c:pt idx="16">
                  <c:v>2.29</c:v>
                </c:pt>
                <c:pt idx="17">
                  <c:v>1.65</c:v>
                </c:pt>
                <c:pt idx="18">
                  <c:v>1.37</c:v>
                </c:pt>
                <c:pt idx="19">
                  <c:v>1.72</c:v>
                </c:pt>
                <c:pt idx="21">
                  <c:v>2.95</c:v>
                </c:pt>
                <c:pt idx="22">
                  <c:v>1.52</c:v>
                </c:pt>
                <c:pt idx="23">
                  <c:v>1.44</c:v>
                </c:pt>
                <c:pt idx="24">
                  <c:v>1.62</c:v>
                </c:pt>
                <c:pt idx="25">
                  <c:v>1.45</c:v>
                </c:pt>
                <c:pt idx="26">
                  <c:v>2.2799999999999998</c:v>
                </c:pt>
                <c:pt idx="28" formatCode="0.00">
                  <c:v>1.6149932004291918</c:v>
                </c:pt>
              </c:numCache>
            </c:numRef>
          </c:val>
        </c:ser>
        <c:ser>
          <c:idx val="1"/>
          <c:order val="1"/>
          <c:tx>
            <c:strRef>
              <c:f>Sheet1!$D$2</c:f>
              <c:strCache>
                <c:ptCount val="1"/>
                <c:pt idx="0">
                  <c:v>LCP-BDI</c:v>
                </c:pt>
              </c:strCache>
            </c:strRef>
          </c:tx>
          <c:spPr>
            <a:solidFill>
              <a:schemeClr val="accent2"/>
            </a:solidFill>
            <a:ln>
              <a:noFill/>
            </a:ln>
            <a:effectLst/>
          </c:spPr>
          <c:invertIfNegative val="0"/>
          <c:cat>
            <c:multiLvlStrRef>
              <c:f>Sheet1!$A$3:$B$31</c:f>
              <c:multiLvlStrCache>
                <c:ptCount val="29"/>
                <c:lvl>
                  <c:pt idx="0">
                    <c:v>BFS</c:v>
                  </c:pt>
                  <c:pt idx="1">
                    <c:v>MUM</c:v>
                  </c:pt>
                  <c:pt idx="2">
                    <c:v>JPEG</c:v>
                  </c:pt>
                  <c:pt idx="3">
                    <c:v>NN</c:v>
                  </c:pt>
                  <c:pt idx="4">
                    <c:v>LPS</c:v>
                  </c:pt>
                  <c:pt idx="5">
                    <c:v>STO</c:v>
                  </c:pt>
                  <c:pt idx="6">
                    <c:v>CONS</c:v>
                  </c:pt>
                  <c:pt idx="7">
                    <c:v>SCP</c:v>
                  </c:pt>
                  <c:pt idx="9">
                    <c:v>spmv</c:v>
                  </c:pt>
                  <c:pt idx="10">
                    <c:v>sad</c:v>
                  </c:pt>
                  <c:pt idx="12">
                    <c:v>backprop</c:v>
                  </c:pt>
                  <c:pt idx="13">
                    <c:v>hotspot</c:v>
                  </c:pt>
                  <c:pt idx="14">
                    <c:v>streamcluster</c:v>
                  </c:pt>
                  <c:pt idx="16">
                    <c:v>PVC</c:v>
                  </c:pt>
                  <c:pt idx="17">
                    <c:v>PVR</c:v>
                  </c:pt>
                  <c:pt idx="18">
                    <c:v>InvIdx</c:v>
                  </c:pt>
                  <c:pt idx="19">
                    <c:v>SS</c:v>
                  </c:pt>
                  <c:pt idx="21">
                    <c:v>bfs</c:v>
                  </c:pt>
                  <c:pt idx="22">
                    <c:v>bh</c:v>
                  </c:pt>
                  <c:pt idx="23">
                    <c:v>dmr</c:v>
                  </c:pt>
                  <c:pt idx="24">
                    <c:v>mst</c:v>
                  </c:pt>
                  <c:pt idx="25">
                    <c:v>sp</c:v>
                  </c:pt>
                  <c:pt idx="26">
                    <c:v>sssp</c:v>
                  </c:pt>
                  <c:pt idx="28">
                    <c:v>GeoMean</c:v>
                  </c:pt>
                </c:lvl>
                <c:lvl>
                  <c:pt idx="0">
                    <c:v>CUDA</c:v>
                  </c:pt>
                  <c:pt idx="9">
                    <c:v>Parboil</c:v>
                  </c:pt>
                  <c:pt idx="12">
                    <c:v>Rodinia</c:v>
                  </c:pt>
                  <c:pt idx="16">
                    <c:v>Mars</c:v>
                  </c:pt>
                  <c:pt idx="21">
                    <c:v>Lonestar</c:v>
                  </c:pt>
                </c:lvl>
              </c:multiLvlStrCache>
            </c:multiLvlStrRef>
          </c:cat>
          <c:val>
            <c:numRef>
              <c:f>Sheet1!$D$3:$D$31</c:f>
              <c:numCache>
                <c:formatCode>General</c:formatCode>
                <c:ptCount val="29"/>
                <c:pt idx="0">
                  <c:v>1.45</c:v>
                </c:pt>
                <c:pt idx="1">
                  <c:v>1.37</c:v>
                </c:pt>
                <c:pt idx="2">
                  <c:v>1.45</c:v>
                </c:pt>
                <c:pt idx="3">
                  <c:v>1.26</c:v>
                </c:pt>
                <c:pt idx="4">
                  <c:v>1.42</c:v>
                </c:pt>
                <c:pt idx="5">
                  <c:v>1.31</c:v>
                </c:pt>
                <c:pt idx="6">
                  <c:v>1.17</c:v>
                </c:pt>
                <c:pt idx="7">
                  <c:v>1.33</c:v>
                </c:pt>
                <c:pt idx="9">
                  <c:v>1.65</c:v>
                </c:pt>
                <c:pt idx="10">
                  <c:v>1.1000000000000001</c:v>
                </c:pt>
                <c:pt idx="12">
                  <c:v>1.1599999999999999</c:v>
                </c:pt>
                <c:pt idx="13">
                  <c:v>1.36</c:v>
                </c:pt>
                <c:pt idx="14">
                  <c:v>1.33</c:v>
                </c:pt>
                <c:pt idx="16">
                  <c:v>1.6</c:v>
                </c:pt>
                <c:pt idx="17">
                  <c:v>1.35</c:v>
                </c:pt>
                <c:pt idx="18">
                  <c:v>1.34</c:v>
                </c:pt>
                <c:pt idx="19">
                  <c:v>1.38</c:v>
                </c:pt>
                <c:pt idx="21">
                  <c:v>1.82</c:v>
                </c:pt>
                <c:pt idx="22">
                  <c:v>1.34</c:v>
                </c:pt>
                <c:pt idx="23">
                  <c:v>1.36</c:v>
                </c:pt>
                <c:pt idx="24">
                  <c:v>1.34</c:v>
                </c:pt>
                <c:pt idx="25">
                  <c:v>1.33</c:v>
                </c:pt>
                <c:pt idx="26">
                  <c:v>1.67</c:v>
                </c:pt>
                <c:pt idx="28" formatCode="0.00">
                  <c:v>1.3773439137524395</c:v>
                </c:pt>
              </c:numCache>
            </c:numRef>
          </c:val>
        </c:ser>
        <c:dLbls>
          <c:showLegendKey val="0"/>
          <c:showVal val="0"/>
          <c:showCatName val="0"/>
          <c:showSerName val="0"/>
          <c:showPercent val="0"/>
          <c:showBubbleSize val="0"/>
        </c:dLbls>
        <c:gapWidth val="219"/>
        <c:overlap val="-27"/>
        <c:axId val="-1967545760"/>
        <c:axId val="-1967553920"/>
      </c:barChart>
      <c:catAx>
        <c:axId val="-19675457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67553920"/>
        <c:crosses val="autoZero"/>
        <c:auto val="1"/>
        <c:lblAlgn val="ctr"/>
        <c:lblOffset val="100"/>
        <c:noMultiLvlLbl val="0"/>
      </c:catAx>
      <c:valAx>
        <c:axId val="-1967553920"/>
        <c:scaling>
          <c:orientation val="minMax"/>
          <c:max val="3"/>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i="0" baseline="0" dirty="0" smtClean="0">
                    <a:solidFill>
                      <a:schemeClr val="tx1"/>
                    </a:solidFill>
                  </a:rPr>
                  <a:t>Normalized BPKI</a:t>
                </a:r>
                <a:endParaRPr lang="en-US" sz="2400" b="1" i="0" baseline="0" dirty="0">
                  <a:solidFill>
                    <a:schemeClr val="tx1"/>
                  </a:solidFill>
                </a:endParaRPr>
              </a:p>
            </c:rich>
          </c:tx>
          <c:layout>
            <c:manualLayout>
              <c:xMode val="edge"/>
              <c:yMode val="edge"/>
              <c:x val="4.3859649122807015E-3"/>
              <c:y val="7.6769075740532419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967545760"/>
        <c:crosses val="autoZero"/>
        <c:crossBetween val="between"/>
      </c:valAx>
      <c:spPr>
        <a:noFill/>
        <a:ln>
          <a:noFill/>
        </a:ln>
        <a:effectLst/>
      </c:spPr>
    </c:plotArea>
    <c:legend>
      <c:legendPos val="b"/>
      <c:layout>
        <c:manualLayout>
          <c:xMode val="edge"/>
          <c:yMode val="edge"/>
          <c:x val="0.32087111557576187"/>
          <c:y val="1.0585439959312881E-2"/>
          <c:w val="0.38859751226748829"/>
          <c:h val="7.3803003363582489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6425613294664"/>
          <c:y val="9.3991829257444398E-2"/>
          <c:w val="0.86299931686827636"/>
          <c:h val="0.35703133668683523"/>
        </c:manualLayout>
      </c:layout>
      <c:barChart>
        <c:barDir val="col"/>
        <c:grouping val="clustered"/>
        <c:varyColors val="0"/>
        <c:ser>
          <c:idx val="0"/>
          <c:order val="0"/>
          <c:tx>
            <c:strRef>
              <c:f>'Non-Normalized'!$J$2</c:f>
              <c:strCache>
                <c:ptCount val="1"/>
                <c:pt idx="0">
                  <c:v>Baseline</c:v>
                </c:pt>
              </c:strCache>
            </c:strRef>
          </c:tx>
          <c:spPr>
            <a:solidFill>
              <a:schemeClr val="accent1"/>
            </a:solidFill>
            <a:ln>
              <a:noFill/>
            </a:ln>
            <a:effectLst/>
          </c:spPr>
          <c:invertIfNegative val="0"/>
          <c:cat>
            <c:multiLvlStrRef>
              <c:f>'Non-Normalized'!$H$3:$I$31</c:f>
              <c:multiLvlStrCache>
                <c:ptCount val="29"/>
                <c:lvl>
                  <c:pt idx="0">
                    <c:v>BFS</c:v>
                  </c:pt>
                  <c:pt idx="1">
                    <c:v>MUM</c:v>
                  </c:pt>
                  <c:pt idx="2">
                    <c:v>JPEG</c:v>
                  </c:pt>
                  <c:pt idx="3">
                    <c:v>NN</c:v>
                  </c:pt>
                  <c:pt idx="4">
                    <c:v>LPS</c:v>
                  </c:pt>
                  <c:pt idx="5">
                    <c:v>STO</c:v>
                  </c:pt>
                  <c:pt idx="6">
                    <c:v>CONS</c:v>
                  </c:pt>
                  <c:pt idx="7">
                    <c:v>SCP</c:v>
                  </c:pt>
                  <c:pt idx="9">
                    <c:v>spmv</c:v>
                  </c:pt>
                  <c:pt idx="10">
                    <c:v>sad</c:v>
                  </c:pt>
                  <c:pt idx="12">
                    <c:v>backprop</c:v>
                  </c:pt>
                  <c:pt idx="13">
                    <c:v>hotspot</c:v>
                  </c:pt>
                  <c:pt idx="14">
                    <c:v>streamcluster</c:v>
                  </c:pt>
                  <c:pt idx="16">
                    <c:v>PVC</c:v>
                  </c:pt>
                  <c:pt idx="17">
                    <c:v>PVR</c:v>
                  </c:pt>
                  <c:pt idx="18">
                    <c:v>InvIdx</c:v>
                  </c:pt>
                  <c:pt idx="19">
                    <c:v>SS</c:v>
                  </c:pt>
                  <c:pt idx="21">
                    <c:v>bfs</c:v>
                  </c:pt>
                  <c:pt idx="22">
                    <c:v>bh</c:v>
                  </c:pt>
                  <c:pt idx="23">
                    <c:v>dmr</c:v>
                  </c:pt>
                  <c:pt idx="24">
                    <c:v>mst</c:v>
                  </c:pt>
                  <c:pt idx="25">
                    <c:v>sp</c:v>
                  </c:pt>
                  <c:pt idx="26">
                    <c:v>sssp</c:v>
                  </c:pt>
                  <c:pt idx="28">
                    <c:v>GeoMean</c:v>
                  </c:pt>
                </c:lvl>
                <c:lvl>
                  <c:pt idx="0">
                    <c:v>CUDA</c:v>
                  </c:pt>
                  <c:pt idx="9">
                    <c:v>Parboil</c:v>
                  </c:pt>
                  <c:pt idx="12">
                    <c:v>Rodinia</c:v>
                  </c:pt>
                  <c:pt idx="16">
                    <c:v>Mars</c:v>
                  </c:pt>
                  <c:pt idx="21">
                    <c:v>Lonestar</c:v>
                  </c:pt>
                </c:lvl>
              </c:multiLvlStrCache>
            </c:multiLvlStrRef>
          </c:cat>
          <c:val>
            <c:numRef>
              <c:f>'Non-Normalized'!$J$3:$J$31</c:f>
              <c:numCache>
                <c:formatCode>General</c:formatCode>
                <c:ptCount val="29"/>
                <c:pt idx="0">
                  <c:v>1</c:v>
                </c:pt>
                <c:pt idx="1">
                  <c:v>1</c:v>
                </c:pt>
                <c:pt idx="2">
                  <c:v>1</c:v>
                </c:pt>
                <c:pt idx="3">
                  <c:v>1</c:v>
                </c:pt>
                <c:pt idx="4">
                  <c:v>1</c:v>
                </c:pt>
                <c:pt idx="5">
                  <c:v>1</c:v>
                </c:pt>
                <c:pt idx="6">
                  <c:v>1</c:v>
                </c:pt>
                <c:pt idx="7">
                  <c:v>1</c:v>
                </c:pt>
                <c:pt idx="9">
                  <c:v>1</c:v>
                </c:pt>
                <c:pt idx="10">
                  <c:v>1</c:v>
                </c:pt>
                <c:pt idx="12">
                  <c:v>1</c:v>
                </c:pt>
                <c:pt idx="13">
                  <c:v>1</c:v>
                </c:pt>
                <c:pt idx="14">
                  <c:v>1</c:v>
                </c:pt>
                <c:pt idx="16">
                  <c:v>1</c:v>
                </c:pt>
                <c:pt idx="17">
                  <c:v>1</c:v>
                </c:pt>
                <c:pt idx="18">
                  <c:v>1</c:v>
                </c:pt>
                <c:pt idx="19">
                  <c:v>1</c:v>
                </c:pt>
                <c:pt idx="21">
                  <c:v>1</c:v>
                </c:pt>
                <c:pt idx="22">
                  <c:v>1</c:v>
                </c:pt>
                <c:pt idx="23">
                  <c:v>1</c:v>
                </c:pt>
                <c:pt idx="24">
                  <c:v>1</c:v>
                </c:pt>
                <c:pt idx="25">
                  <c:v>1</c:v>
                </c:pt>
                <c:pt idx="26">
                  <c:v>1</c:v>
                </c:pt>
                <c:pt idx="28">
                  <c:v>1</c:v>
                </c:pt>
              </c:numCache>
            </c:numRef>
          </c:val>
        </c:ser>
        <c:ser>
          <c:idx val="1"/>
          <c:order val="1"/>
          <c:tx>
            <c:strRef>
              <c:f>'Non-Normalized'!$K$2</c:f>
              <c:strCache>
                <c:ptCount val="1"/>
                <c:pt idx="0">
                  <c:v>BDI</c:v>
                </c:pt>
              </c:strCache>
            </c:strRef>
          </c:tx>
          <c:spPr>
            <a:solidFill>
              <a:schemeClr val="accent2"/>
            </a:solidFill>
            <a:ln>
              <a:noFill/>
            </a:ln>
            <a:effectLst/>
          </c:spPr>
          <c:invertIfNegative val="0"/>
          <c:cat>
            <c:multiLvlStrRef>
              <c:f>'Non-Normalized'!$H$3:$I$31</c:f>
              <c:multiLvlStrCache>
                <c:ptCount val="29"/>
                <c:lvl>
                  <c:pt idx="0">
                    <c:v>BFS</c:v>
                  </c:pt>
                  <c:pt idx="1">
                    <c:v>MUM</c:v>
                  </c:pt>
                  <c:pt idx="2">
                    <c:v>JPEG</c:v>
                  </c:pt>
                  <c:pt idx="3">
                    <c:v>NN</c:v>
                  </c:pt>
                  <c:pt idx="4">
                    <c:v>LPS</c:v>
                  </c:pt>
                  <c:pt idx="5">
                    <c:v>STO</c:v>
                  </c:pt>
                  <c:pt idx="6">
                    <c:v>CONS</c:v>
                  </c:pt>
                  <c:pt idx="7">
                    <c:v>SCP</c:v>
                  </c:pt>
                  <c:pt idx="9">
                    <c:v>spmv</c:v>
                  </c:pt>
                  <c:pt idx="10">
                    <c:v>sad</c:v>
                  </c:pt>
                  <c:pt idx="12">
                    <c:v>backprop</c:v>
                  </c:pt>
                  <c:pt idx="13">
                    <c:v>hotspot</c:v>
                  </c:pt>
                  <c:pt idx="14">
                    <c:v>streamcluster</c:v>
                  </c:pt>
                  <c:pt idx="16">
                    <c:v>PVC</c:v>
                  </c:pt>
                  <c:pt idx="17">
                    <c:v>PVR</c:v>
                  </c:pt>
                  <c:pt idx="18">
                    <c:v>InvIdx</c:v>
                  </c:pt>
                  <c:pt idx="19">
                    <c:v>SS</c:v>
                  </c:pt>
                  <c:pt idx="21">
                    <c:v>bfs</c:v>
                  </c:pt>
                  <c:pt idx="22">
                    <c:v>bh</c:v>
                  </c:pt>
                  <c:pt idx="23">
                    <c:v>dmr</c:v>
                  </c:pt>
                  <c:pt idx="24">
                    <c:v>mst</c:v>
                  </c:pt>
                  <c:pt idx="25">
                    <c:v>sp</c:v>
                  </c:pt>
                  <c:pt idx="26">
                    <c:v>sssp</c:v>
                  </c:pt>
                  <c:pt idx="28">
                    <c:v>GeoMean</c:v>
                  </c:pt>
                </c:lvl>
                <c:lvl>
                  <c:pt idx="0">
                    <c:v>CUDA</c:v>
                  </c:pt>
                  <c:pt idx="9">
                    <c:v>Parboil</c:v>
                  </c:pt>
                  <c:pt idx="12">
                    <c:v>Rodinia</c:v>
                  </c:pt>
                  <c:pt idx="16">
                    <c:v>Mars</c:v>
                  </c:pt>
                  <c:pt idx="21">
                    <c:v>Lonestar</c:v>
                  </c:pt>
                </c:lvl>
              </c:multiLvlStrCache>
            </c:multiLvlStrRef>
          </c:cat>
          <c:val>
            <c:numRef>
              <c:f>'Non-Normalized'!$K$3:$K$31</c:f>
              <c:numCache>
                <c:formatCode>General</c:formatCode>
                <c:ptCount val="29"/>
                <c:pt idx="0">
                  <c:v>1.0079365079365081</c:v>
                </c:pt>
                <c:pt idx="1">
                  <c:v>1.3010033444816054</c:v>
                </c:pt>
                <c:pt idx="2">
                  <c:v>1.187447168216399</c:v>
                </c:pt>
                <c:pt idx="3">
                  <c:v>1</c:v>
                </c:pt>
                <c:pt idx="4">
                  <c:v>1.2313357034027423</c:v>
                </c:pt>
                <c:pt idx="5">
                  <c:v>1.0091524074810982</c:v>
                </c:pt>
                <c:pt idx="6">
                  <c:v>1.1178884026258205</c:v>
                </c:pt>
                <c:pt idx="7">
                  <c:v>1.2533733133433282</c:v>
                </c:pt>
                <c:pt idx="9">
                  <c:v>1.0877338877338878</c:v>
                </c:pt>
                <c:pt idx="10">
                  <c:v>1.0014285714285713</c:v>
                </c:pt>
                <c:pt idx="12">
                  <c:v>1.0011672502918125</c:v>
                </c:pt>
                <c:pt idx="13">
                  <c:v>1.0154257830946012</c:v>
                </c:pt>
                <c:pt idx="14">
                  <c:v>1.0353982300884954</c:v>
                </c:pt>
                <c:pt idx="16">
                  <c:v>1.8230563002680966</c:v>
                </c:pt>
                <c:pt idx="17">
                  <c:v>1.4028373474100955</c:v>
                </c:pt>
                <c:pt idx="18">
                  <c:v>1.0028901734104048</c:v>
                </c:pt>
                <c:pt idx="19">
                  <c:v>1.2630541871921181</c:v>
                </c:pt>
                <c:pt idx="21">
                  <c:v>1.0681198910081744</c:v>
                </c:pt>
                <c:pt idx="22">
                  <c:v>1.0573888091822095</c:v>
                </c:pt>
                <c:pt idx="23">
                  <c:v>1.0009231905465288</c:v>
                </c:pt>
                <c:pt idx="24">
                  <c:v>1.3602875112309076</c:v>
                </c:pt>
                <c:pt idx="25">
                  <c:v>1.2812499999999998</c:v>
                </c:pt>
                <c:pt idx="26">
                  <c:v>1.1029023746701847</c:v>
                </c:pt>
                <c:pt idx="28">
                  <c:v>1.143574515048569</c:v>
                </c:pt>
              </c:numCache>
            </c:numRef>
          </c:val>
        </c:ser>
        <c:dLbls>
          <c:showLegendKey val="0"/>
          <c:showVal val="0"/>
          <c:showCatName val="0"/>
          <c:showSerName val="0"/>
          <c:showPercent val="0"/>
          <c:showBubbleSize val="0"/>
        </c:dLbls>
        <c:gapWidth val="219"/>
        <c:overlap val="-27"/>
        <c:axId val="-2061381888"/>
        <c:axId val="-2061388416"/>
      </c:barChart>
      <c:catAx>
        <c:axId val="-2061381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61388416"/>
        <c:crosses val="autoZero"/>
        <c:auto val="1"/>
        <c:lblAlgn val="ctr"/>
        <c:lblOffset val="100"/>
        <c:noMultiLvlLbl val="0"/>
      </c:catAx>
      <c:valAx>
        <c:axId val="-2061388416"/>
        <c:scaling>
          <c:orientation val="minMax"/>
          <c:max val="1.8"/>
          <c:min val="0.8"/>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i="0" baseline="0">
                    <a:solidFill>
                      <a:schemeClr val="tx1"/>
                    </a:solidFill>
                  </a:rPr>
                  <a:t>Normalized Performance</a:t>
                </a:r>
              </a:p>
            </c:rich>
          </c:tx>
          <c:layout>
            <c:manualLayout>
              <c:xMode val="edge"/>
              <c:yMode val="edge"/>
              <c:x val="4.5465621750983454E-5"/>
              <c:y val="6.604772626472212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061381888"/>
        <c:crosses val="autoZero"/>
        <c:crossBetween val="between"/>
        <c:majorUnit val="0.2"/>
      </c:valAx>
      <c:spPr>
        <a:noFill/>
        <a:ln>
          <a:noFill/>
        </a:ln>
        <a:effectLst/>
      </c:spPr>
    </c:plotArea>
    <c:legend>
      <c:legendPos val="b"/>
      <c:layout>
        <c:manualLayout>
          <c:xMode val="edge"/>
          <c:yMode val="edge"/>
          <c:x val="0.32087111557576187"/>
          <c:y val="1.0585439959312881E-2"/>
          <c:w val="0.38859751226748829"/>
          <c:h val="7.3803003363582489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0.03458</cdr:y>
    </cdr:from>
    <cdr:to>
      <cdr:x>0.10136</cdr:x>
      <cdr:y>0.93442</cdr:y>
    </cdr:to>
    <cdr:sp macro="" textlink="">
      <cdr:nvSpPr>
        <cdr:cNvPr id="2" name="TextBox 1"/>
        <cdr:cNvSpPr txBox="1"/>
      </cdr:nvSpPr>
      <cdr:spPr>
        <a:xfrm xmlns:a="http://schemas.openxmlformats.org/drawingml/2006/main" rot="16200000">
          <a:off x="-1758272" y="1926178"/>
          <a:ext cx="4369399" cy="8528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rtl="0">
            <a:lnSpc>
              <a:spcPts val="2700"/>
            </a:lnSpc>
          </a:pPr>
          <a:r>
            <a:rPr lang="en-US" sz="2400" b="1" i="0" baseline="0" dirty="0">
              <a:effectLst/>
            </a:rPr>
            <a:t>Type-1 Overflows per instr. </a:t>
          </a:r>
        </a:p>
        <a:p xmlns:a="http://schemas.openxmlformats.org/drawingml/2006/main">
          <a:pPr algn="ctr" rtl="0">
            <a:lnSpc>
              <a:spcPts val="2700"/>
            </a:lnSpc>
          </a:pPr>
          <a:r>
            <a:rPr lang="en-US" sz="2400" b="1" i="0" baseline="0" dirty="0">
              <a:effectLst/>
            </a:rPr>
            <a:t>(log-scale)</a:t>
          </a:r>
          <a:endParaRPr lang="en-US" sz="2400" dirty="0">
            <a:effectLst/>
          </a:endParaRPr>
        </a:p>
        <a:p xmlns:a="http://schemas.openxmlformats.org/drawingml/2006/main">
          <a:pPr>
            <a:lnSpc>
              <a:spcPts val="2800"/>
            </a:lnSpc>
          </a:pP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12/13/2013</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12/13/2013</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extLst>
      <p:ext uri="{BB962C8B-B14F-4D97-AF65-F5344CB8AC3E}">
        <p14:creationId xmlns:p14="http://schemas.microsoft.com/office/powerpoint/2010/main" val="387164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LCP, we restrict the compression algorithm to provide the same fixed compressed size for all cache lines.</a:t>
            </a:r>
          </a:p>
          <a:p>
            <a:r>
              <a:rPr lang="en-US" baseline="0" dirty="0" smtClean="0"/>
              <a:t>The primary advantage of this restriction  is that now address computation is a simple linear scaling of the cache line offset before compression.</a:t>
            </a:r>
          </a:p>
          <a:p>
            <a:r>
              <a:rPr lang="en-US" baseline="0" dirty="0" smtClean="0"/>
              <a:t>For example, for the 3</a:t>
            </a:r>
            <a:r>
              <a:rPr lang="en-US" baseline="30000" dirty="0" smtClean="0"/>
              <a:t>rd</a:t>
            </a:r>
            <a:r>
              <a:rPr lang="en-US" baseline="0" dirty="0" smtClean="0"/>
              <a:t> cache line – offset was 128, after compression with 4:1 compression – it is simply 32 bytes offset within LCP page.</a:t>
            </a:r>
          </a:p>
          <a:p>
            <a:r>
              <a:rPr lang="en-US" dirty="0" smtClean="0"/>
              <a:t>The</a:t>
            </a:r>
            <a:r>
              <a:rPr lang="en-US" baseline="0" dirty="0" smtClean="0"/>
              <a:t> fixed-size</a:t>
            </a:r>
            <a:r>
              <a:rPr lang="en-US" dirty="0" smtClean="0"/>
              <a:t> restriction also</a:t>
            </a:r>
            <a:r>
              <a:rPr lang="en-US" baseline="0" dirty="0" smtClean="0"/>
              <a:t> leads to a compressed data region being fixed in size (e.g., 1KB with 4:1 compression).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12</a:t>
            </a:fld>
            <a:endParaRPr lang="en-US"/>
          </a:p>
        </p:txBody>
      </p:sp>
    </p:spTree>
    <p:extLst>
      <p:ext uri="{BB962C8B-B14F-4D97-AF65-F5344CB8AC3E}">
        <p14:creationId xmlns:p14="http://schemas.microsoft.com/office/powerpoint/2010/main" val="265569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not all data is compressible,</a:t>
            </a:r>
            <a:r>
              <a:rPr lang="en-US" baseline="0" dirty="0" smtClean="0"/>
              <a:t> hence we need (1) keep exceptional cache lines in a separate exception region in the uncompressed form.</a:t>
            </a:r>
          </a:p>
          <a:p>
            <a:r>
              <a:rPr lang="en-US" baseline="0" dirty="0" smtClean="0"/>
              <a:t>(2) a dedicated metadata region that stores (a) a bit per cache line -- to represent the fact that some cache lines are compressed and some are not, (b) as well as the corresponding index that maps to the exception storage elements occupied by the corresponding uncompressed cache line.</a:t>
            </a:r>
          </a:p>
          <a:p>
            <a:r>
              <a:rPr lang="en-US" dirty="0" smtClean="0"/>
              <a: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13</a:t>
            </a:fld>
            <a:endParaRPr lang="en-US"/>
          </a:p>
        </p:txBody>
      </p:sp>
    </p:spTree>
    <p:extLst>
      <p:ext uri="{BB962C8B-B14F-4D97-AF65-F5344CB8AC3E}">
        <p14:creationId xmlns:p14="http://schemas.microsoft.com/office/powerpoint/2010/main" val="1518390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solution to this inefficiency is MD cache. 32KB in size, located</a:t>
            </a:r>
            <a:r>
              <a:rPr lang="en-US" baseline="0" dirty="0" smtClean="0"/>
              <a:t> at the memory controller.</a:t>
            </a:r>
            <a:endParaRPr lang="en-US" dirty="0" smtClean="0"/>
          </a:p>
          <a:p>
            <a:r>
              <a:rPr lang="en-US" dirty="0" smtClean="0"/>
              <a:t>In the</a:t>
            </a:r>
            <a:r>
              <a:rPr lang="en-US" baseline="0" dirty="0" smtClean="0"/>
              <a:t> common case of the MD hit (more than 90% of cases), the access to the metadata is fully avoided.</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14</a:t>
            </a:fld>
            <a:endParaRPr lang="en-US"/>
          </a:p>
        </p:txBody>
      </p:sp>
    </p:spTree>
    <p:extLst>
      <p:ext uri="{BB962C8B-B14F-4D97-AF65-F5344CB8AC3E}">
        <p14:creationId xmlns:p14="http://schemas.microsoft.com/office/powerpoint/2010/main" val="274174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512 bytes</a:t>
            </a:r>
            <a:r>
              <a:rPr lang="en-US" baseline="0" dirty="0" smtClean="0"/>
              <a:t> – minimum page size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19</a:t>
            </a:fld>
            <a:endParaRPr lang="en-US"/>
          </a:p>
        </p:txBody>
      </p:sp>
    </p:spTree>
    <p:extLst>
      <p:ext uri="{BB962C8B-B14F-4D97-AF65-F5344CB8AC3E}">
        <p14:creationId xmlns:p14="http://schemas.microsoft.com/office/powerpoint/2010/main" val="410334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Metadata has in it?</a:t>
            </a:r>
          </a:p>
          <a:p>
            <a:r>
              <a:rPr lang="en-US" baseline="0" dirty="0" smtClean="0"/>
              <a:t>MD Cache is the common case</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21</a:t>
            </a:fld>
            <a:endParaRPr lang="en-US"/>
          </a:p>
        </p:txBody>
      </p:sp>
    </p:spTree>
    <p:extLst>
      <p:ext uri="{BB962C8B-B14F-4D97-AF65-F5344CB8AC3E}">
        <p14:creationId xmlns:p14="http://schemas.microsoft.com/office/powerpoint/2010/main" val="3694836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real application – </a:t>
            </a:r>
            <a:r>
              <a:rPr lang="en-US" dirty="0" err="1" smtClean="0"/>
              <a:t>mcf</a:t>
            </a:r>
            <a:endParaRPr lang="en-US" dirty="0" smtClean="0"/>
          </a:p>
          <a:p>
            <a:r>
              <a:rPr lang="en-US" dirty="0" smtClean="0"/>
              <a:t>This is the basic idea behind BDI</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24</a:t>
            </a:fld>
            <a:endParaRPr lang="en-US"/>
          </a:p>
        </p:txBody>
      </p:sp>
    </p:spTree>
    <p:extLst>
      <p:ext uri="{BB962C8B-B14F-4D97-AF65-F5344CB8AC3E}">
        <p14:creationId xmlns:p14="http://schemas.microsoft.com/office/powerpoint/2010/main" val="31049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32</a:t>
            </a:fld>
            <a:endParaRPr lang="en-US"/>
          </a:p>
        </p:txBody>
      </p:sp>
    </p:spTree>
    <p:extLst>
      <p:ext uri="{BB962C8B-B14F-4D97-AF65-F5344CB8AC3E}">
        <p14:creationId xmlns:p14="http://schemas.microsoft.com/office/powerpoint/2010/main" val="249811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33</a:t>
            </a:fld>
            <a:endParaRPr lang="en-US"/>
          </a:p>
        </p:txBody>
      </p:sp>
    </p:spTree>
    <p:extLst>
      <p:ext uri="{BB962C8B-B14F-4D97-AF65-F5344CB8AC3E}">
        <p14:creationId xmlns:p14="http://schemas.microsoft.com/office/powerpoint/2010/main" val="391187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36</a:t>
            </a:fld>
            <a:endParaRPr lang="en-US"/>
          </a:p>
        </p:txBody>
      </p:sp>
    </p:spTree>
    <p:extLst>
      <p:ext uri="{BB962C8B-B14F-4D97-AF65-F5344CB8AC3E}">
        <p14:creationId xmlns:p14="http://schemas.microsoft.com/office/powerpoint/2010/main" val="4156452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39</a:t>
            </a:fld>
            <a:endParaRPr lang="en-US"/>
          </a:p>
        </p:txBody>
      </p:sp>
    </p:spTree>
    <p:extLst>
      <p:ext uri="{BB962C8B-B14F-4D97-AF65-F5344CB8AC3E}">
        <p14:creationId xmlns:p14="http://schemas.microsoft.com/office/powerpoint/2010/main" val="252677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a:t>
            </a:fld>
            <a:endParaRPr lang="en-US"/>
          </a:p>
        </p:txBody>
      </p:sp>
    </p:spTree>
    <p:extLst>
      <p:ext uri="{BB962C8B-B14F-4D97-AF65-F5344CB8AC3E}">
        <p14:creationId xmlns:p14="http://schemas.microsoft.com/office/powerpoint/2010/main" val="228913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44</a:t>
            </a:fld>
            <a:endParaRPr lang="en-US"/>
          </a:p>
        </p:txBody>
      </p:sp>
    </p:spTree>
    <p:extLst>
      <p:ext uri="{BB962C8B-B14F-4D97-AF65-F5344CB8AC3E}">
        <p14:creationId xmlns:p14="http://schemas.microsoft.com/office/powerpoint/2010/main" val="3849936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512 bytes</a:t>
            </a:r>
            <a:r>
              <a:rPr lang="en-US" baseline="0" dirty="0" smtClean="0"/>
              <a:t> – minimum page size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46</a:t>
            </a:fld>
            <a:endParaRPr lang="en-US"/>
          </a:p>
        </p:txBody>
      </p:sp>
    </p:spTree>
    <p:extLst>
      <p:ext uri="{BB962C8B-B14F-4D97-AF65-F5344CB8AC3E}">
        <p14:creationId xmlns:p14="http://schemas.microsoft.com/office/powerpoint/2010/main" val="155706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extLst>
      <p:ext uri="{BB962C8B-B14F-4D97-AF65-F5344CB8AC3E}">
        <p14:creationId xmlns:p14="http://schemas.microsoft.com/office/powerpoint/2010/main" val="156640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a:t>
            </a:fld>
            <a:endParaRPr lang="en-US"/>
          </a:p>
        </p:txBody>
      </p:sp>
    </p:spTree>
    <p:extLst>
      <p:ext uri="{BB962C8B-B14F-4D97-AF65-F5344CB8AC3E}">
        <p14:creationId xmlns:p14="http://schemas.microsoft.com/office/powerpoint/2010/main" val="203110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last cache line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a:p>
        </p:txBody>
      </p:sp>
    </p:spTree>
    <p:extLst>
      <p:ext uri="{BB962C8B-B14F-4D97-AF65-F5344CB8AC3E}">
        <p14:creationId xmlns:p14="http://schemas.microsoft.com/office/powerpoint/2010/main" val="168581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a:t>
            </a:fld>
            <a:endParaRPr lang="en-US"/>
          </a:p>
        </p:txBody>
      </p:sp>
    </p:spTree>
    <p:extLst>
      <p:ext uri="{BB962C8B-B14F-4D97-AF65-F5344CB8AC3E}">
        <p14:creationId xmlns:p14="http://schemas.microsoft.com/office/powerpoint/2010/main" val="257534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Doubling the memory</a:t>
            </a:r>
            <a:r>
              <a:rPr lang="en-US" baseline="0" dirty="0" smtClean="0"/>
              <a:t> access latency</a:t>
            </a:r>
          </a:p>
          <a:p>
            <a:r>
              <a:rPr lang="en-US" dirty="0" smtClean="0"/>
              <a:t>64</a:t>
            </a:r>
            <a:r>
              <a:rPr lang="en-US" baseline="0" dirty="0" smtClean="0"/>
              <a:t> processor cycles</a:t>
            </a:r>
          </a:p>
          <a:p>
            <a:r>
              <a:rPr lang="en-US" baseline="0" dirty="0" smtClean="0"/>
              <a:t>Complex 32 MB LLC with 1KB cache blocks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9</a:t>
            </a:fld>
            <a:endParaRPr lang="en-US"/>
          </a:p>
        </p:txBody>
      </p:sp>
    </p:spTree>
    <p:extLst>
      <p:ext uri="{BB962C8B-B14F-4D97-AF65-F5344CB8AC3E}">
        <p14:creationId xmlns:p14="http://schemas.microsoft.com/office/powerpoint/2010/main" val="408886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on complexity and cost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10</a:t>
            </a:fld>
            <a:endParaRPr lang="en-US"/>
          </a:p>
        </p:txBody>
      </p:sp>
    </p:spTree>
    <p:extLst>
      <p:ext uri="{BB962C8B-B14F-4D97-AF65-F5344CB8AC3E}">
        <p14:creationId xmlns:p14="http://schemas.microsoft.com/office/powerpoint/2010/main" val="197715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computation latency – hidden, but leads to high</a:t>
            </a:r>
            <a:r>
              <a:rPr lang="en-US" baseline="0" dirty="0" smtClean="0"/>
              <a:t> energy cost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11</a:t>
            </a:fld>
            <a:endParaRPr lang="en-US"/>
          </a:p>
        </p:txBody>
      </p:sp>
    </p:spTree>
    <p:extLst>
      <p:ext uri="{BB962C8B-B14F-4D97-AF65-F5344CB8AC3E}">
        <p14:creationId xmlns:p14="http://schemas.microsoft.com/office/powerpoint/2010/main" val="253999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altLang="en-US" dirty="0" smtClean="0"/>
              <a:t>Date</a:t>
            </a:r>
          </a:p>
          <a:p>
            <a:endParaRPr lang="en-US" altLang="en-US" dirty="0"/>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5" name="Footer Placeholder 4"/>
          <p:cNvSpPr>
            <a:spLocks noGrp="1"/>
          </p:cNvSpPr>
          <p:nvPr>
            <p:ph type="ftr" sz="quarter" idx="11"/>
            <p:custDataLst>
              <p:custData r:id="rId1"/>
            </p:custDataLst>
          </p:nvPr>
        </p:nvSpPr>
        <p:spPr/>
        <p:txBody>
          <a:bodyPr/>
          <a:lstStyle/>
          <a:p>
            <a:r>
              <a:rPr lang="en-US" altLang="en-US" dirty="0" smtClean="0"/>
              <a:t>Text</a:t>
            </a:r>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dirty="0"/>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9" y="304800"/>
            <a:ext cx="9144000" cy="2743200"/>
          </a:xfrm>
        </p:spPr>
        <p:txBody>
          <a:bodyPr anchor="ctr" anchorCtr="0">
            <a:noAutofit/>
          </a:bodyPr>
          <a:lstStyle/>
          <a:p>
            <a:pPr algn="ctr"/>
            <a:r>
              <a:rPr lang="en-US" sz="4800" b="1" dirty="0" smtClean="0">
                <a:latin typeface="Calibri" pitchFamily="34" charset="0"/>
                <a:cs typeface="Calibri" pitchFamily="34" charset="0"/>
              </a:rPr>
              <a:t>Linearly Compressed Pages:</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 A Main Memory </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Compression Framework with </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Low Complexity and Low Latency </a:t>
            </a:r>
            <a:endParaRPr lang="en-US" sz="4800" b="1" dirty="0">
              <a:latin typeface="Calibri" pitchFamily="34" charset="0"/>
              <a:cs typeface="Calibri" pitchFamily="34" charset="0"/>
            </a:endParaRPr>
          </a:p>
        </p:txBody>
      </p:sp>
      <p:sp>
        <p:nvSpPr>
          <p:cNvPr id="12" name="Subtitle 2"/>
          <p:cNvSpPr>
            <a:spLocks noGrp="1"/>
          </p:cNvSpPr>
          <p:nvPr>
            <p:ph type="subTitle" idx="1"/>
          </p:nvPr>
        </p:nvSpPr>
        <p:spPr>
          <a:xfrm>
            <a:off x="76200" y="3352800"/>
            <a:ext cx="5562600" cy="2336407"/>
          </a:xfrm>
        </p:spPr>
        <p:txBody>
          <a:bodyPr>
            <a:noAutofit/>
          </a:bodyPr>
          <a:lstStyle/>
          <a:p>
            <a:pPr algn="l"/>
            <a:r>
              <a:rPr lang="en-US" b="1" dirty="0" smtClean="0">
                <a:solidFill>
                  <a:srgbClr val="C00000"/>
                </a:solidFill>
              </a:rPr>
              <a:t>Gennady Pekhimenko</a:t>
            </a:r>
            <a:r>
              <a:rPr lang="en-US" dirty="0" smtClean="0">
                <a:solidFill>
                  <a:srgbClr val="C00000"/>
                </a:solidFill>
              </a:rPr>
              <a:t>, </a:t>
            </a:r>
          </a:p>
          <a:p>
            <a:pPr algn="l"/>
            <a:r>
              <a:rPr lang="en-US" dirty="0" err="1" smtClean="0">
                <a:solidFill>
                  <a:srgbClr val="C00000"/>
                </a:solidFill>
              </a:rPr>
              <a:t>Vivek</a:t>
            </a:r>
            <a:r>
              <a:rPr lang="en-US" dirty="0" smtClean="0">
                <a:solidFill>
                  <a:srgbClr val="C00000"/>
                </a:solidFill>
              </a:rPr>
              <a:t> </a:t>
            </a:r>
            <a:r>
              <a:rPr lang="en-US" dirty="0" err="1" smtClean="0">
                <a:solidFill>
                  <a:srgbClr val="C00000"/>
                </a:solidFill>
              </a:rPr>
              <a:t>Seshadri</a:t>
            </a:r>
            <a:r>
              <a:rPr lang="en-US" baseline="30000" dirty="0">
                <a:solidFill>
                  <a:srgbClr val="993300"/>
                </a:solidFill>
                <a:sym typeface="Wingdings"/>
              </a:rPr>
              <a:t> </a:t>
            </a:r>
            <a:r>
              <a:rPr lang="en-US" dirty="0" smtClean="0">
                <a:solidFill>
                  <a:srgbClr val="C00000"/>
                </a:solidFill>
              </a:rPr>
              <a:t>, </a:t>
            </a:r>
            <a:r>
              <a:rPr lang="en-US" dirty="0" err="1" smtClean="0">
                <a:solidFill>
                  <a:srgbClr val="C00000"/>
                </a:solidFill>
              </a:rPr>
              <a:t>Yoongu</a:t>
            </a:r>
            <a:r>
              <a:rPr lang="en-US" dirty="0" smtClean="0">
                <a:solidFill>
                  <a:srgbClr val="C00000"/>
                </a:solidFill>
              </a:rPr>
              <a:t> Kim, </a:t>
            </a:r>
            <a:r>
              <a:rPr lang="en-US" dirty="0" err="1" smtClean="0">
                <a:solidFill>
                  <a:srgbClr val="C00000"/>
                </a:solidFill>
              </a:rPr>
              <a:t>Hongyi</a:t>
            </a:r>
            <a:r>
              <a:rPr lang="en-US" dirty="0" smtClean="0">
                <a:solidFill>
                  <a:srgbClr val="C00000"/>
                </a:solidFill>
              </a:rPr>
              <a:t> </a:t>
            </a:r>
            <a:r>
              <a:rPr lang="en-US" dirty="0" err="1" smtClean="0">
                <a:solidFill>
                  <a:srgbClr val="C00000"/>
                </a:solidFill>
              </a:rPr>
              <a:t>Xin</a:t>
            </a:r>
            <a:r>
              <a:rPr lang="en-US" dirty="0" smtClean="0">
                <a:solidFill>
                  <a:srgbClr val="C00000"/>
                </a:solidFill>
              </a:rPr>
              <a:t>, </a:t>
            </a:r>
            <a:r>
              <a:rPr lang="en-US" dirty="0" err="1" smtClean="0">
                <a:solidFill>
                  <a:srgbClr val="C00000"/>
                </a:solidFill>
              </a:rPr>
              <a:t>Onur</a:t>
            </a:r>
            <a:r>
              <a:rPr lang="en-US" dirty="0" smtClean="0">
                <a:solidFill>
                  <a:srgbClr val="C00000"/>
                </a:solidFill>
              </a:rPr>
              <a:t> </a:t>
            </a:r>
            <a:r>
              <a:rPr lang="en-US" dirty="0" err="1" smtClean="0">
                <a:solidFill>
                  <a:srgbClr val="C00000"/>
                </a:solidFill>
              </a:rPr>
              <a:t>Mutlu</a:t>
            </a:r>
            <a:r>
              <a:rPr lang="en-US" dirty="0" smtClean="0">
                <a:solidFill>
                  <a:srgbClr val="C00000"/>
                </a:solidFill>
              </a:rPr>
              <a:t>, </a:t>
            </a:r>
          </a:p>
          <a:p>
            <a:pPr algn="l"/>
            <a:r>
              <a:rPr lang="en-US" dirty="0" smtClean="0">
                <a:solidFill>
                  <a:srgbClr val="C00000"/>
                </a:solidFill>
              </a:rPr>
              <a:t>Todd C. </a:t>
            </a:r>
            <a:r>
              <a:rPr lang="en-US" dirty="0" err="1" smtClean="0">
                <a:solidFill>
                  <a:srgbClr val="C00000"/>
                </a:solidFill>
              </a:rPr>
              <a:t>Mowry</a:t>
            </a:r>
            <a:r>
              <a:rPr lang="en-US" sz="2400" baseline="30000" dirty="0">
                <a:solidFill>
                  <a:srgbClr val="993300"/>
                </a:solidFill>
                <a:sym typeface="Wingdings"/>
              </a:rPr>
              <a:t> </a:t>
            </a:r>
            <a:r>
              <a:rPr lang="en-US" sz="2400" dirty="0" smtClean="0">
                <a:solidFill>
                  <a:schemeClr val="tx1"/>
                </a:solidFill>
              </a:rPr>
              <a:t> </a:t>
            </a:r>
            <a:endParaRPr lang="en-US" sz="2200" dirty="0" smtClean="0">
              <a:solidFill>
                <a:schemeClr val="tx1"/>
              </a:solidFill>
            </a:endParaRPr>
          </a:p>
          <a:p>
            <a:endParaRPr lang="en-US" sz="2200" dirty="0" smtClean="0"/>
          </a:p>
          <a:p>
            <a:pPr algn="l"/>
            <a:endParaRPr lang="en-US" sz="2200" dirty="0" smtClean="0"/>
          </a:p>
          <a:p>
            <a:pPr algn="l"/>
            <a:endParaRPr lang="en-US" sz="2200" dirty="0"/>
          </a:p>
        </p:txBody>
      </p:sp>
      <p:pic>
        <p:nvPicPr>
          <p:cNvPr id="14" name="Picture 2" descr="C:\Users\gpekhime\Desktop\logo.png"/>
          <p:cNvPicPr>
            <a:picLocks noChangeAspect="1" noChangeArrowheads="1"/>
          </p:cNvPicPr>
          <p:nvPr/>
        </p:nvPicPr>
        <p:blipFill>
          <a:blip r:embed="rId3" cstate="print"/>
          <a:srcRect/>
          <a:stretch>
            <a:fillRect/>
          </a:stretch>
        </p:blipFill>
        <p:spPr bwMode="auto">
          <a:xfrm>
            <a:off x="6629400" y="5461186"/>
            <a:ext cx="1219200" cy="1062606"/>
          </a:xfrm>
          <a:prstGeom prst="rect">
            <a:avLst/>
          </a:prstGeom>
          <a:noFill/>
        </p:spPr>
      </p:pic>
      <p:sp>
        <p:nvSpPr>
          <p:cNvPr id="15" name="Subtitle 2"/>
          <p:cNvSpPr txBox="1">
            <a:spLocks/>
          </p:cNvSpPr>
          <p:nvPr/>
        </p:nvSpPr>
        <p:spPr>
          <a:xfrm>
            <a:off x="5181600" y="3733800"/>
            <a:ext cx="3979016" cy="19554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2A55D6"/>
                </a:solidFill>
              </a:rPr>
              <a:t>Phillip B. Gibbons, </a:t>
            </a:r>
          </a:p>
          <a:p>
            <a:r>
              <a:rPr lang="en-US" dirty="0" smtClean="0">
                <a:solidFill>
                  <a:srgbClr val="2A55D6"/>
                </a:solidFill>
              </a:rPr>
              <a:t>Michael A. </a:t>
            </a:r>
            <a:r>
              <a:rPr lang="en-US" dirty="0" err="1" smtClean="0">
                <a:solidFill>
                  <a:srgbClr val="2A55D6"/>
                </a:solidFill>
              </a:rPr>
              <a:t>Kozuch</a:t>
            </a:r>
            <a:endParaRPr lang="en-US" sz="2200" dirty="0" smtClean="0"/>
          </a:p>
          <a:p>
            <a:pPr algn="l"/>
            <a:endParaRPr lang="en-US" sz="2200" dirty="0" smtClean="0"/>
          </a:p>
          <a:p>
            <a:pPr algn="l"/>
            <a:endParaRPr lang="en-US" sz="2200" dirty="0"/>
          </a:p>
        </p:txBody>
      </p:sp>
      <p:sp>
        <p:nvSpPr>
          <p:cNvPr id="16"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8" name="Picture 3"/>
          <p:cNvPicPr>
            <a:picLocks noChangeAspect="1" noChangeArrowheads="1"/>
          </p:cNvPicPr>
          <p:nvPr/>
        </p:nvPicPr>
        <p:blipFill>
          <a:blip r:embed="rId4" cstate="print"/>
          <a:srcRect/>
          <a:stretch>
            <a:fillRect/>
          </a:stretch>
        </p:blipFill>
        <p:spPr bwMode="auto">
          <a:xfrm>
            <a:off x="96338" y="5817361"/>
            <a:ext cx="5085262" cy="457200"/>
          </a:xfrm>
          <a:prstGeom prst="rect">
            <a:avLst/>
          </a:prstGeom>
          <a:noFill/>
          <a:ln w="9525">
            <a:noFill/>
            <a:miter lim="800000"/>
            <a:headEnd/>
            <a:tailEnd/>
          </a:ln>
          <a:effectLst/>
        </p:spPr>
      </p:pic>
      <p:cxnSp>
        <p:nvCxnSpPr>
          <p:cNvPr id="9" name="Straight Connector 8"/>
          <p:cNvCxnSpPr/>
          <p:nvPr/>
        </p:nvCxnSpPr>
        <p:spPr>
          <a:xfrm flipV="1">
            <a:off x="401138" y="3195638"/>
            <a:ext cx="8285662" cy="4762"/>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10" descr="safari.png"/>
          <p:cNvPicPr>
            <a:picLocks noChangeAspect="1"/>
          </p:cNvPicPr>
          <p:nvPr/>
        </p:nvPicPr>
        <p:blipFill>
          <a:blip r:embed="rId5" cstate="print"/>
          <a:stretch>
            <a:fillRect/>
          </a:stretch>
        </p:blipFill>
        <p:spPr>
          <a:xfrm>
            <a:off x="1447800" y="6274561"/>
            <a:ext cx="1572344" cy="454943"/>
          </a:xfrm>
          <a:prstGeom prst="rect">
            <a:avLst/>
          </a:prstGeom>
        </p:spPr>
      </p:pic>
    </p:spTree>
    <p:extLst>
      <p:ext uri="{BB962C8B-B14F-4D97-AF65-F5344CB8AC3E}">
        <p14:creationId xmlns:p14="http://schemas.microsoft.com/office/powerpoint/2010/main" val="113487503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 (2)</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489729482"/>
              </p:ext>
            </p:extLst>
          </p:nvPr>
        </p:nvGraphicFramePr>
        <p:xfrm>
          <a:off x="152400" y="990600"/>
          <a:ext cx="8915399" cy="5381696"/>
        </p:xfrm>
        <a:graphic>
          <a:graphicData uri="http://schemas.openxmlformats.org/drawingml/2006/table">
            <a:tbl>
              <a:tblPr firstRow="1" bandRow="1"/>
              <a:tblGrid>
                <a:gridCol w="2014615"/>
                <a:gridCol w="1901262"/>
                <a:gridCol w="1229390"/>
                <a:gridCol w="2142653"/>
                <a:gridCol w="1627479"/>
              </a:tblGrid>
              <a:tr h="11727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solidFill>
                            <a:schemeClr val="tx1"/>
                          </a:solidFill>
                        </a:rPr>
                        <a:t>Compression</a:t>
                      </a:r>
                    </a:p>
                    <a:p>
                      <a:r>
                        <a:rPr lang="en-US" sz="2400" dirty="0" smtClean="0">
                          <a:solidFill>
                            <a:schemeClr val="tx1"/>
                          </a:solidFill>
                        </a:rPr>
                        <a:t>Mechanisms</a:t>
                      </a:r>
                      <a:endParaRPr lang="en-US" sz="2400" dirty="0">
                        <a:solidFill>
                          <a:schemeClr val="tx1"/>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Compression</a:t>
                      </a:r>
                    </a:p>
                    <a:p>
                      <a:r>
                        <a:rPr lang="en-US" sz="2400" dirty="0" smtClean="0"/>
                        <a:t>Ratio</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Address Comp.</a:t>
                      </a:r>
                    </a:p>
                    <a:p>
                      <a:r>
                        <a:rPr lang="en-US" sz="2400" dirty="0" smtClean="0"/>
                        <a:t>Latency</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Decompression Latency</a:t>
                      </a: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Complexity And Cost</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572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400" dirty="0" smtClean="0"/>
                        <a:t>IBM</a:t>
                      </a:r>
                      <a:r>
                        <a:rPr lang="en-US" sz="2400" baseline="0" dirty="0" smtClean="0"/>
                        <a:t> MXT</a:t>
                      </a:r>
                    </a:p>
                    <a:p>
                      <a:r>
                        <a:rPr lang="en-US" sz="2000" i="1" baseline="0" dirty="0" smtClean="0"/>
                        <a:t>[IBM J.R.D. ’01]</a:t>
                      </a:r>
                      <a:endParaRPr lang="en-US" sz="2000" i="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smtClean="0">
                        <a:solidFill>
                          <a:srgbClr val="FF0000"/>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15402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545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sz="2400" b="1" dirty="0">
                        <a:solidFill>
                          <a:srgbClr val="0000FF"/>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2400" dirty="0"/>
                    </a:p>
                  </a:txBody>
                  <a:tcPr marT="45712" marB="4571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272037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 (3)</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11</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391374575"/>
              </p:ext>
            </p:extLst>
          </p:nvPr>
        </p:nvGraphicFramePr>
        <p:xfrm>
          <a:off x="152400" y="990600"/>
          <a:ext cx="8915399" cy="5381696"/>
        </p:xfrm>
        <a:graphic>
          <a:graphicData uri="http://schemas.openxmlformats.org/drawingml/2006/table">
            <a:tbl>
              <a:tblPr firstRow="1" bandRow="1"/>
              <a:tblGrid>
                <a:gridCol w="2014615"/>
                <a:gridCol w="1901262"/>
                <a:gridCol w="1229390"/>
                <a:gridCol w="2142653"/>
                <a:gridCol w="1627479"/>
              </a:tblGrid>
              <a:tr h="11727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solidFill>
                            <a:schemeClr val="tx1"/>
                          </a:solidFill>
                        </a:rPr>
                        <a:t>Compression</a:t>
                      </a:r>
                    </a:p>
                    <a:p>
                      <a:r>
                        <a:rPr lang="en-US" sz="2400" dirty="0" smtClean="0">
                          <a:solidFill>
                            <a:schemeClr val="tx1"/>
                          </a:solidFill>
                        </a:rPr>
                        <a:t>Mechanisms</a:t>
                      </a:r>
                      <a:endParaRPr lang="en-US" sz="2400" dirty="0">
                        <a:solidFill>
                          <a:schemeClr val="tx1"/>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Compression</a:t>
                      </a:r>
                    </a:p>
                    <a:p>
                      <a:r>
                        <a:rPr lang="en-US" sz="2400" dirty="0" smtClean="0"/>
                        <a:t>Ratio</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Address Comp.</a:t>
                      </a:r>
                    </a:p>
                    <a:p>
                      <a:r>
                        <a:rPr lang="en-US" sz="2400" dirty="0" smtClean="0"/>
                        <a:t>Latency</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Decompression Latency</a:t>
                      </a: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Complexity And Cost</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572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400" dirty="0" smtClean="0"/>
                        <a:t>IBM</a:t>
                      </a:r>
                      <a:r>
                        <a:rPr lang="en-US" sz="2400" baseline="0" dirty="0" smtClean="0"/>
                        <a:t> MXT</a:t>
                      </a:r>
                    </a:p>
                    <a:p>
                      <a:r>
                        <a:rPr lang="en-US" sz="2000" i="1" baseline="0" dirty="0" smtClean="0"/>
                        <a:t>[IBM J.R.D. ’01]</a:t>
                      </a:r>
                      <a:endParaRPr lang="en-US" sz="2000" i="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smtClean="0">
                        <a:solidFill>
                          <a:srgbClr val="FF0000"/>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15402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159545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sz="2400" b="1" dirty="0" smtClean="0">
                        <a:solidFill>
                          <a:srgbClr val="0000FF"/>
                        </a:solidFill>
                      </a:endParaRPr>
                    </a:p>
                    <a:p>
                      <a:r>
                        <a:rPr lang="en-US" sz="2400" b="1" dirty="0" smtClean="0">
                          <a:solidFill>
                            <a:srgbClr val="0000FF"/>
                          </a:solidFill>
                        </a:rPr>
                        <a:t>LCP: </a:t>
                      </a:r>
                    </a:p>
                    <a:p>
                      <a:r>
                        <a:rPr lang="en-US" sz="2400" b="1" dirty="0" smtClean="0">
                          <a:solidFill>
                            <a:srgbClr val="0000FF"/>
                          </a:solidFill>
                        </a:rPr>
                        <a:t>Our Proposal</a:t>
                      </a:r>
                      <a:endParaRPr lang="en-US" sz="2400" b="1" dirty="0">
                        <a:solidFill>
                          <a:srgbClr val="0000FF"/>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2400" b="1"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smtClean="0">
                        <a:solidFill>
                          <a:srgbClr val="009900"/>
                        </a:solidFill>
                        <a:sym typeface="Wingdings"/>
                      </a:endParaRPr>
                    </a:p>
                    <a:p>
                      <a:pPr algn="ctr"/>
                      <a:r>
                        <a:rPr lang="en-US" sz="4000" b="1" dirty="0" smtClean="0">
                          <a:solidFill>
                            <a:srgbClr val="009900"/>
                          </a:solidFill>
                          <a:sym typeface="Wingdings"/>
                        </a:rPr>
                        <a:t></a:t>
                      </a:r>
                      <a:endParaRPr lang="en-US" sz="2400" b="1" dirty="0"/>
                    </a:p>
                  </a:txBody>
                  <a:tcPr marT="45712" marB="4571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smtClean="0">
                        <a:solidFill>
                          <a:srgbClr val="009900"/>
                        </a:solidFill>
                        <a:sym typeface="Wingdings"/>
                      </a:endParaRPr>
                    </a:p>
                    <a:p>
                      <a:pPr algn="ctr"/>
                      <a:r>
                        <a:rPr lang="en-US" sz="4000" b="1" dirty="0" smtClean="0">
                          <a:solidFill>
                            <a:srgbClr val="009900"/>
                          </a:solidFill>
                          <a:sym typeface="Wingdings"/>
                        </a:rPr>
                        <a:t></a:t>
                      </a:r>
                      <a:endParaRPr lang="en-US" sz="4000" b="1" dirty="0"/>
                    </a:p>
                  </a:txBody>
                  <a:tcPr marT="45712" marB="4571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121156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85356" y="2092292"/>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cxnSp>
        <p:nvCxnSpPr>
          <p:cNvPr id="29" name="Straight Connector 28"/>
          <p:cNvCxnSpPr/>
          <p:nvPr/>
        </p:nvCxnSpPr>
        <p:spPr>
          <a:xfrm>
            <a:off x="1043232" y="3977103"/>
            <a:ext cx="14040" cy="7758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03035" y="2093559"/>
            <a:ext cx="14040" cy="7758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304800"/>
            <a:ext cx="8839200" cy="756320"/>
          </a:xfrm>
        </p:spPr>
        <p:txBody>
          <a:bodyPr>
            <a:normAutofit/>
          </a:bodyPr>
          <a:lstStyle/>
          <a:p>
            <a:r>
              <a:rPr lang="en-US" sz="3800" dirty="0" smtClean="0"/>
              <a:t>Linearly Compressed Pages (LCP): Key Idea</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a:t>
            </a:fld>
            <a:endParaRPr lang="en-US" altLang="en-US"/>
          </a:p>
        </p:txBody>
      </p:sp>
      <p:sp>
        <p:nvSpPr>
          <p:cNvPr id="32" name="Rectangle 31"/>
          <p:cNvSpPr/>
          <p:nvPr/>
        </p:nvSpPr>
        <p:spPr>
          <a:xfrm>
            <a:off x="380998" y="3809999"/>
            <a:ext cx="2717180"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33" name="Straight Connector 32"/>
          <p:cNvCxnSpPr/>
          <p:nvPr/>
        </p:nvCxnSpPr>
        <p:spPr>
          <a:xfrm flipH="1">
            <a:off x="3126561" y="2667000"/>
            <a:ext cx="5826939" cy="114300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p:cNvCxnSpPr>
          <p:nvPr/>
        </p:nvCxnSpPr>
        <p:spPr>
          <a:xfrm>
            <a:off x="386697" y="2369513"/>
            <a:ext cx="16263"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80998"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6" name="Rectangle 35"/>
          <p:cNvSpPr/>
          <p:nvPr/>
        </p:nvSpPr>
        <p:spPr>
          <a:xfrm>
            <a:off x="386697" y="20727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37" name="Rectangle 36"/>
          <p:cNvSpPr/>
          <p:nvPr/>
        </p:nvSpPr>
        <p:spPr>
          <a:xfrm>
            <a:off x="1743074"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8" name="Rectangle 37"/>
          <p:cNvSpPr/>
          <p:nvPr/>
        </p:nvSpPr>
        <p:spPr>
          <a:xfrm>
            <a:off x="309604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9" name="Rectangle 38"/>
          <p:cNvSpPr/>
          <p:nvPr/>
        </p:nvSpPr>
        <p:spPr>
          <a:xfrm>
            <a:off x="444859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0" name="Rectangle 39"/>
          <p:cNvSpPr/>
          <p:nvPr/>
        </p:nvSpPr>
        <p:spPr>
          <a:xfrm>
            <a:off x="5800408" y="20694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2" name="Rectangle 41"/>
          <p:cNvSpPr/>
          <p:nvPr/>
        </p:nvSpPr>
        <p:spPr>
          <a:xfrm>
            <a:off x="392656" y="38100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3" name="Rectangle 42"/>
          <p:cNvSpPr/>
          <p:nvPr/>
        </p:nvSpPr>
        <p:spPr>
          <a:xfrm>
            <a:off x="1383254" y="38099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4" name="Rectangle 43"/>
          <p:cNvSpPr/>
          <p:nvPr/>
        </p:nvSpPr>
        <p:spPr>
          <a:xfrm>
            <a:off x="735554" y="38100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5" name="Rectangle 44"/>
          <p:cNvSpPr/>
          <p:nvPr/>
        </p:nvSpPr>
        <p:spPr>
          <a:xfrm>
            <a:off x="1040354" y="38099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7" name="Rectangle 46"/>
          <p:cNvSpPr/>
          <p:nvPr/>
        </p:nvSpPr>
        <p:spPr>
          <a:xfrm>
            <a:off x="2783427" y="38100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54" name="TextBox 53"/>
          <p:cNvSpPr txBox="1"/>
          <p:nvPr/>
        </p:nvSpPr>
        <p:spPr>
          <a:xfrm>
            <a:off x="5105823" y="3286779"/>
            <a:ext cx="3375680" cy="523220"/>
          </a:xfrm>
          <a:prstGeom prst="rect">
            <a:avLst/>
          </a:prstGeom>
          <a:noFill/>
        </p:spPr>
        <p:txBody>
          <a:bodyPr wrap="square" rtlCol="0">
            <a:spAutoFit/>
          </a:bodyPr>
          <a:lstStyle/>
          <a:p>
            <a:pPr algn="ctr"/>
            <a:r>
              <a:rPr lang="en-US" sz="2800" b="1" dirty="0" smtClean="0"/>
              <a:t>4:1</a:t>
            </a:r>
            <a:r>
              <a:rPr lang="en-US" sz="2800" dirty="0" smtClean="0"/>
              <a:t> Compression</a:t>
            </a:r>
            <a:endParaRPr lang="en-US" sz="2800" dirty="0"/>
          </a:p>
        </p:txBody>
      </p:sp>
      <p:cxnSp>
        <p:nvCxnSpPr>
          <p:cNvPr id="55" name="Straight Arrow Connector 54"/>
          <p:cNvCxnSpPr/>
          <p:nvPr/>
        </p:nvCxnSpPr>
        <p:spPr>
          <a:xfrm>
            <a:off x="1751878" y="44196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39051" y="20694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86" name="TextBox 85"/>
          <p:cNvSpPr txBox="1"/>
          <p:nvPr/>
        </p:nvSpPr>
        <p:spPr>
          <a:xfrm>
            <a:off x="438523" y="1295400"/>
            <a:ext cx="5958795" cy="523220"/>
          </a:xfrm>
          <a:prstGeom prst="rect">
            <a:avLst/>
          </a:prstGeom>
          <a:noFill/>
        </p:spPr>
        <p:txBody>
          <a:bodyPr wrap="square" rtlCol="0">
            <a:spAutoFit/>
          </a:bodyPr>
          <a:lstStyle/>
          <a:p>
            <a:r>
              <a:rPr lang="en-US" sz="2800" dirty="0" smtClean="0"/>
              <a:t>Uncompressed Page (4KB: 64*</a:t>
            </a:r>
            <a:r>
              <a:rPr lang="en-US" sz="2800" b="1" dirty="0" smtClean="0"/>
              <a:t>64B</a:t>
            </a:r>
            <a:r>
              <a:rPr lang="en-US" sz="2800" dirty="0" smtClean="0"/>
              <a:t>) </a:t>
            </a:r>
            <a:endParaRPr lang="en-US" sz="2800" dirty="0"/>
          </a:p>
        </p:txBody>
      </p:sp>
      <p:sp>
        <p:nvSpPr>
          <p:cNvPr id="88" name="TextBox 87"/>
          <p:cNvSpPr txBox="1"/>
          <p:nvPr/>
        </p:nvSpPr>
        <p:spPr>
          <a:xfrm>
            <a:off x="324970" y="5035667"/>
            <a:ext cx="2853815" cy="954107"/>
          </a:xfrm>
          <a:prstGeom prst="rect">
            <a:avLst/>
          </a:prstGeom>
          <a:noFill/>
        </p:spPr>
        <p:txBody>
          <a:bodyPr wrap="square" rtlCol="0">
            <a:spAutoFit/>
          </a:bodyPr>
          <a:lstStyle/>
          <a:p>
            <a:r>
              <a:rPr lang="en-US" sz="2800" dirty="0" smtClean="0"/>
              <a:t>Compressed Data </a:t>
            </a:r>
          </a:p>
          <a:p>
            <a:r>
              <a:rPr lang="en-US" sz="2800" dirty="0" smtClean="0"/>
              <a:t>(1KB) </a:t>
            </a:r>
            <a:endParaRPr lang="en-US" sz="2800" dirty="0"/>
          </a:p>
        </p:txBody>
      </p:sp>
      <p:sp>
        <p:nvSpPr>
          <p:cNvPr id="104" name="Rectangle 103"/>
          <p:cNvSpPr/>
          <p:nvPr/>
        </p:nvSpPr>
        <p:spPr>
          <a:xfrm>
            <a:off x="380998" y="38100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1" name="Rounded Rectangle 40"/>
          <p:cNvSpPr/>
          <p:nvPr/>
        </p:nvSpPr>
        <p:spPr>
          <a:xfrm>
            <a:off x="3541722" y="4620557"/>
            <a:ext cx="5291792" cy="1364425"/>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LCP effectively solves challenge 1: </a:t>
            </a:r>
            <a:r>
              <a:rPr lang="en-US" sz="2800" b="1" dirty="0" smtClean="0">
                <a:solidFill>
                  <a:schemeClr val="tx1"/>
                </a:solidFill>
              </a:rPr>
              <a:t>address computation</a:t>
            </a:r>
            <a:endParaRPr lang="en-US" sz="2800" b="1" dirty="0">
              <a:solidFill>
                <a:schemeClr val="tx1"/>
              </a:solidFill>
            </a:endParaRPr>
          </a:p>
        </p:txBody>
      </p:sp>
      <p:sp>
        <p:nvSpPr>
          <p:cNvPr id="26" name="TextBox 25"/>
          <p:cNvSpPr txBox="1"/>
          <p:nvPr/>
        </p:nvSpPr>
        <p:spPr>
          <a:xfrm>
            <a:off x="2543278" y="2768609"/>
            <a:ext cx="1064523" cy="461665"/>
          </a:xfrm>
          <a:prstGeom prst="rect">
            <a:avLst/>
          </a:prstGeom>
          <a:noFill/>
        </p:spPr>
        <p:txBody>
          <a:bodyPr wrap="square" rtlCol="0">
            <a:spAutoFit/>
          </a:bodyPr>
          <a:lstStyle/>
          <a:p>
            <a:pPr algn="ctr"/>
            <a:r>
              <a:rPr lang="en-US" sz="2400" dirty="0" smtClean="0"/>
              <a:t>128</a:t>
            </a:r>
            <a:endParaRPr lang="en-US" sz="2400" dirty="0"/>
          </a:p>
        </p:txBody>
      </p:sp>
      <p:sp>
        <p:nvSpPr>
          <p:cNvPr id="28" name="Rectangle 27"/>
          <p:cNvSpPr/>
          <p:nvPr/>
        </p:nvSpPr>
        <p:spPr>
          <a:xfrm>
            <a:off x="3591151" y="205428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30" name="TextBox 29"/>
          <p:cNvSpPr txBox="1"/>
          <p:nvPr/>
        </p:nvSpPr>
        <p:spPr>
          <a:xfrm>
            <a:off x="503043" y="4620557"/>
            <a:ext cx="1064523" cy="461665"/>
          </a:xfrm>
          <a:prstGeom prst="rect">
            <a:avLst/>
          </a:prstGeom>
          <a:noFill/>
        </p:spPr>
        <p:txBody>
          <a:bodyPr wrap="square" rtlCol="0">
            <a:spAutoFit/>
          </a:bodyPr>
          <a:lstStyle/>
          <a:p>
            <a:pPr algn="ctr"/>
            <a:r>
              <a:rPr lang="en-US" sz="2400" dirty="0" smtClean="0"/>
              <a:t>32</a:t>
            </a:r>
            <a:endParaRPr lang="en-US" sz="2400" dirty="0"/>
          </a:p>
        </p:txBody>
      </p:sp>
      <p:sp>
        <p:nvSpPr>
          <p:cNvPr id="46" name="Rounded Rectangle 45"/>
          <p:cNvSpPr/>
          <p:nvPr/>
        </p:nvSpPr>
        <p:spPr>
          <a:xfrm>
            <a:off x="3516804" y="3824257"/>
            <a:ext cx="4636596" cy="796299"/>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9900"/>
                </a:solidFill>
                <a:sym typeface="Wingdings"/>
              </a:rPr>
              <a:t> </a:t>
            </a:r>
            <a:r>
              <a:rPr lang="en-US" sz="2800" dirty="0" smtClean="0">
                <a:solidFill>
                  <a:schemeClr val="tx1"/>
                </a:solidFill>
              </a:rPr>
              <a:t>Fixed compressed size </a:t>
            </a:r>
          </a:p>
        </p:txBody>
      </p:sp>
    </p:spTree>
    <p:extLst>
      <p:ext uri="{BB962C8B-B14F-4D97-AF65-F5344CB8AC3E}">
        <p14:creationId xmlns:p14="http://schemas.microsoft.com/office/powerpoint/2010/main" val="419193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 presetClass="entr" presetSubtype="0" fill="hold" nodeType="withEffect">
                                  <p:stCondLst>
                                    <p:cond delay="0"/>
                                  </p:stCondLst>
                                  <p:childTnLst>
                                    <p:set>
                                      <p:cBhvr>
                                        <p:cTn id="55"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46"/>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46">
                                            <p:txEl>
                                              <p:pRg st="0" end="0"/>
                                            </p:txEl>
                                          </p:spTgt>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27" presetClass="emph" presetSubtype="0" fill="remove" grpId="1" nodeType="withEffect">
                                  <p:stCondLst>
                                    <p:cond delay="0"/>
                                  </p:stCondLst>
                                  <p:childTnLst>
                                    <p:animClr clrSpc="rgb" dir="cw">
                                      <p:cBhvr override="childStyle">
                                        <p:cTn id="65" dur="500" autoRev="1" fill="remove"/>
                                        <p:tgtEl>
                                          <p:spTgt spid="38"/>
                                        </p:tgtEl>
                                        <p:attrNameLst>
                                          <p:attrName>style.color</p:attrName>
                                        </p:attrNameLst>
                                      </p:cBhvr>
                                      <p:to>
                                        <a:schemeClr val="bg1"/>
                                      </p:to>
                                    </p:animClr>
                                    <p:animClr clrSpc="rgb" dir="cw">
                                      <p:cBhvr>
                                        <p:cTn id="66" dur="500" autoRev="1" fill="remove"/>
                                        <p:tgtEl>
                                          <p:spTgt spid="38"/>
                                        </p:tgtEl>
                                        <p:attrNameLst>
                                          <p:attrName>fillcolor</p:attrName>
                                        </p:attrNameLst>
                                      </p:cBhvr>
                                      <p:to>
                                        <a:schemeClr val="bg1"/>
                                      </p:to>
                                    </p:animClr>
                                    <p:set>
                                      <p:cBhvr>
                                        <p:cTn id="67" dur="500" autoRev="1" fill="remove"/>
                                        <p:tgtEl>
                                          <p:spTgt spid="38"/>
                                        </p:tgtEl>
                                        <p:attrNameLst>
                                          <p:attrName>fill.type</p:attrName>
                                        </p:attrNameLst>
                                      </p:cBhvr>
                                      <p:to>
                                        <p:strVal val="solid"/>
                                      </p:to>
                                    </p:set>
                                    <p:set>
                                      <p:cBhvr>
                                        <p:cTn id="68" dur="500" autoRev="1" fill="remove"/>
                                        <p:tgtEl>
                                          <p:spTgt spid="38"/>
                                        </p:tgtEl>
                                        <p:attrNameLst>
                                          <p:attrName>fill.on</p:attrName>
                                        </p:attrNameLst>
                                      </p:cBhvr>
                                      <p:to>
                                        <p:strVal val="tru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grpId="1" nodeType="clickEffect">
                                  <p:stCondLst>
                                    <p:cond delay="0"/>
                                  </p:stCondLst>
                                  <p:childTnLst>
                                    <p:animScale>
                                      <p:cBhvr>
                                        <p:cTn id="74" dur="2000" fill="hold"/>
                                        <p:tgtEl>
                                          <p:spTgt spid="31"/>
                                        </p:tgtEl>
                                      </p:cBhvr>
                                      <p:by x="50000" y="50000"/>
                                    </p:animScale>
                                  </p:childTnLst>
                                </p:cTn>
                              </p:par>
                            </p:childTnLst>
                          </p:cTn>
                        </p:par>
                        <p:par>
                          <p:cTn id="75" fill="hold">
                            <p:stCondLst>
                              <p:cond delay="2000"/>
                            </p:stCondLst>
                            <p:childTnLst>
                              <p:par>
                                <p:cTn id="76" presetID="1" presetClass="exit" presetSubtype="0" fill="hold" grpId="2" nodeType="afterEffect">
                                  <p:stCondLst>
                                    <p:cond delay="0"/>
                                  </p:stCondLst>
                                  <p:childTnLst>
                                    <p:set>
                                      <p:cBhvr>
                                        <p:cTn id="77" dur="1" fill="hold">
                                          <p:stCondLst>
                                            <p:cond delay="0"/>
                                          </p:stCondLst>
                                        </p:cTn>
                                        <p:tgtEl>
                                          <p:spTgt spid="31"/>
                                        </p:tgtEl>
                                        <p:attrNameLst>
                                          <p:attrName>style.visibility</p:attrName>
                                        </p:attrNameLst>
                                      </p:cBhvr>
                                      <p:to>
                                        <p:strVal val="hidden"/>
                                      </p:to>
                                    </p:set>
                                  </p:childTnLst>
                                </p:cTn>
                              </p:par>
                            </p:childTnLst>
                          </p:cTn>
                        </p:par>
                        <p:par>
                          <p:cTn id="78" fill="hold">
                            <p:stCondLst>
                              <p:cond delay="2000"/>
                            </p:stCondLst>
                            <p:childTnLst>
                              <p:par>
                                <p:cTn id="79" presetID="1"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par>
                          <p:cTn id="81" fill="hold">
                            <p:stCondLst>
                              <p:cond delay="2000"/>
                            </p:stCondLst>
                            <p:childTnLst>
                              <p:par>
                                <p:cTn id="82" presetID="42" presetClass="path" presetSubtype="0" accel="50000" decel="50000" fill="hold" grpId="1" nodeType="afterEffect">
                                  <p:stCondLst>
                                    <p:cond delay="0"/>
                                  </p:stCondLst>
                                  <p:childTnLst>
                                    <p:animMotion origin="layout" path="M 1.66667E-6 2.59259E-6 L -0.27917 0.25509 " pathEditMode="relative" rAng="0" ptsTypes="AA">
                                      <p:cBhvr>
                                        <p:cTn id="83" dur="2000" fill="hold"/>
                                        <p:tgtEl>
                                          <p:spTgt spid="28"/>
                                        </p:tgtEl>
                                        <p:attrNameLst>
                                          <p:attrName>ppt_x</p:attrName>
                                          <p:attrName>ppt_y</p:attrName>
                                        </p:attrNameLst>
                                      </p:cBhvr>
                                      <p:rCtr x="-13958" y="12755"/>
                                    </p:animMotion>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2" grpId="0" animBg="1"/>
      <p:bldP spid="35" grpId="0" animBg="1"/>
      <p:bldP spid="36" grpId="0" animBg="1"/>
      <p:bldP spid="37" grpId="0" animBg="1"/>
      <p:bldP spid="38" grpId="0" animBg="1"/>
      <p:bldP spid="38" grpId="1" animBg="1"/>
      <p:bldP spid="39" grpId="0" animBg="1"/>
      <p:bldP spid="40" grpId="0" animBg="1"/>
      <p:bldP spid="42" grpId="0" animBg="1"/>
      <p:bldP spid="43" grpId="0" animBg="1"/>
      <p:bldP spid="44" grpId="0" animBg="1"/>
      <p:bldP spid="45" grpId="0" animBg="1"/>
      <p:bldP spid="47" grpId="0" animBg="1"/>
      <p:bldP spid="54" grpId="0"/>
      <p:bldP spid="70" grpId="0" animBg="1"/>
      <p:bldP spid="86" grpId="0"/>
      <p:bldP spid="88" grpId="0"/>
      <p:bldP spid="104" grpId="0" animBg="1"/>
      <p:bldP spid="41" grpId="0" animBg="1"/>
      <p:bldP spid="26" grpId="0"/>
      <p:bldP spid="28" grpId="0" animBg="1"/>
      <p:bldP spid="28" grpId="1" animBg="1"/>
      <p:bldP spid="30" grpId="0"/>
      <p:bldP spid="46" grpId="0" animBg="1"/>
      <p:bldP spid="4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86921" y="3158132"/>
            <a:ext cx="4498118" cy="523220"/>
          </a:xfrm>
          <a:prstGeom prst="rect">
            <a:avLst/>
          </a:prstGeom>
          <a:noFill/>
        </p:spPr>
        <p:txBody>
          <a:bodyPr wrap="square" rtlCol="0">
            <a:spAutoFit/>
          </a:bodyPr>
          <a:lstStyle/>
          <a:p>
            <a:pPr algn="ctr"/>
            <a:r>
              <a:rPr lang="en-US" sz="2800" b="1" dirty="0" smtClean="0"/>
              <a:t>4:1</a:t>
            </a:r>
            <a:r>
              <a:rPr lang="en-US" sz="2800" dirty="0" smtClean="0"/>
              <a:t> Compression</a:t>
            </a:r>
            <a:endParaRPr lang="en-US" sz="2800" dirty="0"/>
          </a:p>
        </p:txBody>
      </p:sp>
      <p:cxnSp>
        <p:nvCxnSpPr>
          <p:cNvPr id="11" name="Elbow Connector 10"/>
          <p:cNvCxnSpPr>
            <a:stCxn id="53" idx="0"/>
            <a:endCxn id="56" idx="1"/>
          </p:cNvCxnSpPr>
          <p:nvPr/>
        </p:nvCxnSpPr>
        <p:spPr>
          <a:xfrm rot="5400000" flipH="1" flipV="1">
            <a:off x="3541855" y="3269173"/>
            <a:ext cx="415426" cy="651842"/>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4450728" y="3809999"/>
            <a:ext cx="2810233" cy="609602"/>
          </a:xfrm>
          <a:prstGeom prst="rect">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C00000"/>
                </a:solidFill>
              </a:rPr>
              <a:t>E</a:t>
            </a:r>
            <a:endParaRPr lang="en-US" sz="3200" i="1" dirty="0">
              <a:solidFill>
                <a:srgbClr val="C00000"/>
              </a:solidFill>
            </a:endParaRPr>
          </a:p>
        </p:txBody>
      </p:sp>
      <p:sp>
        <p:nvSpPr>
          <p:cNvPr id="2" name="Title 1"/>
          <p:cNvSpPr>
            <a:spLocks noGrp="1"/>
          </p:cNvSpPr>
          <p:nvPr>
            <p:ph type="title"/>
          </p:nvPr>
        </p:nvSpPr>
        <p:spPr>
          <a:xfrm>
            <a:off x="152400" y="304800"/>
            <a:ext cx="8839200" cy="756320"/>
          </a:xfrm>
        </p:spPr>
        <p:txBody>
          <a:bodyPr>
            <a:normAutofit/>
          </a:bodyPr>
          <a:lstStyle/>
          <a:p>
            <a:r>
              <a:rPr lang="en-US" sz="3800" dirty="0" smtClean="0"/>
              <a:t>LCP: Key Idea (2)</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13</a:t>
            </a:fld>
            <a:endParaRPr lang="en-US" altLang="en-US"/>
          </a:p>
        </p:txBody>
      </p:sp>
      <p:sp>
        <p:nvSpPr>
          <p:cNvPr id="32" name="Rectangle 31"/>
          <p:cNvSpPr/>
          <p:nvPr/>
        </p:nvSpPr>
        <p:spPr>
          <a:xfrm>
            <a:off x="430754" y="3809999"/>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33" name="Straight Connector 32"/>
          <p:cNvCxnSpPr/>
          <p:nvPr/>
        </p:nvCxnSpPr>
        <p:spPr>
          <a:xfrm flipH="1">
            <a:off x="3072546" y="2667000"/>
            <a:ext cx="5880956" cy="1114149"/>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a:endCxn id="46" idx="1"/>
          </p:cNvCxnSpPr>
          <p:nvPr/>
        </p:nvCxnSpPr>
        <p:spPr>
          <a:xfrm>
            <a:off x="386697" y="2369513"/>
            <a:ext cx="16263"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80998"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6" name="Rectangle 35"/>
          <p:cNvSpPr/>
          <p:nvPr/>
        </p:nvSpPr>
        <p:spPr>
          <a:xfrm>
            <a:off x="386697" y="20727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37" name="Rectangle 36"/>
          <p:cNvSpPr/>
          <p:nvPr/>
        </p:nvSpPr>
        <p:spPr>
          <a:xfrm>
            <a:off x="1743074"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8" name="Rectangle 37"/>
          <p:cNvSpPr/>
          <p:nvPr/>
        </p:nvSpPr>
        <p:spPr>
          <a:xfrm>
            <a:off x="309604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9" name="Rectangle 38"/>
          <p:cNvSpPr/>
          <p:nvPr/>
        </p:nvSpPr>
        <p:spPr>
          <a:xfrm>
            <a:off x="444859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0" name="Rectangle 39"/>
          <p:cNvSpPr/>
          <p:nvPr/>
        </p:nvSpPr>
        <p:spPr>
          <a:xfrm>
            <a:off x="5800408" y="20694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2" name="Rectangle 41"/>
          <p:cNvSpPr/>
          <p:nvPr/>
        </p:nvSpPr>
        <p:spPr>
          <a:xfrm>
            <a:off x="392656" y="38100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3" name="Rectangle 42"/>
          <p:cNvSpPr/>
          <p:nvPr/>
        </p:nvSpPr>
        <p:spPr>
          <a:xfrm>
            <a:off x="1383254" y="38099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4" name="Rectangle 43"/>
          <p:cNvSpPr/>
          <p:nvPr/>
        </p:nvSpPr>
        <p:spPr>
          <a:xfrm>
            <a:off x="735554" y="38100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5" name="Rectangle 44"/>
          <p:cNvSpPr/>
          <p:nvPr/>
        </p:nvSpPr>
        <p:spPr>
          <a:xfrm>
            <a:off x="1040354" y="38099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7" name="Rectangle 46"/>
          <p:cNvSpPr/>
          <p:nvPr/>
        </p:nvSpPr>
        <p:spPr>
          <a:xfrm>
            <a:off x="2783427" y="38100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8" name="Rectangle 47"/>
          <p:cNvSpPr/>
          <p:nvPr/>
        </p:nvSpPr>
        <p:spPr>
          <a:xfrm>
            <a:off x="3098178" y="3809999"/>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007A37"/>
                </a:solidFill>
              </a:rPr>
              <a:t>M</a:t>
            </a:r>
            <a:endParaRPr lang="en-US" sz="3200" i="1" dirty="0">
              <a:solidFill>
                <a:srgbClr val="007A37"/>
              </a:solidFill>
            </a:endParaRPr>
          </a:p>
        </p:txBody>
      </p:sp>
      <p:sp>
        <p:nvSpPr>
          <p:cNvPr id="51" name="TextBox 50"/>
          <p:cNvSpPr txBox="1"/>
          <p:nvPr/>
        </p:nvSpPr>
        <p:spPr>
          <a:xfrm>
            <a:off x="3003661" y="5054503"/>
            <a:ext cx="1644539" cy="954107"/>
          </a:xfrm>
          <a:prstGeom prst="rect">
            <a:avLst/>
          </a:prstGeom>
          <a:noFill/>
        </p:spPr>
        <p:txBody>
          <a:bodyPr wrap="square" rtlCol="0">
            <a:spAutoFit/>
          </a:bodyPr>
          <a:lstStyle/>
          <a:p>
            <a:pPr algn="ctr"/>
            <a:r>
              <a:rPr lang="en-US" sz="2800" dirty="0" smtClean="0">
                <a:solidFill>
                  <a:srgbClr val="007A37"/>
                </a:solidFill>
              </a:rPr>
              <a:t>Metadata</a:t>
            </a:r>
            <a:r>
              <a:rPr lang="en-US" sz="2800" dirty="0" smtClean="0"/>
              <a:t> </a:t>
            </a:r>
          </a:p>
          <a:p>
            <a:pPr algn="ctr"/>
            <a:r>
              <a:rPr lang="en-US" sz="2800" dirty="0" smtClean="0"/>
              <a:t>(64B)</a:t>
            </a:r>
            <a:endParaRPr lang="en-US" sz="2800" b="1" i="1" dirty="0"/>
          </a:p>
        </p:txBody>
      </p:sp>
      <p:sp>
        <p:nvSpPr>
          <p:cNvPr id="52" name="TextBox 51"/>
          <p:cNvSpPr txBox="1"/>
          <p:nvPr/>
        </p:nvSpPr>
        <p:spPr>
          <a:xfrm>
            <a:off x="5031930" y="5054503"/>
            <a:ext cx="1647827" cy="954107"/>
          </a:xfrm>
          <a:prstGeom prst="rect">
            <a:avLst/>
          </a:prstGeom>
          <a:noFill/>
        </p:spPr>
        <p:txBody>
          <a:bodyPr wrap="square" rtlCol="0">
            <a:spAutoFit/>
          </a:bodyPr>
          <a:lstStyle/>
          <a:p>
            <a:pPr algn="ctr"/>
            <a:r>
              <a:rPr lang="en-US" sz="2800" dirty="0" smtClean="0">
                <a:solidFill>
                  <a:srgbClr val="C00000"/>
                </a:solidFill>
              </a:rPr>
              <a:t>Exception</a:t>
            </a:r>
          </a:p>
          <a:p>
            <a:pPr algn="ctr"/>
            <a:r>
              <a:rPr lang="en-US" sz="2800" dirty="0" smtClean="0"/>
              <a:t>Storage</a:t>
            </a:r>
            <a:endParaRPr lang="en-US" sz="2800" dirty="0"/>
          </a:p>
        </p:txBody>
      </p:sp>
      <p:cxnSp>
        <p:nvCxnSpPr>
          <p:cNvPr id="55" name="Straight Arrow Connector 54"/>
          <p:cNvCxnSpPr/>
          <p:nvPr/>
        </p:nvCxnSpPr>
        <p:spPr>
          <a:xfrm>
            <a:off x="1751878" y="44196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39051" y="20694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6" name="Rectangle 45"/>
          <p:cNvSpPr/>
          <p:nvPr/>
        </p:nvSpPr>
        <p:spPr>
          <a:xfrm>
            <a:off x="402960" y="3810000"/>
            <a:ext cx="6836040"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86" name="TextBox 85"/>
          <p:cNvSpPr txBox="1"/>
          <p:nvPr/>
        </p:nvSpPr>
        <p:spPr>
          <a:xfrm>
            <a:off x="438523" y="1295400"/>
            <a:ext cx="5958795" cy="523220"/>
          </a:xfrm>
          <a:prstGeom prst="rect">
            <a:avLst/>
          </a:prstGeom>
          <a:noFill/>
        </p:spPr>
        <p:txBody>
          <a:bodyPr wrap="square" rtlCol="0">
            <a:spAutoFit/>
          </a:bodyPr>
          <a:lstStyle/>
          <a:p>
            <a:r>
              <a:rPr lang="en-US" sz="2800" dirty="0" smtClean="0"/>
              <a:t>Uncompressed Page (4KB: 64*</a:t>
            </a:r>
            <a:r>
              <a:rPr lang="en-US" sz="2800" b="1" dirty="0" smtClean="0"/>
              <a:t>64B</a:t>
            </a:r>
            <a:r>
              <a:rPr lang="en-US" sz="2800" dirty="0" smtClean="0"/>
              <a:t>) </a:t>
            </a:r>
            <a:endParaRPr lang="en-US" sz="2800" dirty="0"/>
          </a:p>
        </p:txBody>
      </p:sp>
      <p:sp>
        <p:nvSpPr>
          <p:cNvPr id="88" name="TextBox 87"/>
          <p:cNvSpPr txBox="1"/>
          <p:nvPr/>
        </p:nvSpPr>
        <p:spPr>
          <a:xfrm>
            <a:off x="306639" y="5056526"/>
            <a:ext cx="2853815" cy="954107"/>
          </a:xfrm>
          <a:prstGeom prst="rect">
            <a:avLst/>
          </a:prstGeom>
          <a:noFill/>
        </p:spPr>
        <p:txBody>
          <a:bodyPr wrap="square" rtlCol="0">
            <a:spAutoFit/>
          </a:bodyPr>
          <a:lstStyle/>
          <a:p>
            <a:r>
              <a:rPr lang="en-US" sz="2800" dirty="0" smtClean="0"/>
              <a:t>Compressed Data </a:t>
            </a:r>
          </a:p>
          <a:p>
            <a:r>
              <a:rPr lang="en-US" sz="2800" dirty="0" smtClean="0"/>
              <a:t>(1KB) </a:t>
            </a:r>
            <a:endParaRPr lang="en-US" sz="2800" dirty="0"/>
          </a:p>
        </p:txBody>
      </p:sp>
      <p:cxnSp>
        <p:nvCxnSpPr>
          <p:cNvPr id="96" name="Straight Arrow Connector 95"/>
          <p:cNvCxnSpPr/>
          <p:nvPr/>
        </p:nvCxnSpPr>
        <p:spPr>
          <a:xfrm>
            <a:off x="5857476" y="4444905"/>
            <a:ext cx="0" cy="60959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380998" y="38100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05" name="Rectangle 104"/>
          <p:cNvSpPr/>
          <p:nvPr/>
        </p:nvSpPr>
        <p:spPr>
          <a:xfrm>
            <a:off x="3112420" y="3809998"/>
            <a:ext cx="1336178"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41" name="Straight Arrow Connector 40"/>
          <p:cNvCxnSpPr/>
          <p:nvPr/>
        </p:nvCxnSpPr>
        <p:spPr>
          <a:xfrm>
            <a:off x="3820980" y="4419598"/>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41064" y="3802807"/>
            <a:ext cx="165165"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56" name="Rectangle 55"/>
          <p:cNvSpPr/>
          <p:nvPr/>
        </p:nvSpPr>
        <p:spPr>
          <a:xfrm>
            <a:off x="4075489" y="3158299"/>
            <a:ext cx="773618" cy="4581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57" name="Rectangle 56"/>
          <p:cNvSpPr/>
          <p:nvPr/>
        </p:nvSpPr>
        <p:spPr>
          <a:xfrm>
            <a:off x="4067871" y="3173071"/>
            <a:ext cx="125910" cy="436747"/>
          </a:xfrm>
          <a:prstGeom prst="rect">
            <a:avLst/>
          </a:prstGeom>
          <a:solidFill>
            <a:schemeClr val="tx1">
              <a:lumMod val="50000"/>
              <a:lumOff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58" name="Rectangle 57"/>
          <p:cNvSpPr/>
          <p:nvPr/>
        </p:nvSpPr>
        <p:spPr>
          <a:xfrm>
            <a:off x="4191811" y="3169006"/>
            <a:ext cx="646193" cy="4367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smtClean="0">
                <a:solidFill>
                  <a:schemeClr val="tx1"/>
                </a:solidFill>
              </a:rPr>
              <a:t>idx</a:t>
            </a:r>
            <a:endParaRPr lang="en-US" sz="2000" i="1" dirty="0">
              <a:solidFill>
                <a:schemeClr val="tx1"/>
              </a:solidFill>
            </a:endParaRPr>
          </a:p>
        </p:txBody>
      </p:sp>
      <p:sp>
        <p:nvSpPr>
          <p:cNvPr id="59" name="Rectangle 58"/>
          <p:cNvSpPr/>
          <p:nvPr/>
        </p:nvSpPr>
        <p:spPr>
          <a:xfrm>
            <a:off x="4458549" y="3824656"/>
            <a:ext cx="1138448" cy="5986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rgbClr val="C00000"/>
                </a:solidFill>
              </a:rPr>
              <a:t>E</a:t>
            </a:r>
            <a:r>
              <a:rPr lang="en-US" sz="2400" i="1" baseline="-25000" dirty="0" smtClean="0">
                <a:solidFill>
                  <a:srgbClr val="C00000"/>
                </a:solidFill>
              </a:rPr>
              <a:t>0</a:t>
            </a:r>
            <a:endParaRPr lang="en-US" sz="2400" i="1" baseline="-25000" dirty="0">
              <a:solidFill>
                <a:srgbClr val="C00000"/>
              </a:solidFill>
            </a:endParaRPr>
          </a:p>
        </p:txBody>
      </p:sp>
      <p:cxnSp>
        <p:nvCxnSpPr>
          <p:cNvPr id="60" name="Elbow Connector 59"/>
          <p:cNvCxnSpPr>
            <a:stCxn id="56" idx="3"/>
            <a:endCxn id="59" idx="0"/>
          </p:cNvCxnSpPr>
          <p:nvPr/>
        </p:nvCxnSpPr>
        <p:spPr>
          <a:xfrm>
            <a:off x="4849107" y="3387381"/>
            <a:ext cx="178666" cy="437275"/>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083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7" presetClass="emph" presetSubtype="0" fill="remove" grpId="0" nodeType="clickEffect">
                                  <p:stCondLst>
                                    <p:cond delay="0"/>
                                  </p:stCondLst>
                                  <p:childTnLst>
                                    <p:animClr clrSpc="rgb" dir="cw">
                                      <p:cBhvr override="childStyle">
                                        <p:cTn id="96" dur="250" autoRev="1" fill="remove"/>
                                        <p:tgtEl>
                                          <p:spTgt spid="59"/>
                                        </p:tgtEl>
                                        <p:attrNameLst>
                                          <p:attrName>style.color</p:attrName>
                                        </p:attrNameLst>
                                      </p:cBhvr>
                                      <p:to>
                                        <a:schemeClr val="bg1"/>
                                      </p:to>
                                    </p:animClr>
                                    <p:animClr clrSpc="rgb" dir="cw">
                                      <p:cBhvr>
                                        <p:cTn id="97" dur="250" autoRev="1" fill="remove"/>
                                        <p:tgtEl>
                                          <p:spTgt spid="59"/>
                                        </p:tgtEl>
                                        <p:attrNameLst>
                                          <p:attrName>fillcolor</p:attrName>
                                        </p:attrNameLst>
                                      </p:cBhvr>
                                      <p:to>
                                        <a:schemeClr val="bg1"/>
                                      </p:to>
                                    </p:animClr>
                                    <p:set>
                                      <p:cBhvr>
                                        <p:cTn id="98" dur="250" autoRev="1" fill="remove"/>
                                        <p:tgtEl>
                                          <p:spTgt spid="59"/>
                                        </p:tgtEl>
                                        <p:attrNameLst>
                                          <p:attrName>fill.type</p:attrName>
                                        </p:attrNameLst>
                                      </p:cBhvr>
                                      <p:to>
                                        <p:strVal val="solid"/>
                                      </p:to>
                                    </p:set>
                                    <p:set>
                                      <p:cBhvr>
                                        <p:cTn id="99" dur="250" autoRev="1" fill="remove"/>
                                        <p:tgtEl>
                                          <p:spTgt spid="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animBg="1"/>
      <p:bldP spid="32" grpId="0" animBg="1"/>
      <p:bldP spid="35" grpId="0" animBg="1"/>
      <p:bldP spid="36"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8" grpId="1" animBg="1"/>
      <p:bldP spid="51" grpId="0"/>
      <p:bldP spid="52" grpId="0"/>
      <p:bldP spid="70" grpId="0" animBg="1"/>
      <p:bldP spid="46" grpId="0" animBg="1"/>
      <p:bldP spid="86" grpId="0"/>
      <p:bldP spid="88" grpId="0"/>
      <p:bldP spid="104" grpId="0" animBg="1"/>
      <p:bldP spid="105" grpId="0" animBg="1"/>
      <p:bldP spid="53" grpId="0" animBg="1"/>
      <p:bldP spid="56" grpId="0" animBg="1"/>
      <p:bldP spid="57" grpId="0" animBg="1"/>
      <p:bldP spid="58" grpId="0" animBg="1"/>
      <p:bldP spid="59" grpId="0" animBg="1"/>
      <p:bldP spid="5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4450728" y="3809999"/>
            <a:ext cx="2816596" cy="609602"/>
          </a:xfrm>
          <a:prstGeom prst="rect">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C00000"/>
                </a:solidFill>
              </a:rPr>
              <a:t>E</a:t>
            </a:r>
            <a:endParaRPr lang="en-US" sz="3200" i="1" dirty="0">
              <a:solidFill>
                <a:srgbClr val="C00000"/>
              </a:solidFill>
            </a:endParaRPr>
          </a:p>
        </p:txBody>
      </p:sp>
      <p:sp>
        <p:nvSpPr>
          <p:cNvPr id="2" name="Title 1"/>
          <p:cNvSpPr>
            <a:spLocks noGrp="1"/>
          </p:cNvSpPr>
          <p:nvPr>
            <p:ph type="title"/>
          </p:nvPr>
        </p:nvSpPr>
        <p:spPr>
          <a:xfrm>
            <a:off x="152400" y="304800"/>
            <a:ext cx="8839200" cy="756320"/>
          </a:xfrm>
        </p:spPr>
        <p:txBody>
          <a:bodyPr>
            <a:normAutofit/>
          </a:bodyPr>
          <a:lstStyle/>
          <a:p>
            <a:r>
              <a:rPr lang="en-US" sz="3800" dirty="0" smtClean="0"/>
              <a:t>But, wait … </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14</a:t>
            </a:fld>
            <a:endParaRPr lang="en-US" altLang="en-US"/>
          </a:p>
        </p:txBody>
      </p:sp>
      <p:sp>
        <p:nvSpPr>
          <p:cNvPr id="32" name="Rectangle 31"/>
          <p:cNvSpPr/>
          <p:nvPr/>
        </p:nvSpPr>
        <p:spPr>
          <a:xfrm>
            <a:off x="430754" y="3809999"/>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33" name="Straight Connector 32"/>
          <p:cNvCxnSpPr/>
          <p:nvPr/>
        </p:nvCxnSpPr>
        <p:spPr>
          <a:xfrm flipH="1">
            <a:off x="3125973" y="2667000"/>
            <a:ext cx="5827529" cy="114299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a:endCxn id="46" idx="1"/>
          </p:cNvCxnSpPr>
          <p:nvPr/>
        </p:nvCxnSpPr>
        <p:spPr>
          <a:xfrm>
            <a:off x="386697" y="2369513"/>
            <a:ext cx="16262"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80998"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6" name="Rectangle 35"/>
          <p:cNvSpPr/>
          <p:nvPr/>
        </p:nvSpPr>
        <p:spPr>
          <a:xfrm>
            <a:off x="386697" y="20727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37" name="Rectangle 36"/>
          <p:cNvSpPr/>
          <p:nvPr/>
        </p:nvSpPr>
        <p:spPr>
          <a:xfrm>
            <a:off x="1743074"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8" name="Rectangle 37"/>
          <p:cNvSpPr/>
          <p:nvPr/>
        </p:nvSpPr>
        <p:spPr>
          <a:xfrm>
            <a:off x="309604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9" name="Rectangle 38"/>
          <p:cNvSpPr/>
          <p:nvPr/>
        </p:nvSpPr>
        <p:spPr>
          <a:xfrm>
            <a:off x="444859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0" name="Rectangle 39"/>
          <p:cNvSpPr/>
          <p:nvPr/>
        </p:nvSpPr>
        <p:spPr>
          <a:xfrm>
            <a:off x="5800408" y="20694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2" name="Rectangle 41"/>
          <p:cNvSpPr/>
          <p:nvPr/>
        </p:nvSpPr>
        <p:spPr>
          <a:xfrm>
            <a:off x="392656" y="38100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3" name="Rectangle 42"/>
          <p:cNvSpPr/>
          <p:nvPr/>
        </p:nvSpPr>
        <p:spPr>
          <a:xfrm>
            <a:off x="1383254" y="38099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4" name="Rectangle 43"/>
          <p:cNvSpPr/>
          <p:nvPr/>
        </p:nvSpPr>
        <p:spPr>
          <a:xfrm>
            <a:off x="735554" y="38100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5" name="Rectangle 44"/>
          <p:cNvSpPr/>
          <p:nvPr/>
        </p:nvSpPr>
        <p:spPr>
          <a:xfrm>
            <a:off x="1040354" y="38099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7" name="Rectangle 46"/>
          <p:cNvSpPr/>
          <p:nvPr/>
        </p:nvSpPr>
        <p:spPr>
          <a:xfrm>
            <a:off x="2783427" y="38100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8" name="Rectangle 47"/>
          <p:cNvSpPr/>
          <p:nvPr/>
        </p:nvSpPr>
        <p:spPr>
          <a:xfrm>
            <a:off x="3098178" y="3809999"/>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007A37"/>
                </a:solidFill>
              </a:rPr>
              <a:t>M</a:t>
            </a:r>
            <a:endParaRPr lang="en-US" sz="3200" i="1" dirty="0">
              <a:solidFill>
                <a:srgbClr val="007A37"/>
              </a:solidFill>
            </a:endParaRPr>
          </a:p>
        </p:txBody>
      </p:sp>
      <p:sp>
        <p:nvSpPr>
          <p:cNvPr id="54" name="TextBox 53"/>
          <p:cNvSpPr txBox="1"/>
          <p:nvPr/>
        </p:nvSpPr>
        <p:spPr>
          <a:xfrm>
            <a:off x="166042" y="3105201"/>
            <a:ext cx="4498118" cy="523220"/>
          </a:xfrm>
          <a:prstGeom prst="rect">
            <a:avLst/>
          </a:prstGeom>
          <a:noFill/>
        </p:spPr>
        <p:txBody>
          <a:bodyPr wrap="square" rtlCol="0">
            <a:spAutoFit/>
          </a:bodyPr>
          <a:lstStyle/>
          <a:p>
            <a:pPr algn="ctr"/>
            <a:r>
              <a:rPr lang="en-US" sz="2800" b="1" dirty="0" smtClean="0"/>
              <a:t>4:1</a:t>
            </a:r>
            <a:r>
              <a:rPr lang="en-US" sz="2800" dirty="0" smtClean="0"/>
              <a:t> Compression</a:t>
            </a:r>
            <a:endParaRPr lang="en-US" sz="2800" dirty="0"/>
          </a:p>
        </p:txBody>
      </p:sp>
      <p:cxnSp>
        <p:nvCxnSpPr>
          <p:cNvPr id="55" name="Straight Arrow Connector 54"/>
          <p:cNvCxnSpPr/>
          <p:nvPr/>
        </p:nvCxnSpPr>
        <p:spPr>
          <a:xfrm>
            <a:off x="1751878" y="44196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39051" y="20694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6" name="Rectangle 45"/>
          <p:cNvSpPr/>
          <p:nvPr/>
        </p:nvSpPr>
        <p:spPr>
          <a:xfrm>
            <a:off x="402959" y="3810000"/>
            <a:ext cx="691224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86" name="TextBox 85"/>
          <p:cNvSpPr txBox="1"/>
          <p:nvPr/>
        </p:nvSpPr>
        <p:spPr>
          <a:xfrm>
            <a:off x="438523" y="1295400"/>
            <a:ext cx="5958795" cy="523220"/>
          </a:xfrm>
          <a:prstGeom prst="rect">
            <a:avLst/>
          </a:prstGeom>
          <a:noFill/>
        </p:spPr>
        <p:txBody>
          <a:bodyPr wrap="square" rtlCol="0">
            <a:spAutoFit/>
          </a:bodyPr>
          <a:lstStyle/>
          <a:p>
            <a:r>
              <a:rPr lang="en-US" sz="2800" dirty="0" smtClean="0"/>
              <a:t>Uncompressed Page (4KB: 64*</a:t>
            </a:r>
            <a:r>
              <a:rPr lang="en-US" sz="2800" b="1" dirty="0" smtClean="0"/>
              <a:t>64B</a:t>
            </a:r>
            <a:r>
              <a:rPr lang="en-US" sz="2800" dirty="0" smtClean="0"/>
              <a:t>) </a:t>
            </a:r>
            <a:endParaRPr lang="en-US" sz="2800" dirty="0"/>
          </a:p>
        </p:txBody>
      </p:sp>
      <p:sp>
        <p:nvSpPr>
          <p:cNvPr id="88" name="TextBox 87"/>
          <p:cNvSpPr txBox="1"/>
          <p:nvPr/>
        </p:nvSpPr>
        <p:spPr>
          <a:xfrm>
            <a:off x="324970" y="5035667"/>
            <a:ext cx="2853815" cy="954107"/>
          </a:xfrm>
          <a:prstGeom prst="rect">
            <a:avLst/>
          </a:prstGeom>
          <a:noFill/>
        </p:spPr>
        <p:txBody>
          <a:bodyPr wrap="square" rtlCol="0">
            <a:spAutoFit/>
          </a:bodyPr>
          <a:lstStyle/>
          <a:p>
            <a:r>
              <a:rPr lang="en-US" sz="2800" dirty="0" smtClean="0"/>
              <a:t>Compressed Data </a:t>
            </a:r>
          </a:p>
          <a:p>
            <a:r>
              <a:rPr lang="en-US" sz="2800" dirty="0" smtClean="0"/>
              <a:t>(1KB) </a:t>
            </a:r>
            <a:endParaRPr lang="en-US" sz="2800" dirty="0"/>
          </a:p>
        </p:txBody>
      </p:sp>
      <p:sp>
        <p:nvSpPr>
          <p:cNvPr id="104" name="Rectangle 103"/>
          <p:cNvSpPr/>
          <p:nvPr/>
        </p:nvSpPr>
        <p:spPr>
          <a:xfrm>
            <a:off x="380998" y="38100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05" name="Rectangle 104"/>
          <p:cNvSpPr/>
          <p:nvPr/>
        </p:nvSpPr>
        <p:spPr>
          <a:xfrm>
            <a:off x="3074676" y="3809998"/>
            <a:ext cx="137392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1" name="Rounded Rectangle 40"/>
          <p:cNvSpPr/>
          <p:nvPr/>
        </p:nvSpPr>
        <p:spPr>
          <a:xfrm>
            <a:off x="3962400" y="4741247"/>
            <a:ext cx="4114800" cy="588839"/>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How to avoid </a:t>
            </a:r>
            <a:r>
              <a:rPr lang="en-US" sz="2800" b="1" dirty="0" smtClean="0">
                <a:solidFill>
                  <a:schemeClr val="tx1"/>
                </a:solidFill>
              </a:rPr>
              <a:t>2</a:t>
            </a:r>
            <a:r>
              <a:rPr lang="en-US" sz="2800" dirty="0" smtClean="0">
                <a:solidFill>
                  <a:schemeClr val="tx1"/>
                </a:solidFill>
              </a:rPr>
              <a:t> accesses ?</a:t>
            </a:r>
            <a:endParaRPr lang="en-US" sz="2800" b="1" dirty="0">
              <a:solidFill>
                <a:schemeClr val="tx1"/>
              </a:solidFill>
            </a:endParaRPr>
          </a:p>
        </p:txBody>
      </p:sp>
      <p:sp>
        <p:nvSpPr>
          <p:cNvPr id="53" name="Rounded Rectangle 52"/>
          <p:cNvSpPr/>
          <p:nvPr/>
        </p:nvSpPr>
        <p:spPr>
          <a:xfrm>
            <a:off x="3962399" y="5449012"/>
            <a:ext cx="4114801" cy="72576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9900"/>
                </a:solidFill>
                <a:sym typeface="Wingdings"/>
              </a:rPr>
              <a:t> </a:t>
            </a:r>
            <a:r>
              <a:rPr lang="en-US" sz="2800" dirty="0" smtClean="0">
                <a:solidFill>
                  <a:schemeClr val="tx1"/>
                </a:solidFill>
              </a:rPr>
              <a:t>Metadata (MD) cache</a:t>
            </a:r>
            <a:endParaRPr lang="en-US" sz="2800" dirty="0">
              <a:solidFill>
                <a:schemeClr val="tx1"/>
              </a:solidFill>
            </a:endParaRPr>
          </a:p>
        </p:txBody>
      </p:sp>
    </p:spTree>
    <p:extLst>
      <p:ext uri="{BB962C8B-B14F-4D97-AF65-F5344CB8AC3E}">
        <p14:creationId xmlns:p14="http://schemas.microsoft.com/office/powerpoint/2010/main" val="310009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05"/>
                                        </p:tgtEl>
                                        <p:attrNameLst>
                                          <p:attrName>style.color</p:attrName>
                                        </p:attrNameLst>
                                      </p:cBhvr>
                                      <p:to>
                                        <a:schemeClr val="bg1"/>
                                      </p:to>
                                    </p:animClr>
                                    <p:animClr clrSpc="rgb" dir="cw">
                                      <p:cBhvr>
                                        <p:cTn id="7" dur="250" autoRev="1" fill="remove"/>
                                        <p:tgtEl>
                                          <p:spTgt spid="105"/>
                                        </p:tgtEl>
                                        <p:attrNameLst>
                                          <p:attrName>fillcolor</p:attrName>
                                        </p:attrNameLst>
                                      </p:cBhvr>
                                      <p:to>
                                        <a:schemeClr val="bg1"/>
                                      </p:to>
                                    </p:animClr>
                                    <p:set>
                                      <p:cBhvr>
                                        <p:cTn id="8" dur="250" autoRev="1" fill="remove"/>
                                        <p:tgtEl>
                                          <p:spTgt spid="105"/>
                                        </p:tgtEl>
                                        <p:attrNameLst>
                                          <p:attrName>fill.type</p:attrName>
                                        </p:attrNameLst>
                                      </p:cBhvr>
                                      <p:to>
                                        <p:strVal val="solid"/>
                                      </p:to>
                                    </p:set>
                                    <p:set>
                                      <p:cBhvr>
                                        <p:cTn id="9" dur="250" autoRev="1" fill="remove"/>
                                        <p:tgtEl>
                                          <p:spTgt spid="10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500" autoRev="1" fill="remove"/>
                                        <p:tgtEl>
                                          <p:spTgt spid="45"/>
                                        </p:tgtEl>
                                        <p:attrNameLst>
                                          <p:attrName>style.color</p:attrName>
                                        </p:attrNameLst>
                                      </p:cBhvr>
                                      <p:to>
                                        <a:schemeClr val="bg1"/>
                                      </p:to>
                                    </p:animClr>
                                    <p:animClr clrSpc="rgb" dir="cw">
                                      <p:cBhvr>
                                        <p:cTn id="14" dur="500" autoRev="1" fill="remove"/>
                                        <p:tgtEl>
                                          <p:spTgt spid="45"/>
                                        </p:tgtEl>
                                        <p:attrNameLst>
                                          <p:attrName>fillcolor</p:attrName>
                                        </p:attrNameLst>
                                      </p:cBhvr>
                                      <p:to>
                                        <a:schemeClr val="bg1"/>
                                      </p:to>
                                    </p:animClr>
                                    <p:set>
                                      <p:cBhvr>
                                        <p:cTn id="15" dur="500" autoRev="1" fill="remove"/>
                                        <p:tgtEl>
                                          <p:spTgt spid="45"/>
                                        </p:tgtEl>
                                        <p:attrNameLst>
                                          <p:attrName>fill.type</p:attrName>
                                        </p:attrNameLst>
                                      </p:cBhvr>
                                      <p:to>
                                        <p:strVal val="solid"/>
                                      </p:to>
                                    </p:set>
                                    <p:set>
                                      <p:cBhvr>
                                        <p:cTn id="16" dur="500" autoRev="1" fill="remove"/>
                                        <p:tgtEl>
                                          <p:spTgt spid="45"/>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 presetClass="entr" presetSubtype="0" fill="hold" nodeType="withEffect">
                                  <p:stCondLst>
                                    <p:cond delay="0"/>
                                  </p:stCondLst>
                                  <p:childTnLst>
                                    <p:set>
                                      <p:cBhvr>
                                        <p:cTn id="28"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5" grpId="0" animBg="1"/>
      <p:bldP spid="41"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 Summary</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9900"/>
                </a:solidFill>
                <a:sym typeface="Wingdings"/>
              </a:rPr>
              <a:t> </a:t>
            </a:r>
            <a:r>
              <a:rPr lang="en-US" dirty="0" smtClean="0"/>
              <a:t>Fixed </a:t>
            </a:r>
            <a:r>
              <a:rPr lang="en-US" dirty="0"/>
              <a:t>compressed size </a:t>
            </a:r>
            <a:r>
              <a:rPr lang="en-US" dirty="0" smtClean="0"/>
              <a:t>per cache line</a:t>
            </a:r>
          </a:p>
          <a:p>
            <a:pPr marL="0" indent="0">
              <a:buNone/>
            </a:pPr>
            <a:endParaRPr lang="en-US" dirty="0"/>
          </a:p>
          <a:p>
            <a:pPr marL="0" indent="0">
              <a:buNone/>
            </a:pPr>
            <a:endParaRPr lang="en-US" dirty="0" smtClean="0"/>
          </a:p>
          <a:p>
            <a:pPr marL="0" indent="0">
              <a:buNone/>
            </a:pPr>
            <a:r>
              <a:rPr lang="en-US" b="1" dirty="0" smtClean="0">
                <a:solidFill>
                  <a:srgbClr val="009900"/>
                </a:solidFill>
                <a:sym typeface="Wingdings"/>
              </a:rPr>
              <a:t> </a:t>
            </a:r>
            <a:r>
              <a:rPr lang="en-US" dirty="0" smtClean="0"/>
              <a:t>Metadata (MD) cache </a:t>
            </a:r>
          </a:p>
          <a:p>
            <a:pPr marL="0" indent="0">
              <a:buNone/>
            </a:pPr>
            <a:endParaRPr lang="en-US" dirty="0"/>
          </a:p>
          <a:p>
            <a:pPr marL="0" indent="0">
              <a:buNone/>
            </a:pPr>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15</a:t>
            </a:fld>
            <a:endParaRPr lang="en-US" altLang="en-US" dirty="0"/>
          </a:p>
        </p:txBody>
      </p:sp>
    </p:spTree>
    <p:extLst>
      <p:ext uri="{BB962C8B-B14F-4D97-AF65-F5344CB8AC3E}">
        <p14:creationId xmlns:p14="http://schemas.microsoft.com/office/powerpoint/2010/main" val="316625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16</a:t>
            </a:fld>
            <a:endParaRPr lang="en-US" altLang="en-US" dirty="0"/>
          </a:p>
        </p:txBody>
      </p:sp>
      <p:sp>
        <p:nvSpPr>
          <p:cNvPr id="5" name="Content Placeholder 2"/>
          <p:cNvSpPr txBox="1">
            <a:spLocks/>
          </p:cNvSpPr>
          <p:nvPr/>
        </p:nvSpPr>
        <p:spPr>
          <a:xfrm>
            <a:off x="476250" y="1417638"/>
            <a:ext cx="8382000" cy="4467308"/>
          </a:xfrm>
          <a:prstGeom prst="rect">
            <a:avLst/>
          </a:prstGeom>
        </p:spPr>
        <p:txBody>
          <a:bodyPr>
            <a:norm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pPr>
            <a:r>
              <a:rPr lang="en-US" sz="4000" b="0" dirty="0">
                <a:solidFill>
                  <a:schemeClr val="bg1">
                    <a:lumMod val="85000"/>
                  </a:schemeClr>
                </a:solidFill>
                <a:latin typeface="Calibri" panose="020F0502020204030204" pitchFamily="34" charset="0"/>
              </a:rPr>
              <a:t>Motivation &amp; Challenges</a:t>
            </a:r>
          </a:p>
          <a:p>
            <a:pPr eaLnBrk="1" hangingPunct="1">
              <a:lnSpc>
                <a:spcPct val="90000"/>
              </a:lnSpc>
            </a:pPr>
            <a:r>
              <a:rPr lang="en-US" sz="4000" b="0" dirty="0">
                <a:solidFill>
                  <a:schemeClr val="bg1">
                    <a:lumMod val="85000"/>
                  </a:schemeClr>
                </a:solidFill>
                <a:latin typeface="Calibri" panose="020F0502020204030204" pitchFamily="34" charset="0"/>
              </a:rPr>
              <a:t>Shortcomings of Prior Work</a:t>
            </a:r>
          </a:p>
          <a:p>
            <a:pPr eaLnBrk="1" hangingPunct="1">
              <a:lnSpc>
                <a:spcPct val="90000"/>
              </a:lnSpc>
            </a:pPr>
            <a:r>
              <a:rPr lang="en-US" sz="4000" b="0" dirty="0">
                <a:solidFill>
                  <a:schemeClr val="bg1">
                    <a:lumMod val="85000"/>
                  </a:schemeClr>
                </a:solidFill>
                <a:latin typeface="Calibri" panose="020F0502020204030204" pitchFamily="34" charset="0"/>
              </a:rPr>
              <a:t>LCP: Key Idea </a:t>
            </a:r>
          </a:p>
          <a:p>
            <a:pPr eaLnBrk="1" hangingPunct="1">
              <a:lnSpc>
                <a:spcPct val="90000"/>
              </a:lnSpc>
            </a:pPr>
            <a:r>
              <a:rPr lang="en-US" sz="4000" dirty="0" smtClean="0">
                <a:solidFill>
                  <a:srgbClr val="009900"/>
                </a:solidFill>
                <a:latin typeface="Calibri" panose="020F0502020204030204" pitchFamily="34" charset="0"/>
              </a:rPr>
              <a:t>LCP: Implementation</a:t>
            </a:r>
            <a:endParaRPr lang="en-US" sz="40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Evaluation</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Conclusion</a:t>
            </a:r>
            <a:r>
              <a:rPr lang="en-US" sz="4000" b="0" dirty="0">
                <a:solidFill>
                  <a:srgbClr val="000000"/>
                </a:solidFill>
                <a:latin typeface="Calibri" panose="020F0502020204030204" pitchFamily="34" charset="0"/>
              </a:rPr>
              <a:t> </a:t>
            </a:r>
            <a:r>
              <a:rPr lang="en-US" sz="4000" b="0" dirty="0" smtClean="0">
                <a:solidFill>
                  <a:srgbClr val="000000"/>
                </a:solidFill>
                <a:latin typeface="Calibri" panose="020F0502020204030204" pitchFamily="34" charset="0"/>
              </a:rPr>
              <a:t>and Future </a:t>
            </a:r>
            <a:r>
              <a:rPr lang="en-US" sz="4000" b="0" dirty="0">
                <a:solidFill>
                  <a:srgbClr val="000000"/>
                </a:solidFill>
                <a:latin typeface="Calibri" panose="020F0502020204030204" pitchFamily="34" charset="0"/>
              </a:rPr>
              <a:t>Work</a:t>
            </a:r>
          </a:p>
          <a:p>
            <a:pPr eaLnBrk="1" hangingPunct="1">
              <a:lnSpc>
                <a:spcPct val="90000"/>
              </a:lnSpc>
            </a:pPr>
            <a:endParaRPr lang="en-US" sz="3200" b="0" dirty="0">
              <a:solidFill>
                <a:srgbClr val="000000"/>
              </a:solidFill>
              <a:latin typeface="Calibri" panose="020F0502020204030204" pitchFamily="34" charset="0"/>
            </a:endParaRPr>
          </a:p>
          <a:p>
            <a:pPr eaLnBrk="1" hangingPunct="1">
              <a:lnSpc>
                <a:spcPct val="90000"/>
              </a:lnSpc>
            </a:pPr>
            <a:endParaRPr lang="en-US" sz="3200" b="0" dirty="0">
              <a:solidFill>
                <a:srgbClr val="009900"/>
              </a:solidFill>
              <a:latin typeface="Calibri" panose="020F0502020204030204" pitchFamily="34" charset="0"/>
            </a:endParaRPr>
          </a:p>
          <a:p>
            <a:pPr eaLnBrk="1" hangingPunct="1">
              <a:lnSpc>
                <a:spcPct val="90000"/>
              </a:lnSpc>
            </a:pPr>
            <a:endParaRPr lang="en-US" sz="3200" b="0" dirty="0">
              <a:solidFill>
                <a:srgbClr val="A6A6A6"/>
              </a:solidFill>
              <a:latin typeface="Calibri" panose="020F0502020204030204" pitchFamily="34" charset="0"/>
            </a:endParaRPr>
          </a:p>
        </p:txBody>
      </p:sp>
      <p:sp>
        <p:nvSpPr>
          <p:cNvPr id="6" name="Rounded Rectangle 5"/>
          <p:cNvSpPr/>
          <p:nvPr/>
        </p:nvSpPr>
        <p:spPr bwMode="auto">
          <a:xfrm>
            <a:off x="457200" y="3328736"/>
            <a:ext cx="5429333" cy="709864"/>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80436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12" y="228600"/>
            <a:ext cx="8229600" cy="1143000"/>
          </a:xfrm>
        </p:spPr>
        <p:txBody>
          <a:bodyPr/>
          <a:lstStyle/>
          <a:p>
            <a:r>
              <a:rPr lang="en-US" dirty="0" smtClean="0"/>
              <a:t>LCP Overview</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17</a:t>
            </a:fld>
            <a:endParaRPr lang="en-US" altLang="en-US"/>
          </a:p>
        </p:txBody>
      </p:sp>
      <p:sp>
        <p:nvSpPr>
          <p:cNvPr id="6" name="Content Placeholder 4"/>
          <p:cNvSpPr txBox="1">
            <a:spLocks/>
          </p:cNvSpPr>
          <p:nvPr/>
        </p:nvSpPr>
        <p:spPr>
          <a:xfrm>
            <a:off x="344867" y="1162700"/>
            <a:ext cx="7339000" cy="4441210"/>
          </a:xfrm>
          <a:prstGeom prst="rect">
            <a:avLst/>
          </a:prstGeom>
          <a:noFill/>
        </p:spPr>
        <p:txBody>
          <a:bodyPr wrap="square" lIns="106674" tIns="53337" rIns="106674" bIns="53337">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r>
              <a:rPr lang="en-US" sz="3200" b="0" dirty="0" smtClean="0">
                <a:solidFill>
                  <a:srgbClr val="000000"/>
                </a:solidFill>
                <a:latin typeface="Calibri" panose="020F0502020204030204" pitchFamily="34" charset="0"/>
              </a:rPr>
              <a:t>Page </a:t>
            </a:r>
            <a:r>
              <a:rPr lang="en-US" sz="3200" b="0" dirty="0">
                <a:solidFill>
                  <a:srgbClr val="000000"/>
                </a:solidFill>
                <a:latin typeface="Calibri" panose="020F0502020204030204" pitchFamily="34" charset="0"/>
              </a:rPr>
              <a:t>Table entry </a:t>
            </a:r>
            <a:r>
              <a:rPr lang="en-US" sz="3200" b="0" dirty="0" smtClean="0">
                <a:solidFill>
                  <a:srgbClr val="000000"/>
                </a:solidFill>
                <a:latin typeface="Calibri" panose="020F0502020204030204" pitchFamily="34" charset="0"/>
              </a:rPr>
              <a:t>extension</a:t>
            </a:r>
          </a:p>
          <a:p>
            <a:pPr lvl="1"/>
            <a:r>
              <a:rPr lang="en-US" sz="2800" b="0" dirty="0" smtClean="0">
                <a:solidFill>
                  <a:srgbClr val="000000"/>
                </a:solidFill>
                <a:latin typeface="Calibri" panose="020F0502020204030204" pitchFamily="34" charset="0"/>
              </a:rPr>
              <a:t>compression </a:t>
            </a:r>
            <a:r>
              <a:rPr lang="en-US" sz="2800" b="0" dirty="0">
                <a:solidFill>
                  <a:srgbClr val="000000"/>
                </a:solidFill>
                <a:latin typeface="Calibri" panose="020F0502020204030204" pitchFamily="34" charset="0"/>
              </a:rPr>
              <a:t>type and size </a:t>
            </a:r>
            <a:r>
              <a:rPr lang="en-US" sz="2800" b="0" dirty="0" smtClean="0">
                <a:solidFill>
                  <a:srgbClr val="000000"/>
                </a:solidFill>
                <a:latin typeface="Calibri" panose="020F0502020204030204" pitchFamily="34" charset="0"/>
              </a:rPr>
              <a:t>(fixed encoding)</a:t>
            </a:r>
          </a:p>
          <a:p>
            <a:pPr eaLnBrk="1" hangingPunct="1"/>
            <a:r>
              <a:rPr lang="en-US" sz="3200" b="0" dirty="0" smtClean="0">
                <a:solidFill>
                  <a:srgbClr val="000000"/>
                </a:solidFill>
                <a:latin typeface="Calibri" panose="020F0502020204030204" pitchFamily="34" charset="0"/>
              </a:rPr>
              <a:t>OS support</a:t>
            </a:r>
            <a:r>
              <a:rPr lang="ru-RU" sz="3200" b="0" dirty="0" smtClean="0">
                <a:solidFill>
                  <a:srgbClr val="000000"/>
                </a:solidFill>
                <a:latin typeface="Calibri" panose="020F0502020204030204" pitchFamily="34" charset="0"/>
              </a:rPr>
              <a:t> </a:t>
            </a:r>
            <a:r>
              <a:rPr lang="en-US" sz="3200" b="0" dirty="0" smtClean="0">
                <a:solidFill>
                  <a:srgbClr val="000000"/>
                </a:solidFill>
                <a:latin typeface="Calibri" panose="020F0502020204030204" pitchFamily="34" charset="0"/>
              </a:rPr>
              <a:t>for multiple page sizes</a:t>
            </a:r>
          </a:p>
          <a:p>
            <a:pPr lvl="1"/>
            <a:r>
              <a:rPr lang="en-US" sz="2800" b="1" dirty="0" smtClean="0">
                <a:solidFill>
                  <a:srgbClr val="000000"/>
                </a:solidFill>
                <a:latin typeface="Calibri" panose="020F0502020204030204" pitchFamily="34" charset="0"/>
              </a:rPr>
              <a:t>4</a:t>
            </a:r>
            <a:r>
              <a:rPr lang="en-US" sz="2800" dirty="0" smtClean="0">
                <a:solidFill>
                  <a:srgbClr val="000000"/>
                </a:solidFill>
                <a:latin typeface="Calibri" panose="020F0502020204030204" pitchFamily="34" charset="0"/>
              </a:rPr>
              <a:t> </a:t>
            </a:r>
            <a:r>
              <a:rPr lang="en-US" sz="2800" b="0" dirty="0">
                <a:solidFill>
                  <a:srgbClr val="000000"/>
                </a:solidFill>
                <a:latin typeface="Calibri" panose="020F0502020204030204" pitchFamily="34" charset="0"/>
              </a:rPr>
              <a:t>memory pools (512B, 1KB, 2KB, 4KB</a:t>
            </a:r>
            <a:r>
              <a:rPr lang="en-US" sz="2800" b="0" dirty="0" smtClean="0">
                <a:solidFill>
                  <a:srgbClr val="000000"/>
                </a:solidFill>
                <a:latin typeface="Calibri" panose="020F0502020204030204" pitchFamily="34" charset="0"/>
              </a:rPr>
              <a:t>)</a:t>
            </a:r>
            <a:endParaRPr lang="en-US" sz="2800" b="0" dirty="0">
              <a:solidFill>
                <a:srgbClr val="000000"/>
              </a:solidFill>
              <a:latin typeface="Calibri" panose="020F0502020204030204" pitchFamily="34" charset="0"/>
            </a:endParaRPr>
          </a:p>
          <a:p>
            <a:pPr eaLnBrk="1" hangingPunct="1"/>
            <a:r>
              <a:rPr lang="en-US" sz="3200" b="0" dirty="0" smtClean="0">
                <a:solidFill>
                  <a:srgbClr val="000000"/>
                </a:solidFill>
                <a:latin typeface="Calibri" panose="020F0502020204030204" pitchFamily="34" charset="0"/>
              </a:rPr>
              <a:t>Handling uncompressible data</a:t>
            </a:r>
          </a:p>
          <a:p>
            <a:pPr eaLnBrk="1" hangingPunct="1"/>
            <a:r>
              <a:rPr lang="en-US" sz="3200" dirty="0" smtClean="0">
                <a:solidFill>
                  <a:srgbClr val="000000"/>
                </a:solidFill>
                <a:latin typeface="Calibri" panose="020F0502020204030204" pitchFamily="34" charset="0"/>
              </a:rPr>
              <a:t>Hardware support</a:t>
            </a:r>
          </a:p>
          <a:p>
            <a:pPr lvl="1"/>
            <a:r>
              <a:rPr lang="en-US" sz="2800" dirty="0">
                <a:solidFill>
                  <a:srgbClr val="000000"/>
                </a:solidFill>
                <a:latin typeface="Calibri" panose="020F0502020204030204" pitchFamily="34" charset="0"/>
              </a:rPr>
              <a:t>m</a:t>
            </a:r>
            <a:r>
              <a:rPr lang="en-US" sz="2800" b="0" dirty="0" smtClean="0">
                <a:solidFill>
                  <a:srgbClr val="000000"/>
                </a:solidFill>
                <a:latin typeface="Calibri" panose="020F0502020204030204" pitchFamily="34" charset="0"/>
              </a:rPr>
              <a:t>emory  controller logic</a:t>
            </a:r>
          </a:p>
          <a:p>
            <a:pPr lvl="1"/>
            <a:r>
              <a:rPr lang="en-US" sz="2800" b="1" dirty="0">
                <a:solidFill>
                  <a:srgbClr val="000000"/>
                </a:solidFill>
                <a:latin typeface="Calibri" panose="020F0502020204030204" pitchFamily="34" charset="0"/>
              </a:rPr>
              <a:t>m</a:t>
            </a:r>
            <a:r>
              <a:rPr lang="en-US" sz="2800" b="1" dirty="0" smtClean="0">
                <a:solidFill>
                  <a:srgbClr val="000000"/>
                </a:solidFill>
                <a:latin typeface="Calibri" panose="020F0502020204030204" pitchFamily="34" charset="0"/>
              </a:rPr>
              <a:t>etadata</a:t>
            </a:r>
            <a:r>
              <a:rPr lang="ru-RU" sz="2800" b="1" dirty="0" smtClean="0">
                <a:solidFill>
                  <a:srgbClr val="000000"/>
                </a:solidFill>
                <a:latin typeface="Calibri" panose="020F0502020204030204" pitchFamily="34" charset="0"/>
              </a:rPr>
              <a:t> (</a:t>
            </a:r>
            <a:r>
              <a:rPr lang="en-US" sz="2800" b="1" dirty="0" smtClean="0">
                <a:solidFill>
                  <a:srgbClr val="000000"/>
                </a:solidFill>
                <a:latin typeface="Calibri" panose="020F0502020204030204" pitchFamily="34" charset="0"/>
              </a:rPr>
              <a:t>MD) cache</a:t>
            </a:r>
            <a:endParaRPr lang="en-US" sz="2800" b="1" dirty="0">
              <a:solidFill>
                <a:srgbClr val="000000"/>
              </a:solidFill>
              <a:latin typeface="Calibri" panose="020F0502020204030204" pitchFamily="34" charset="0"/>
            </a:endParaRPr>
          </a:p>
        </p:txBody>
      </p:sp>
      <p:sp>
        <p:nvSpPr>
          <p:cNvPr id="10" name="Rectangle 9"/>
          <p:cNvSpPr/>
          <p:nvPr/>
        </p:nvSpPr>
        <p:spPr>
          <a:xfrm>
            <a:off x="7851130" y="1397853"/>
            <a:ext cx="530870" cy="351531"/>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1" name="Rectangle 10"/>
          <p:cNvSpPr/>
          <p:nvPr/>
        </p:nvSpPr>
        <p:spPr>
          <a:xfrm>
            <a:off x="5562600" y="1397854"/>
            <a:ext cx="2819400" cy="348399"/>
          </a:xfrm>
          <a:prstGeom prst="rect">
            <a:avLst/>
          </a:prstGeom>
          <a:no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4800" b="0" i="1" kern="0" dirty="0">
              <a:solidFill>
                <a:prstClr val="white"/>
              </a:solidFill>
              <a:latin typeface="Calibri"/>
            </a:endParaRPr>
          </a:p>
        </p:txBody>
      </p:sp>
      <p:sp>
        <p:nvSpPr>
          <p:cNvPr id="12" name="TextBox 35"/>
          <p:cNvSpPr txBox="1">
            <a:spLocks noChangeArrowheads="1"/>
          </p:cNvSpPr>
          <p:nvPr/>
        </p:nvSpPr>
        <p:spPr bwMode="auto">
          <a:xfrm>
            <a:off x="5867400" y="800100"/>
            <a:ext cx="8819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PTE</a:t>
            </a:r>
            <a:endParaRPr lang="en-US" sz="2800" b="0" i="1" dirty="0"/>
          </a:p>
        </p:txBody>
      </p:sp>
      <p:sp>
        <p:nvSpPr>
          <p:cNvPr id="13" name="Rectangle 12"/>
          <p:cNvSpPr/>
          <p:nvPr/>
        </p:nvSpPr>
        <p:spPr>
          <a:xfrm>
            <a:off x="1805781" y="3897299"/>
            <a:ext cx="175419" cy="381000"/>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4" name="Rectangle 13"/>
          <p:cNvSpPr/>
          <p:nvPr/>
        </p:nvSpPr>
        <p:spPr>
          <a:xfrm>
            <a:off x="1805780" y="4298953"/>
            <a:ext cx="175419" cy="381000"/>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5" name="Rectangle 14"/>
          <p:cNvSpPr/>
          <p:nvPr/>
        </p:nvSpPr>
        <p:spPr>
          <a:xfrm>
            <a:off x="1805779" y="4700607"/>
            <a:ext cx="175419" cy="381000"/>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6" name="TextBox 35"/>
          <p:cNvSpPr txBox="1">
            <a:spLocks noChangeArrowheads="1"/>
          </p:cNvSpPr>
          <p:nvPr/>
        </p:nvSpPr>
        <p:spPr bwMode="auto">
          <a:xfrm>
            <a:off x="1375661" y="3352800"/>
            <a:ext cx="1024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512B</a:t>
            </a:r>
            <a:endParaRPr lang="en-US" sz="2800" b="0" i="1" dirty="0"/>
          </a:p>
        </p:txBody>
      </p:sp>
      <p:sp>
        <p:nvSpPr>
          <p:cNvPr id="17" name="Rectangle 16"/>
          <p:cNvSpPr/>
          <p:nvPr/>
        </p:nvSpPr>
        <p:spPr>
          <a:xfrm>
            <a:off x="2799170" y="3909088"/>
            <a:ext cx="289719" cy="381000"/>
          </a:xfrm>
          <a:prstGeom prst="rect">
            <a:avLst/>
          </a:prstGeom>
          <a:solidFill>
            <a:srgbClr val="2A55D6"/>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20" name="TextBox 35"/>
          <p:cNvSpPr txBox="1">
            <a:spLocks noChangeArrowheads="1"/>
          </p:cNvSpPr>
          <p:nvPr/>
        </p:nvSpPr>
        <p:spPr bwMode="auto">
          <a:xfrm>
            <a:off x="2508190" y="3359440"/>
            <a:ext cx="862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1KB</a:t>
            </a:r>
            <a:endParaRPr lang="en-US" sz="2800" b="0" i="1" dirty="0"/>
          </a:p>
        </p:txBody>
      </p:sp>
      <p:sp>
        <p:nvSpPr>
          <p:cNvPr id="25" name="Rectangle 24"/>
          <p:cNvSpPr/>
          <p:nvPr/>
        </p:nvSpPr>
        <p:spPr>
          <a:xfrm>
            <a:off x="2794418" y="4311367"/>
            <a:ext cx="294471" cy="381000"/>
          </a:xfrm>
          <a:prstGeom prst="rect">
            <a:avLst/>
          </a:prstGeom>
          <a:solidFill>
            <a:srgbClr val="2A55D6"/>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26" name="Rectangle 25"/>
          <p:cNvSpPr/>
          <p:nvPr/>
        </p:nvSpPr>
        <p:spPr>
          <a:xfrm>
            <a:off x="2794418" y="4692367"/>
            <a:ext cx="294471" cy="381000"/>
          </a:xfrm>
          <a:prstGeom prst="rect">
            <a:avLst/>
          </a:prstGeom>
          <a:solidFill>
            <a:srgbClr val="2A55D6"/>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27" name="Rectangle 26"/>
          <p:cNvSpPr/>
          <p:nvPr/>
        </p:nvSpPr>
        <p:spPr>
          <a:xfrm>
            <a:off x="3646181" y="3903939"/>
            <a:ext cx="544819" cy="381000"/>
          </a:xfrm>
          <a:prstGeom prst="rect">
            <a:avLst/>
          </a:prstGeom>
          <a:solidFill>
            <a:schemeClr val="accent3">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28" name="TextBox 35"/>
          <p:cNvSpPr txBox="1">
            <a:spLocks noChangeArrowheads="1"/>
          </p:cNvSpPr>
          <p:nvPr/>
        </p:nvSpPr>
        <p:spPr bwMode="auto">
          <a:xfrm>
            <a:off x="3487221" y="3359440"/>
            <a:ext cx="862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a:t>2</a:t>
            </a:r>
            <a:r>
              <a:rPr lang="en-US" sz="2800" b="0" i="1" dirty="0" smtClean="0"/>
              <a:t>KB</a:t>
            </a:r>
            <a:endParaRPr lang="en-US" sz="2800" b="0" i="1" dirty="0"/>
          </a:p>
        </p:txBody>
      </p:sp>
      <p:sp>
        <p:nvSpPr>
          <p:cNvPr id="29" name="Rectangle 28"/>
          <p:cNvSpPr/>
          <p:nvPr/>
        </p:nvSpPr>
        <p:spPr>
          <a:xfrm>
            <a:off x="3646181" y="4306218"/>
            <a:ext cx="544819" cy="381000"/>
          </a:xfrm>
          <a:prstGeom prst="rect">
            <a:avLst/>
          </a:prstGeom>
          <a:solidFill>
            <a:schemeClr val="accent3">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0" name="Rectangle 29"/>
          <p:cNvSpPr/>
          <p:nvPr/>
        </p:nvSpPr>
        <p:spPr>
          <a:xfrm>
            <a:off x="3646181" y="4687218"/>
            <a:ext cx="544819" cy="381000"/>
          </a:xfrm>
          <a:prstGeom prst="rect">
            <a:avLst/>
          </a:prstGeom>
          <a:solidFill>
            <a:schemeClr val="accent3">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1" name="Rectangle 30"/>
          <p:cNvSpPr/>
          <p:nvPr/>
        </p:nvSpPr>
        <p:spPr>
          <a:xfrm>
            <a:off x="4753947" y="3925218"/>
            <a:ext cx="1113453" cy="381000"/>
          </a:xfrm>
          <a:prstGeom prst="rect">
            <a:avLst/>
          </a:prstGeom>
          <a:solidFill>
            <a:srgbClr val="C00000"/>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2" name="TextBox 35"/>
          <p:cNvSpPr txBox="1">
            <a:spLocks noChangeArrowheads="1"/>
          </p:cNvSpPr>
          <p:nvPr/>
        </p:nvSpPr>
        <p:spPr bwMode="auto">
          <a:xfrm>
            <a:off x="4808716" y="3350925"/>
            <a:ext cx="862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4KB</a:t>
            </a:r>
            <a:endParaRPr lang="en-US" sz="2800" b="0" i="1" dirty="0"/>
          </a:p>
        </p:txBody>
      </p:sp>
      <p:sp>
        <p:nvSpPr>
          <p:cNvPr id="33" name="Rectangle 32"/>
          <p:cNvSpPr/>
          <p:nvPr/>
        </p:nvSpPr>
        <p:spPr>
          <a:xfrm>
            <a:off x="4753947" y="4327497"/>
            <a:ext cx="1113453" cy="381000"/>
          </a:xfrm>
          <a:prstGeom prst="rect">
            <a:avLst/>
          </a:prstGeom>
          <a:solidFill>
            <a:srgbClr val="C00000"/>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4" name="Rectangle 33"/>
          <p:cNvSpPr/>
          <p:nvPr/>
        </p:nvSpPr>
        <p:spPr>
          <a:xfrm>
            <a:off x="4753947" y="4708497"/>
            <a:ext cx="1113453" cy="381000"/>
          </a:xfrm>
          <a:prstGeom prst="rect">
            <a:avLst/>
          </a:prstGeom>
          <a:solidFill>
            <a:srgbClr val="C00000"/>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5" name="Rectangle 34"/>
          <p:cNvSpPr/>
          <p:nvPr/>
        </p:nvSpPr>
        <p:spPr>
          <a:xfrm>
            <a:off x="6581756" y="3551514"/>
            <a:ext cx="289719" cy="381000"/>
          </a:xfrm>
          <a:prstGeom prst="rect">
            <a:avLst/>
          </a:prstGeom>
          <a:solidFill>
            <a:srgbClr val="2A55D6"/>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6" name="Rectangle 35"/>
          <p:cNvSpPr/>
          <p:nvPr/>
        </p:nvSpPr>
        <p:spPr>
          <a:xfrm>
            <a:off x="7139048" y="3551514"/>
            <a:ext cx="544819" cy="381000"/>
          </a:xfrm>
          <a:prstGeom prst="rect">
            <a:avLst/>
          </a:prstGeom>
          <a:solidFill>
            <a:schemeClr val="accent3">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Tree>
    <p:extLst>
      <p:ext uri="{BB962C8B-B14F-4D97-AF65-F5344CB8AC3E}">
        <p14:creationId xmlns:p14="http://schemas.microsoft.com/office/powerpoint/2010/main" val="40965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27" presetClass="emph" presetSubtype="0" fill="remove" grpId="1" nodeType="afterEffect">
                                  <p:stCondLst>
                                    <p:cond delay="0"/>
                                  </p:stCondLst>
                                  <p:childTnLst>
                                    <p:animClr clrSpc="rgb" dir="cw">
                                      <p:cBhvr override="childStyle">
                                        <p:cTn id="19" dur="1000" autoRev="1" fill="remove"/>
                                        <p:tgtEl>
                                          <p:spTgt spid="10"/>
                                        </p:tgtEl>
                                        <p:attrNameLst>
                                          <p:attrName>style.color</p:attrName>
                                        </p:attrNameLst>
                                      </p:cBhvr>
                                      <p:to>
                                        <a:srgbClr val="CC3300"/>
                                      </p:to>
                                    </p:animClr>
                                    <p:animClr clrSpc="rgb" dir="cw">
                                      <p:cBhvr>
                                        <p:cTn id="20" dur="1000" autoRev="1" fill="remove"/>
                                        <p:tgtEl>
                                          <p:spTgt spid="10"/>
                                        </p:tgtEl>
                                        <p:attrNameLst>
                                          <p:attrName>fillcolor</p:attrName>
                                        </p:attrNameLst>
                                      </p:cBhvr>
                                      <p:to>
                                        <a:srgbClr val="CC3300"/>
                                      </p:to>
                                    </p:animClr>
                                    <p:set>
                                      <p:cBhvr>
                                        <p:cTn id="21" dur="1000" autoRev="1" fill="remove"/>
                                        <p:tgtEl>
                                          <p:spTgt spid="10"/>
                                        </p:tgtEl>
                                        <p:attrNameLst>
                                          <p:attrName>fill.type</p:attrName>
                                        </p:attrNameLst>
                                      </p:cBhvr>
                                      <p:to>
                                        <p:strVal val="solid"/>
                                      </p:to>
                                    </p:set>
                                    <p:set>
                                      <p:cBhvr>
                                        <p:cTn id="22" dur="1000" autoRev="1" fill="remove"/>
                                        <p:tgtEl>
                                          <p:spTgt spid="10"/>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6"/>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7"/>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1"/>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3"/>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3" nodeType="clickEffect">
                                  <p:stCondLst>
                                    <p:cond delay="0"/>
                                  </p:stCondLst>
                                  <p:childTnLst>
                                    <p:set>
                                      <p:cBhvr>
                                        <p:cTn id="122" dur="1" fill="hold">
                                          <p:stCondLst>
                                            <p:cond delay="0"/>
                                          </p:stCondLst>
                                        </p:cTn>
                                        <p:tgtEl>
                                          <p:spTgt spid="35"/>
                                        </p:tgtEl>
                                        <p:attrNameLst>
                                          <p:attrName>style.visibility</p:attrName>
                                        </p:attrNameLst>
                                      </p:cBhvr>
                                      <p:to>
                                        <p:strVal val="hidden"/>
                                      </p:to>
                                    </p:set>
                                  </p:childTnLst>
                                </p:cTn>
                              </p:par>
                              <p:par>
                                <p:cTn id="123" presetID="1"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36"/>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p:bldP spid="12" grpId="1"/>
      <p:bldP spid="13" grpId="0" animBg="1"/>
      <p:bldP spid="13" grpId="1" animBg="1"/>
      <p:bldP spid="14" grpId="0" animBg="1"/>
      <p:bldP spid="14" grpId="1" animBg="1"/>
      <p:bldP spid="15" grpId="0" animBg="1"/>
      <p:bldP spid="15" grpId="1" animBg="1"/>
      <p:bldP spid="16" grpId="0"/>
      <p:bldP spid="16" grpId="1"/>
      <p:bldP spid="17" grpId="0" animBg="1"/>
      <p:bldP spid="17" grpId="1" animBg="1"/>
      <p:bldP spid="20" grpId="0"/>
      <p:bldP spid="20" grpId="1"/>
      <p:bldP spid="25" grpId="0" animBg="1"/>
      <p:bldP spid="25" grpId="1" animBg="1"/>
      <p:bldP spid="26" grpId="0" animBg="1"/>
      <p:bldP spid="26" grpId="1" animBg="1"/>
      <p:bldP spid="27" grpId="0" animBg="1"/>
      <p:bldP spid="27" grpId="1" animBg="1"/>
      <p:bldP spid="28" grpId="0"/>
      <p:bldP spid="28" grpId="1"/>
      <p:bldP spid="29" grpId="0" animBg="1"/>
      <p:bldP spid="29" grpId="1" animBg="1"/>
      <p:bldP spid="30" grpId="0" animBg="1"/>
      <p:bldP spid="30" grpId="1" animBg="1"/>
      <p:bldP spid="31" grpId="0" animBg="1"/>
      <p:bldP spid="31" grpId="1" animBg="1"/>
      <p:bldP spid="32" grpId="0"/>
      <p:bldP spid="32" grpId="1"/>
      <p:bldP spid="33" grpId="0" animBg="1"/>
      <p:bldP spid="33" grpId="1" animBg="1"/>
      <p:bldP spid="34" grpId="0" animBg="1"/>
      <p:bldP spid="34" grpId="1" animBg="1"/>
      <p:bldP spid="35" grpId="0" animBg="1"/>
      <p:bldP spid="35" grpId="3" animBg="1"/>
      <p:bldP spid="36" grpId="0" animBg="1"/>
      <p:bldP spid="3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56357"/>
            <a:ext cx="8229600" cy="1143000"/>
          </a:xfrm>
        </p:spPr>
        <p:txBody>
          <a:bodyPr/>
          <a:lstStyle/>
          <a:p>
            <a:r>
              <a:rPr lang="en-US" dirty="0" smtClean="0"/>
              <a:t>Page Table Entry Extension</a:t>
            </a:r>
            <a:endParaRPr lang="en-US" dirty="0"/>
          </a:p>
        </p:txBody>
      </p:sp>
      <p:sp>
        <p:nvSpPr>
          <p:cNvPr id="4" name="Slide Number Placeholder 3"/>
          <p:cNvSpPr>
            <a:spLocks noGrp="1"/>
          </p:cNvSpPr>
          <p:nvPr>
            <p:ph type="sldNum" sz="quarter" idx="12"/>
          </p:nvPr>
        </p:nvSpPr>
        <p:spPr>
          <a:xfrm>
            <a:off x="6553200" y="6354762"/>
            <a:ext cx="2133600" cy="365125"/>
          </a:xfrm>
        </p:spPr>
        <p:txBody>
          <a:bodyPr/>
          <a:lstStyle/>
          <a:p>
            <a:fld id="{323594FA-E141-4234-AE05-360401972BE7}" type="slidenum">
              <a:rPr lang="en-US" altLang="en-US" smtClean="0"/>
              <a:pPr/>
              <a:t>18</a:t>
            </a:fld>
            <a:endParaRPr lang="en-US" altLang="en-US" dirty="0"/>
          </a:p>
        </p:txBody>
      </p:sp>
      <p:sp>
        <p:nvSpPr>
          <p:cNvPr id="5" name="Rectangle 4"/>
          <p:cNvSpPr/>
          <p:nvPr/>
        </p:nvSpPr>
        <p:spPr>
          <a:xfrm>
            <a:off x="5603875" y="2703513"/>
            <a:ext cx="2133600" cy="593725"/>
          </a:xfrm>
          <a:prstGeom prst="rect">
            <a:avLst/>
          </a:prstGeom>
          <a:solidFill>
            <a:schemeClr val="bg2">
              <a:lumMod val="40000"/>
              <a:lumOff val="60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6" name="Rectangle 5"/>
          <p:cNvSpPr/>
          <p:nvPr/>
        </p:nvSpPr>
        <p:spPr>
          <a:xfrm>
            <a:off x="5603875" y="2703513"/>
            <a:ext cx="350838" cy="593725"/>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7" name="Rectangle 6"/>
          <p:cNvSpPr/>
          <p:nvPr/>
        </p:nvSpPr>
        <p:spPr>
          <a:xfrm>
            <a:off x="5954713" y="2700338"/>
            <a:ext cx="633412" cy="593725"/>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8" name="Rectangle 7"/>
          <p:cNvSpPr/>
          <p:nvPr/>
        </p:nvSpPr>
        <p:spPr>
          <a:xfrm>
            <a:off x="6592888" y="2700338"/>
            <a:ext cx="492125" cy="593725"/>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9" name="Rectangle 8"/>
          <p:cNvSpPr/>
          <p:nvPr/>
        </p:nvSpPr>
        <p:spPr>
          <a:xfrm>
            <a:off x="7080250" y="2700338"/>
            <a:ext cx="657225" cy="593725"/>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0" name="Rectangle 9"/>
          <p:cNvSpPr/>
          <p:nvPr/>
        </p:nvSpPr>
        <p:spPr>
          <a:xfrm>
            <a:off x="504825" y="2708275"/>
            <a:ext cx="7232650" cy="592138"/>
          </a:xfrm>
          <a:prstGeom prst="rect">
            <a:avLst/>
          </a:prstGeom>
          <a:no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4800" b="0" i="1" kern="0" dirty="0">
              <a:solidFill>
                <a:prstClr val="white"/>
              </a:solidFill>
              <a:latin typeface="Calibri"/>
            </a:endParaRPr>
          </a:p>
        </p:txBody>
      </p:sp>
      <p:cxnSp>
        <p:nvCxnSpPr>
          <p:cNvPr id="11" name="Elbow Connector 10"/>
          <p:cNvCxnSpPr>
            <a:cxnSpLocks noChangeShapeType="1"/>
            <a:stCxn id="6" idx="0"/>
            <a:endCxn id="12" idx="2"/>
          </p:cNvCxnSpPr>
          <p:nvPr/>
        </p:nvCxnSpPr>
        <p:spPr bwMode="auto">
          <a:xfrm rot="16200000" flipV="1">
            <a:off x="5232400" y="2155826"/>
            <a:ext cx="1095375" cy="0"/>
          </a:xfrm>
          <a:prstGeom prst="bentConnector3">
            <a:avLst>
              <a:gd name="adj1" fmla="val 50000"/>
            </a:avLst>
          </a:prstGeom>
          <a:noFill/>
          <a:ln w="38100" algn="ctr">
            <a:solidFill>
              <a:schemeClr val="tx1"/>
            </a:solidFill>
            <a:round/>
            <a:headEnd/>
            <a:tailEnd type="triangle" w="med" len="med"/>
          </a:ln>
        </p:spPr>
      </p:cxnSp>
      <p:sp>
        <p:nvSpPr>
          <p:cNvPr id="12" name="TextBox 11"/>
          <p:cNvSpPr txBox="1">
            <a:spLocks noChangeArrowheads="1"/>
          </p:cNvSpPr>
          <p:nvPr/>
        </p:nvSpPr>
        <p:spPr bwMode="auto">
          <a:xfrm>
            <a:off x="4970463" y="1084263"/>
            <a:ext cx="1617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c-bit</a:t>
            </a:r>
            <a:r>
              <a:rPr lang="ru-RU" sz="2800" b="0" i="1" dirty="0" smtClean="0"/>
              <a:t> </a:t>
            </a:r>
            <a:r>
              <a:rPr lang="en-US" sz="2800" b="0" i="1" dirty="0" smtClean="0"/>
              <a:t>(</a:t>
            </a:r>
            <a:r>
              <a:rPr lang="en-US" sz="2800" b="0" i="1" dirty="0"/>
              <a:t>1b)</a:t>
            </a:r>
          </a:p>
        </p:txBody>
      </p:sp>
      <p:cxnSp>
        <p:nvCxnSpPr>
          <p:cNvPr id="13" name="Elbow Connector 12"/>
          <p:cNvCxnSpPr>
            <a:cxnSpLocks noChangeShapeType="1"/>
            <a:stCxn id="7" idx="0"/>
            <a:endCxn id="14" idx="2"/>
          </p:cNvCxnSpPr>
          <p:nvPr/>
        </p:nvCxnSpPr>
        <p:spPr bwMode="auto">
          <a:xfrm rot="5400000" flipH="1" flipV="1">
            <a:off x="6220619" y="1999457"/>
            <a:ext cx="752475" cy="649287"/>
          </a:xfrm>
          <a:prstGeom prst="bentConnector3">
            <a:avLst>
              <a:gd name="adj1" fmla="val 50000"/>
            </a:avLst>
          </a:prstGeom>
          <a:noFill/>
          <a:ln w="38100" algn="ctr">
            <a:solidFill>
              <a:schemeClr val="tx1"/>
            </a:solidFill>
            <a:round/>
            <a:headEnd/>
            <a:tailEnd type="triangle" w="med" len="med"/>
          </a:ln>
        </p:spPr>
      </p:cxnSp>
      <p:sp>
        <p:nvSpPr>
          <p:cNvPr id="14" name="TextBox 13"/>
          <p:cNvSpPr txBox="1">
            <a:spLocks noChangeArrowheads="1"/>
          </p:cNvSpPr>
          <p:nvPr/>
        </p:nvSpPr>
        <p:spPr bwMode="auto">
          <a:xfrm>
            <a:off x="5907088" y="1425575"/>
            <a:ext cx="2028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c-type</a:t>
            </a:r>
            <a:r>
              <a:rPr lang="ru-RU" sz="2800" b="0" i="1" dirty="0" smtClean="0"/>
              <a:t> </a:t>
            </a:r>
            <a:r>
              <a:rPr lang="en-US" sz="2800" b="0" i="1" dirty="0" smtClean="0"/>
              <a:t>(</a:t>
            </a:r>
            <a:r>
              <a:rPr lang="en-US" sz="2800" b="0" i="1" dirty="0"/>
              <a:t>3b)</a:t>
            </a:r>
          </a:p>
        </p:txBody>
      </p:sp>
      <p:sp>
        <p:nvSpPr>
          <p:cNvPr id="15" name="TextBox 35"/>
          <p:cNvSpPr txBox="1">
            <a:spLocks noChangeArrowheads="1"/>
          </p:cNvSpPr>
          <p:nvPr/>
        </p:nvSpPr>
        <p:spPr bwMode="auto">
          <a:xfrm>
            <a:off x="504825" y="1828800"/>
            <a:ext cx="331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b="0" i="1" dirty="0"/>
              <a:t>Page Table Entry</a:t>
            </a:r>
          </a:p>
        </p:txBody>
      </p:sp>
      <p:cxnSp>
        <p:nvCxnSpPr>
          <p:cNvPr id="16" name="Elbow Connector 15"/>
          <p:cNvCxnSpPr>
            <a:cxnSpLocks noChangeShapeType="1"/>
            <a:stCxn id="8" idx="0"/>
            <a:endCxn id="17" idx="2"/>
          </p:cNvCxnSpPr>
          <p:nvPr/>
        </p:nvCxnSpPr>
        <p:spPr bwMode="auto">
          <a:xfrm rot="5400000" flipH="1" flipV="1">
            <a:off x="7294960" y="1839517"/>
            <a:ext cx="404813" cy="1316830"/>
          </a:xfrm>
          <a:prstGeom prst="bentConnector3">
            <a:avLst>
              <a:gd name="adj1" fmla="val 50000"/>
            </a:avLst>
          </a:prstGeom>
          <a:noFill/>
          <a:ln w="38100" algn="ctr">
            <a:solidFill>
              <a:schemeClr val="tx1"/>
            </a:solidFill>
            <a:round/>
            <a:headEnd/>
            <a:tailEnd type="triangle" w="med" len="med"/>
          </a:ln>
        </p:spPr>
      </p:cxnSp>
      <p:sp>
        <p:nvSpPr>
          <p:cNvPr id="17" name="TextBox 16"/>
          <p:cNvSpPr txBox="1">
            <a:spLocks noChangeArrowheads="1"/>
          </p:cNvSpPr>
          <p:nvPr/>
        </p:nvSpPr>
        <p:spPr bwMode="auto">
          <a:xfrm>
            <a:off x="7219950" y="1773238"/>
            <a:ext cx="18716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c-size</a:t>
            </a:r>
            <a:r>
              <a:rPr lang="ru-RU" sz="2800" b="0" i="1" dirty="0" smtClean="0"/>
              <a:t> </a:t>
            </a:r>
            <a:r>
              <a:rPr lang="en-US" sz="2800" b="0" i="1" dirty="0" smtClean="0"/>
              <a:t>(2b</a:t>
            </a:r>
            <a:r>
              <a:rPr lang="en-US" sz="2800" b="0" i="1" dirty="0"/>
              <a:t>)</a:t>
            </a:r>
          </a:p>
        </p:txBody>
      </p:sp>
      <p:cxnSp>
        <p:nvCxnSpPr>
          <p:cNvPr id="18" name="Elbow Connector 17"/>
          <p:cNvCxnSpPr>
            <a:cxnSpLocks noChangeShapeType="1"/>
            <a:stCxn id="5" idx="3"/>
            <a:endCxn id="19" idx="0"/>
          </p:cNvCxnSpPr>
          <p:nvPr/>
        </p:nvCxnSpPr>
        <p:spPr bwMode="auto">
          <a:xfrm>
            <a:off x="7737475" y="3000375"/>
            <a:ext cx="360363" cy="366713"/>
          </a:xfrm>
          <a:prstGeom prst="bentConnector2">
            <a:avLst/>
          </a:prstGeom>
          <a:noFill/>
          <a:ln w="38100" algn="ctr">
            <a:solidFill>
              <a:schemeClr val="tx1"/>
            </a:solidFill>
            <a:round/>
            <a:headEnd/>
            <a:tailEnd type="triangle" w="med" len="med"/>
          </a:ln>
        </p:spPr>
      </p:cxnSp>
      <p:sp>
        <p:nvSpPr>
          <p:cNvPr id="19" name="TextBox 18"/>
          <p:cNvSpPr txBox="1">
            <a:spLocks noChangeArrowheads="1"/>
          </p:cNvSpPr>
          <p:nvPr/>
        </p:nvSpPr>
        <p:spPr bwMode="auto">
          <a:xfrm>
            <a:off x="7080250" y="3367088"/>
            <a:ext cx="203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c-base</a:t>
            </a:r>
            <a:r>
              <a:rPr lang="ru-RU" sz="2800" b="0" i="1" dirty="0" smtClean="0"/>
              <a:t> </a:t>
            </a:r>
            <a:r>
              <a:rPr lang="en-US" sz="2800" b="0" i="1" dirty="0" smtClean="0"/>
              <a:t>(</a:t>
            </a:r>
            <a:r>
              <a:rPr lang="en-US" sz="2800" b="0" i="1" dirty="0"/>
              <a:t>3b)</a:t>
            </a:r>
          </a:p>
        </p:txBody>
      </p:sp>
      <p:sp>
        <p:nvSpPr>
          <p:cNvPr id="20" name="Content Placeholder 4"/>
          <p:cNvSpPr txBox="1">
            <a:spLocks/>
          </p:cNvSpPr>
          <p:nvPr/>
        </p:nvSpPr>
        <p:spPr bwMode="auto">
          <a:xfrm>
            <a:off x="187324" y="3957637"/>
            <a:ext cx="8499475" cy="237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74" tIns="53337" rIns="106674" bIns="53337">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r>
              <a:rPr lang="en-US" sz="3200" b="0" i="1" dirty="0" smtClean="0">
                <a:solidFill>
                  <a:srgbClr val="000000"/>
                </a:solidFill>
                <a:latin typeface="Calibri" panose="020F0502020204030204" pitchFamily="34" charset="0"/>
              </a:rPr>
              <a:t>c-bit</a:t>
            </a:r>
            <a:r>
              <a:rPr lang="ru-RU" sz="3200" b="0" i="1" dirty="0" smtClean="0">
                <a:solidFill>
                  <a:srgbClr val="000000"/>
                </a:solidFill>
                <a:latin typeface="Calibri" panose="020F0502020204030204" pitchFamily="34" charset="0"/>
              </a:rPr>
              <a:t> </a:t>
            </a:r>
            <a:r>
              <a:rPr lang="en-US" sz="3200" b="0" i="1" dirty="0" smtClean="0">
                <a:solidFill>
                  <a:srgbClr val="000000"/>
                </a:solidFill>
                <a:latin typeface="Calibri" panose="020F0502020204030204" pitchFamily="34" charset="0"/>
              </a:rPr>
              <a:t>(</a:t>
            </a:r>
            <a:r>
              <a:rPr lang="en-US" sz="3200" b="0" i="1" dirty="0">
                <a:solidFill>
                  <a:srgbClr val="000000"/>
                </a:solidFill>
                <a:latin typeface="Calibri" panose="020F0502020204030204" pitchFamily="34" charset="0"/>
              </a:rPr>
              <a:t>1b)</a:t>
            </a:r>
            <a:r>
              <a:rPr lang="en-US" sz="3200" b="0" dirty="0">
                <a:solidFill>
                  <a:srgbClr val="000000"/>
                </a:solidFill>
                <a:latin typeface="Calibri" panose="020F0502020204030204" pitchFamily="34" charset="0"/>
              </a:rPr>
              <a:t> – compressed or uncompressed page</a:t>
            </a:r>
          </a:p>
          <a:p>
            <a:pPr eaLnBrk="1" hangingPunct="1"/>
            <a:r>
              <a:rPr lang="en-US" sz="3200" b="0" i="1" dirty="0" smtClean="0">
                <a:solidFill>
                  <a:srgbClr val="000000"/>
                </a:solidFill>
                <a:latin typeface="Calibri" panose="020F0502020204030204" pitchFamily="34" charset="0"/>
              </a:rPr>
              <a:t>c-type</a:t>
            </a:r>
            <a:r>
              <a:rPr lang="ru-RU" sz="3200" b="0" i="1" dirty="0" smtClean="0">
                <a:solidFill>
                  <a:srgbClr val="000000"/>
                </a:solidFill>
                <a:latin typeface="Calibri" panose="020F0502020204030204" pitchFamily="34" charset="0"/>
              </a:rPr>
              <a:t> </a:t>
            </a:r>
            <a:r>
              <a:rPr lang="en-US" sz="3200" b="0" i="1" dirty="0" smtClean="0">
                <a:solidFill>
                  <a:srgbClr val="000000"/>
                </a:solidFill>
                <a:latin typeface="Calibri" panose="020F0502020204030204" pitchFamily="34" charset="0"/>
              </a:rPr>
              <a:t>(</a:t>
            </a:r>
            <a:r>
              <a:rPr lang="en-US" sz="3200" b="0" i="1" dirty="0">
                <a:solidFill>
                  <a:srgbClr val="000000"/>
                </a:solidFill>
                <a:latin typeface="Calibri" panose="020F0502020204030204" pitchFamily="34" charset="0"/>
              </a:rPr>
              <a:t>3b)</a:t>
            </a:r>
            <a:r>
              <a:rPr lang="en-US" sz="3200" b="0" dirty="0">
                <a:solidFill>
                  <a:srgbClr val="000000"/>
                </a:solidFill>
                <a:latin typeface="Calibri" panose="020F0502020204030204" pitchFamily="34" charset="0"/>
              </a:rPr>
              <a:t> – compression encoding used</a:t>
            </a:r>
          </a:p>
          <a:p>
            <a:pPr eaLnBrk="1" hangingPunct="1"/>
            <a:r>
              <a:rPr lang="en-US" sz="3200" b="0" i="1" dirty="0" smtClean="0">
                <a:solidFill>
                  <a:srgbClr val="000000"/>
                </a:solidFill>
                <a:latin typeface="Calibri" panose="020F0502020204030204" pitchFamily="34" charset="0"/>
              </a:rPr>
              <a:t>c-size</a:t>
            </a:r>
            <a:r>
              <a:rPr lang="ru-RU" sz="3200" b="0" i="1" dirty="0" smtClean="0">
                <a:solidFill>
                  <a:srgbClr val="000000"/>
                </a:solidFill>
                <a:latin typeface="Calibri" panose="020F0502020204030204" pitchFamily="34" charset="0"/>
              </a:rPr>
              <a:t> </a:t>
            </a:r>
            <a:r>
              <a:rPr lang="en-US" sz="3200" b="0" i="1" dirty="0" smtClean="0">
                <a:solidFill>
                  <a:srgbClr val="000000"/>
                </a:solidFill>
                <a:latin typeface="Calibri" panose="020F0502020204030204" pitchFamily="34" charset="0"/>
              </a:rPr>
              <a:t>(</a:t>
            </a:r>
            <a:r>
              <a:rPr lang="en-US" sz="3200" b="0" i="1" dirty="0">
                <a:solidFill>
                  <a:srgbClr val="000000"/>
                </a:solidFill>
                <a:latin typeface="Calibri" panose="020F0502020204030204" pitchFamily="34" charset="0"/>
              </a:rPr>
              <a:t>2b)</a:t>
            </a:r>
            <a:r>
              <a:rPr lang="en-US" sz="3200" b="0" dirty="0">
                <a:solidFill>
                  <a:srgbClr val="000000"/>
                </a:solidFill>
                <a:latin typeface="Calibri" panose="020F0502020204030204" pitchFamily="34" charset="0"/>
              </a:rPr>
              <a:t> – LCP size (e.g., 1KB)</a:t>
            </a:r>
          </a:p>
          <a:p>
            <a:pPr eaLnBrk="1" hangingPunct="1"/>
            <a:r>
              <a:rPr lang="en-US" sz="3200" b="0" i="1" dirty="0" smtClean="0">
                <a:solidFill>
                  <a:srgbClr val="000000"/>
                </a:solidFill>
                <a:latin typeface="Calibri" panose="020F0502020204030204" pitchFamily="34" charset="0"/>
              </a:rPr>
              <a:t>c-base</a:t>
            </a:r>
            <a:r>
              <a:rPr lang="ru-RU" sz="3200" b="0" i="1" dirty="0" smtClean="0">
                <a:solidFill>
                  <a:srgbClr val="000000"/>
                </a:solidFill>
                <a:latin typeface="Calibri" panose="020F0502020204030204" pitchFamily="34" charset="0"/>
              </a:rPr>
              <a:t> </a:t>
            </a:r>
            <a:r>
              <a:rPr lang="en-US" sz="3200" b="0" i="1" dirty="0" smtClean="0">
                <a:solidFill>
                  <a:srgbClr val="000000"/>
                </a:solidFill>
                <a:latin typeface="Calibri" panose="020F0502020204030204" pitchFamily="34" charset="0"/>
              </a:rPr>
              <a:t>(</a:t>
            </a:r>
            <a:r>
              <a:rPr lang="en-US" sz="3200" b="0" i="1" dirty="0">
                <a:solidFill>
                  <a:srgbClr val="000000"/>
                </a:solidFill>
                <a:latin typeface="Calibri" panose="020F0502020204030204" pitchFamily="34" charset="0"/>
              </a:rPr>
              <a:t>3b)</a:t>
            </a:r>
            <a:r>
              <a:rPr lang="en-US" sz="3200" b="0" dirty="0">
                <a:solidFill>
                  <a:srgbClr val="000000"/>
                </a:solidFill>
                <a:latin typeface="Calibri" panose="020F0502020204030204" pitchFamily="34" charset="0"/>
              </a:rPr>
              <a:t> – offset within a page</a:t>
            </a:r>
            <a:endParaRPr lang="en-US" sz="24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753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4"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
            <a:ext cx="8229600" cy="1143000"/>
          </a:xfrm>
        </p:spPr>
        <p:txBody>
          <a:bodyPr/>
          <a:lstStyle/>
          <a:p>
            <a:r>
              <a:rPr lang="en-US" dirty="0" smtClean="0"/>
              <a:t>Physical Memory Layout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19</a:t>
            </a:fld>
            <a:endParaRPr lang="en-US" altLang="en-US" dirty="0"/>
          </a:p>
        </p:txBody>
      </p:sp>
      <p:cxnSp>
        <p:nvCxnSpPr>
          <p:cNvPr id="5" name="Elbow Connector 4"/>
          <p:cNvCxnSpPr>
            <a:cxnSpLocks noChangeShapeType="1"/>
            <a:stCxn id="7" idx="3"/>
          </p:cNvCxnSpPr>
          <p:nvPr/>
        </p:nvCxnSpPr>
        <p:spPr bwMode="auto">
          <a:xfrm>
            <a:off x="2744788" y="3743325"/>
            <a:ext cx="435767" cy="1649011"/>
          </a:xfrm>
          <a:prstGeom prst="bentConnector2">
            <a:avLst/>
          </a:prstGeom>
          <a:noFill/>
          <a:ln w="38100" algn="ctr">
            <a:solidFill>
              <a:srgbClr val="000000"/>
            </a:solidFill>
            <a:round/>
            <a:headEnd/>
            <a:tailEnd type="triangle" w="med" len="med"/>
          </a:ln>
        </p:spPr>
      </p:cxnSp>
      <p:cxnSp>
        <p:nvCxnSpPr>
          <p:cNvPr id="6" name="Elbow Connector 5"/>
          <p:cNvCxnSpPr>
            <a:cxnSpLocks noChangeShapeType="1"/>
          </p:cNvCxnSpPr>
          <p:nvPr/>
        </p:nvCxnSpPr>
        <p:spPr bwMode="auto">
          <a:xfrm flipV="1">
            <a:off x="2430462" y="1652991"/>
            <a:ext cx="766762" cy="1455738"/>
          </a:xfrm>
          <a:prstGeom prst="bentConnector2">
            <a:avLst/>
          </a:prstGeom>
          <a:noFill/>
          <a:ln w="38100" algn="ctr">
            <a:solidFill>
              <a:srgbClr val="000000"/>
            </a:solidFill>
            <a:round/>
            <a:headEnd/>
            <a:tailEnd type="triangle" w="med" len="med"/>
          </a:ln>
        </p:spPr>
      </p:cxnSp>
      <p:sp>
        <p:nvSpPr>
          <p:cNvPr id="7" name="Rectangle 6"/>
          <p:cNvSpPr/>
          <p:nvPr/>
        </p:nvSpPr>
        <p:spPr>
          <a:xfrm>
            <a:off x="2046288" y="3452812"/>
            <a:ext cx="698500" cy="581025"/>
          </a:xfrm>
          <a:prstGeom prst="rect">
            <a:avLst/>
          </a:prstGeom>
          <a:solidFill>
            <a:srgbClr val="808080">
              <a:lumMod val="20000"/>
              <a:lumOff val="8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25000" noProof="0" dirty="0" smtClean="0">
                <a:ln>
                  <a:noFill/>
                </a:ln>
                <a:solidFill>
                  <a:srgbClr val="000000">
                    <a:lumMod val="95000"/>
                    <a:lumOff val="5000"/>
                  </a:srgbClr>
                </a:solidFill>
                <a:effectLst/>
                <a:uLnTx/>
                <a:uFillTx/>
              </a:rPr>
              <a:t>1</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sp>
        <p:nvSpPr>
          <p:cNvPr id="8" name="Rectangle 7"/>
          <p:cNvSpPr/>
          <p:nvPr/>
        </p:nvSpPr>
        <p:spPr>
          <a:xfrm>
            <a:off x="2035176" y="2867025"/>
            <a:ext cx="723900" cy="593725"/>
          </a:xfrm>
          <a:prstGeom prst="rect">
            <a:avLst/>
          </a:prstGeom>
          <a:solidFill>
            <a:srgbClr val="808080">
              <a:lumMod val="20000"/>
              <a:lumOff val="8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25000" noProof="0" dirty="0" smtClean="0">
                <a:ln>
                  <a:noFill/>
                </a:ln>
                <a:solidFill>
                  <a:srgbClr val="000000">
                    <a:lumMod val="95000"/>
                    <a:lumOff val="5000"/>
                  </a:srgbClr>
                </a:solidFill>
                <a:effectLst/>
                <a:uLnTx/>
                <a:uFillTx/>
              </a:rPr>
              <a:t>4</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sp>
        <p:nvSpPr>
          <p:cNvPr id="9" name="Rectangle 8"/>
          <p:cNvSpPr/>
          <p:nvPr/>
        </p:nvSpPr>
        <p:spPr>
          <a:xfrm>
            <a:off x="4543425" y="1708150"/>
            <a:ext cx="4067175" cy="4044950"/>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10" name="Rectangle 9"/>
          <p:cNvSpPr/>
          <p:nvPr/>
        </p:nvSpPr>
        <p:spPr>
          <a:xfrm>
            <a:off x="4543425" y="1708150"/>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4KB</a:t>
            </a:r>
          </a:p>
        </p:txBody>
      </p:sp>
      <p:sp>
        <p:nvSpPr>
          <p:cNvPr id="11" name="Rectangle 10"/>
          <p:cNvSpPr/>
          <p:nvPr/>
        </p:nvSpPr>
        <p:spPr>
          <a:xfrm>
            <a:off x="4543425" y="2301875"/>
            <a:ext cx="200501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12" name="Rectangle 11"/>
          <p:cNvSpPr/>
          <p:nvPr/>
        </p:nvSpPr>
        <p:spPr>
          <a:xfrm>
            <a:off x="6548438" y="2301875"/>
            <a:ext cx="2062162"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13" name="Rectangle 12"/>
          <p:cNvSpPr/>
          <p:nvPr/>
        </p:nvSpPr>
        <p:spPr>
          <a:xfrm>
            <a:off x="4543425" y="2895600"/>
            <a:ext cx="10318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4" name="Rectangle 13"/>
          <p:cNvSpPr/>
          <p:nvPr/>
        </p:nvSpPr>
        <p:spPr>
          <a:xfrm>
            <a:off x="5575300" y="2895600"/>
            <a:ext cx="973138"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5" name="Rectangle 14"/>
          <p:cNvSpPr/>
          <p:nvPr/>
        </p:nvSpPr>
        <p:spPr>
          <a:xfrm>
            <a:off x="6548438" y="2895600"/>
            <a:ext cx="1030287"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6" name="Rectangle 15"/>
          <p:cNvSpPr/>
          <p:nvPr/>
        </p:nvSpPr>
        <p:spPr>
          <a:xfrm>
            <a:off x="7578725" y="2895600"/>
            <a:ext cx="10318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7" name="Rectangle 16"/>
          <p:cNvSpPr/>
          <p:nvPr/>
        </p:nvSpPr>
        <p:spPr>
          <a:xfrm>
            <a:off x="4543425" y="3952875"/>
            <a:ext cx="609600"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18" name="Rectangle 17"/>
          <p:cNvSpPr/>
          <p:nvPr/>
        </p:nvSpPr>
        <p:spPr>
          <a:xfrm>
            <a:off x="5153025" y="3952875"/>
            <a:ext cx="64452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19" name="Rectangle 18"/>
          <p:cNvSpPr/>
          <p:nvPr/>
        </p:nvSpPr>
        <p:spPr>
          <a:xfrm>
            <a:off x="5762625" y="3952875"/>
            <a:ext cx="222726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0000">
                    <a:lumMod val="95000"/>
                    <a:lumOff val="5000"/>
                  </a:srgbClr>
                </a:solidFill>
                <a:effectLst/>
                <a:uLnTx/>
                <a:uFillTx/>
              </a:rPr>
              <a:t>...</a:t>
            </a:r>
          </a:p>
        </p:txBody>
      </p:sp>
      <p:sp>
        <p:nvSpPr>
          <p:cNvPr id="20" name="Rectangle 19"/>
          <p:cNvSpPr/>
          <p:nvPr/>
        </p:nvSpPr>
        <p:spPr>
          <a:xfrm>
            <a:off x="7989888" y="3959225"/>
            <a:ext cx="609600" cy="58737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21" name="Rectangle 20"/>
          <p:cNvSpPr/>
          <p:nvPr/>
        </p:nvSpPr>
        <p:spPr>
          <a:xfrm>
            <a:off x="4543425" y="4546600"/>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4KB</a:t>
            </a:r>
          </a:p>
        </p:txBody>
      </p:sp>
      <p:sp>
        <p:nvSpPr>
          <p:cNvPr id="22" name="Rectangle 21"/>
          <p:cNvSpPr/>
          <p:nvPr/>
        </p:nvSpPr>
        <p:spPr>
          <a:xfrm>
            <a:off x="4543425" y="5159375"/>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3" name="Rectangle 22"/>
          <p:cNvSpPr/>
          <p:nvPr/>
        </p:nvSpPr>
        <p:spPr>
          <a:xfrm>
            <a:off x="4543425" y="3482975"/>
            <a:ext cx="4067175" cy="469900"/>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4" name="Rectangle 23"/>
          <p:cNvSpPr/>
          <p:nvPr/>
        </p:nvSpPr>
        <p:spPr>
          <a:xfrm>
            <a:off x="528638" y="2301875"/>
            <a:ext cx="2230437" cy="2636838"/>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25" name="TextBox 24"/>
          <p:cNvSpPr txBox="1">
            <a:spLocks noChangeArrowheads="1"/>
          </p:cNvSpPr>
          <p:nvPr/>
        </p:nvSpPr>
        <p:spPr bwMode="auto">
          <a:xfrm>
            <a:off x="442913" y="1550988"/>
            <a:ext cx="2316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a:ln>
                  <a:noFill/>
                </a:ln>
                <a:solidFill>
                  <a:srgbClr val="000000"/>
                </a:solidFill>
                <a:effectLst/>
                <a:uLnTx/>
                <a:uFillTx/>
                <a:latin typeface="Arial" panose="020B0604020202020204" pitchFamily="34" charset="0"/>
              </a:rPr>
              <a:t>Page Table</a:t>
            </a:r>
          </a:p>
        </p:txBody>
      </p:sp>
      <p:sp>
        <p:nvSpPr>
          <p:cNvPr id="26" name="Rectangle 25"/>
          <p:cNvSpPr/>
          <p:nvPr/>
        </p:nvSpPr>
        <p:spPr>
          <a:xfrm>
            <a:off x="528638" y="2870200"/>
            <a:ext cx="1506537" cy="593725"/>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lang="en-US" sz="2800" i="1" kern="0" baseline="-25000" dirty="0">
                <a:solidFill>
                  <a:srgbClr val="000000">
                    <a:lumMod val="95000"/>
                    <a:lumOff val="5000"/>
                  </a:srgbClr>
                </a:solidFill>
              </a:rPr>
              <a:t>1</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28" name="Rectangle 27"/>
          <p:cNvSpPr/>
          <p:nvPr/>
        </p:nvSpPr>
        <p:spPr>
          <a:xfrm>
            <a:off x="531813" y="3460750"/>
            <a:ext cx="1514475" cy="577850"/>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lang="en-US" sz="2800" i="1" kern="0" baseline="-25000" dirty="0">
                <a:solidFill>
                  <a:srgbClr val="000000">
                    <a:lumMod val="95000"/>
                    <a:lumOff val="5000"/>
                  </a:srgbClr>
                </a:solidFill>
              </a:rPr>
              <a:t>2</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31" name="Rectangle 30"/>
          <p:cNvSpPr/>
          <p:nvPr/>
        </p:nvSpPr>
        <p:spPr>
          <a:xfrm>
            <a:off x="517525" y="3470678"/>
            <a:ext cx="2192337" cy="1474787"/>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32" name="Flowchart: Connector 31"/>
          <p:cNvSpPr>
            <a:spLocks noChangeArrowheads="1"/>
          </p:cNvSpPr>
          <p:nvPr/>
        </p:nvSpPr>
        <p:spPr bwMode="auto">
          <a:xfrm>
            <a:off x="5100638" y="4238625"/>
            <a:ext cx="98425" cy="90488"/>
          </a:xfrm>
          <a:prstGeom prst="flowChartConnector">
            <a:avLst/>
          </a:prstGeom>
          <a:solidFill>
            <a:srgbClr val="000000"/>
          </a:solidFill>
          <a:ln w="9525" algn="ctr">
            <a:solidFill>
              <a:srgbClr val="000000"/>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Arial" panose="020B0604020202020204" pitchFamily="34" charset="0"/>
            </a:endParaRPr>
          </a:p>
        </p:txBody>
      </p:sp>
      <p:cxnSp>
        <p:nvCxnSpPr>
          <p:cNvPr id="33" name="Straight Connector 32"/>
          <p:cNvCxnSpPr>
            <a:cxnSpLocks noChangeShapeType="1"/>
            <a:stCxn id="34" idx="3"/>
            <a:endCxn id="32" idx="6"/>
          </p:cNvCxnSpPr>
          <p:nvPr/>
        </p:nvCxnSpPr>
        <p:spPr bwMode="auto">
          <a:xfrm flipV="1">
            <a:off x="3525838" y="4283869"/>
            <a:ext cx="1673225" cy="1387475"/>
          </a:xfrm>
          <a:prstGeom prst="line">
            <a:avLst/>
          </a:prstGeom>
          <a:noFill/>
          <a:ln w="19050" algn="ctr">
            <a:solidFill>
              <a:srgbClr val="000000"/>
            </a:solidFill>
            <a:prstDash val="dash"/>
            <a:round/>
            <a:headEnd/>
            <a:tailEnd/>
          </a:ln>
        </p:spPr>
      </p:cxnSp>
      <p:sp>
        <p:nvSpPr>
          <p:cNvPr id="34" name="Rectangle 33"/>
          <p:cNvSpPr/>
          <p:nvPr/>
        </p:nvSpPr>
        <p:spPr bwMode="auto">
          <a:xfrm>
            <a:off x="442913" y="5399088"/>
            <a:ext cx="3082925" cy="544512"/>
          </a:xfrm>
          <a:prstGeom prst="rect">
            <a:avLst/>
          </a:prstGeom>
          <a:noFill/>
          <a:ln w="19050" cap="flat" cmpd="sng" algn="ctr">
            <a:solidFill>
              <a:srgbClr val="000000"/>
            </a:solidFill>
            <a:prstDash val="dash"/>
            <a:round/>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lumMod val="95000"/>
                    <a:lumOff val="5000"/>
                  </a:srgbClr>
                </a:solidFill>
                <a:effectLst/>
                <a:uLnTx/>
                <a:uFillTx/>
              </a:rPr>
              <a:t>PA</a:t>
            </a:r>
            <a:r>
              <a:rPr lang="en-US" sz="3200" i="1" kern="0" baseline="-25000" dirty="0">
                <a:solidFill>
                  <a:srgbClr val="000000">
                    <a:lumMod val="95000"/>
                    <a:lumOff val="5000"/>
                  </a:srgbClr>
                </a:solidFill>
              </a:rPr>
              <a:t>2</a:t>
            </a:r>
            <a:r>
              <a:rPr kumimoji="0" lang="en-US" sz="3200" b="0" i="1" u="none" strike="noStrike" kern="0" cap="none" spc="0" normalizeH="0" baseline="-2500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512*1</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sp>
        <p:nvSpPr>
          <p:cNvPr id="35" name="Rectangle 34"/>
          <p:cNvSpPr/>
          <p:nvPr/>
        </p:nvSpPr>
        <p:spPr bwMode="auto">
          <a:xfrm>
            <a:off x="2308226" y="1079500"/>
            <a:ext cx="2890837" cy="566739"/>
          </a:xfrm>
          <a:prstGeom prst="rect">
            <a:avLst/>
          </a:prstGeom>
          <a:noFill/>
          <a:ln w="19050" cap="flat" cmpd="sng" algn="ctr">
            <a:solidFill>
              <a:srgbClr val="000000"/>
            </a:solidFill>
            <a:prstDash val="dash"/>
            <a:round/>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lumMod val="95000"/>
                    <a:lumOff val="5000"/>
                  </a:srgbClr>
                </a:solidFill>
                <a:effectLst/>
                <a:uLnTx/>
                <a:uFillTx/>
              </a:rPr>
              <a:t>PA</a:t>
            </a:r>
            <a:r>
              <a:rPr lang="en-US" sz="3200" i="1" kern="0" baseline="-25000" dirty="0">
                <a:solidFill>
                  <a:srgbClr val="000000">
                    <a:lumMod val="95000"/>
                    <a:lumOff val="5000"/>
                  </a:srgbClr>
                </a:solidFill>
              </a:rPr>
              <a:t>1</a:t>
            </a:r>
            <a:r>
              <a:rPr kumimoji="0" lang="en-US" sz="3200" b="0" i="1" u="none" strike="noStrike" kern="0" cap="none" spc="0" normalizeH="0" baseline="-2500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512*4</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cxnSp>
        <p:nvCxnSpPr>
          <p:cNvPr id="36" name="Straight Connector 35"/>
          <p:cNvCxnSpPr>
            <a:cxnSpLocks noChangeShapeType="1"/>
            <a:stCxn id="35" idx="3"/>
            <a:endCxn id="11" idx="3"/>
          </p:cNvCxnSpPr>
          <p:nvPr/>
        </p:nvCxnSpPr>
        <p:spPr bwMode="auto">
          <a:xfrm>
            <a:off x="5199063" y="1362870"/>
            <a:ext cx="1349375" cy="1235868"/>
          </a:xfrm>
          <a:prstGeom prst="line">
            <a:avLst/>
          </a:prstGeom>
          <a:noFill/>
          <a:ln w="19050" algn="ctr">
            <a:solidFill>
              <a:srgbClr val="000000"/>
            </a:solidFill>
            <a:prstDash val="dash"/>
            <a:round/>
            <a:headEnd/>
            <a:tailEnd type="oval"/>
          </a:ln>
        </p:spPr>
      </p:cxnSp>
      <p:sp>
        <p:nvSpPr>
          <p:cNvPr id="43" name="Rectangle 42"/>
          <p:cNvSpPr/>
          <p:nvPr/>
        </p:nvSpPr>
        <p:spPr>
          <a:xfrm>
            <a:off x="517525" y="2279651"/>
            <a:ext cx="2235200" cy="585645"/>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kumimoji="0" lang="en-US" sz="2800" b="0" i="1" u="none" strike="noStrike" kern="0" cap="none" spc="0" normalizeH="0" baseline="-25000" noProof="0" dirty="0" smtClean="0">
                <a:ln>
                  <a:noFill/>
                </a:ln>
                <a:solidFill>
                  <a:srgbClr val="000000">
                    <a:lumMod val="95000"/>
                    <a:lumOff val="5000"/>
                  </a:srgbClr>
                </a:solidFill>
                <a:effectLst/>
                <a:uLnTx/>
                <a:uFillTx/>
              </a:rPr>
              <a:t>0</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cxnSp>
        <p:nvCxnSpPr>
          <p:cNvPr id="38" name="Curved Connector 37"/>
          <p:cNvCxnSpPr>
            <a:cxnSpLocks noChangeShapeType="1"/>
            <a:stCxn id="43" idx="3"/>
          </p:cNvCxnSpPr>
          <p:nvPr/>
        </p:nvCxnSpPr>
        <p:spPr bwMode="auto">
          <a:xfrm flipV="1">
            <a:off x="2752725" y="1967707"/>
            <a:ext cx="1790699" cy="604767"/>
          </a:xfrm>
          <a:prstGeom prst="curvedConnector3">
            <a:avLst>
              <a:gd name="adj1" fmla="val 50000"/>
            </a:avLst>
          </a:prstGeom>
          <a:noFill/>
          <a:ln w="38100" algn="ctr">
            <a:solidFill>
              <a:srgbClr val="000000"/>
            </a:solidFill>
            <a:round/>
            <a:headEnd/>
            <a:tailEnd type="triangle" w="med" len="med"/>
          </a:ln>
        </p:spPr>
      </p:cxnSp>
      <p:cxnSp>
        <p:nvCxnSpPr>
          <p:cNvPr id="37" name="Elbow Connector 36"/>
          <p:cNvCxnSpPr>
            <a:stCxn id="26" idx="1"/>
            <a:endCxn id="35" idx="1"/>
          </p:cNvCxnSpPr>
          <p:nvPr/>
        </p:nvCxnSpPr>
        <p:spPr>
          <a:xfrm rot="10800000" flipH="1">
            <a:off x="528638" y="1362871"/>
            <a:ext cx="1779588" cy="1804193"/>
          </a:xfrm>
          <a:prstGeom prst="bentConnector3">
            <a:avLst>
              <a:gd name="adj1" fmla="val -12846"/>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42" name="Elbow Connector 41"/>
          <p:cNvCxnSpPr>
            <a:stCxn id="28" idx="1"/>
            <a:endCxn id="34" idx="1"/>
          </p:cNvCxnSpPr>
          <p:nvPr/>
        </p:nvCxnSpPr>
        <p:spPr>
          <a:xfrm rot="10800000" flipV="1">
            <a:off x="442913" y="3749674"/>
            <a:ext cx="88900" cy="1921669"/>
          </a:xfrm>
          <a:prstGeom prst="bentConnector3">
            <a:avLst>
              <a:gd name="adj1" fmla="val 357143"/>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303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animBg="1"/>
      <p:bldP spid="28" grpId="0" animBg="1"/>
      <p:bldP spid="31" grpId="0" animBg="1"/>
      <p:bldP spid="32" grpId="0" animBg="1"/>
      <p:bldP spid="34" grpId="0" animBg="1"/>
      <p:bldP spid="35" grpId="0" animBg="1"/>
      <p:bldP spid="43" grpId="0" animBg="1"/>
      <p:bldP spid="4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a:t>
            </a:fld>
            <a:endParaRPr lang="en-US" altLang="en-US"/>
          </a:p>
        </p:txBody>
      </p:sp>
      <p:sp>
        <p:nvSpPr>
          <p:cNvPr id="5" name="Content Placeholder 4"/>
          <p:cNvSpPr>
            <a:spLocks noGrp="1"/>
          </p:cNvSpPr>
          <p:nvPr>
            <p:ph idx="1"/>
          </p:nvPr>
        </p:nvSpPr>
        <p:spPr>
          <a:xfrm>
            <a:off x="304800" y="943127"/>
            <a:ext cx="8534400" cy="5440363"/>
          </a:xfrm>
        </p:spPr>
        <p:txBody>
          <a:bodyPr>
            <a:normAutofit fontScale="92500" lnSpcReduction="20000"/>
          </a:bodyPr>
          <a:lstStyle/>
          <a:p>
            <a:pPr>
              <a:buFont typeface="Wingdings" pitchFamily="2" charset="2"/>
              <a:buChar char="§"/>
            </a:pPr>
            <a:r>
              <a:rPr lang="en-US" dirty="0"/>
              <a:t>Main memory is a limited shared resource</a:t>
            </a:r>
          </a:p>
          <a:p>
            <a:pPr>
              <a:buFont typeface="Wingdings" pitchFamily="2" charset="2"/>
              <a:buChar char="§"/>
            </a:pPr>
            <a:r>
              <a:rPr lang="en-US" b="1" u="sng" dirty="0" smtClean="0"/>
              <a:t>Observation</a:t>
            </a:r>
            <a:r>
              <a:rPr lang="en-US" dirty="0"/>
              <a:t>: Significant data redundancy</a:t>
            </a:r>
          </a:p>
          <a:p>
            <a:pPr>
              <a:buFont typeface="Wingdings" pitchFamily="2" charset="2"/>
              <a:buChar char="§"/>
            </a:pPr>
            <a:r>
              <a:rPr lang="en-US" b="1" u="sng" dirty="0" smtClean="0"/>
              <a:t>Idea</a:t>
            </a:r>
            <a:r>
              <a:rPr lang="en-US" dirty="0"/>
              <a:t>: Compress data in main </a:t>
            </a:r>
            <a:r>
              <a:rPr lang="en-US" dirty="0" smtClean="0"/>
              <a:t>memory</a:t>
            </a:r>
          </a:p>
          <a:p>
            <a:pPr>
              <a:buFont typeface="Wingdings" pitchFamily="2" charset="2"/>
              <a:buChar char="§"/>
            </a:pPr>
            <a:r>
              <a:rPr lang="en-US" b="1" u="sng" dirty="0" smtClean="0">
                <a:solidFill>
                  <a:srgbClr val="C00000"/>
                </a:solidFill>
              </a:rPr>
              <a:t>Problem</a:t>
            </a:r>
            <a:r>
              <a:rPr lang="en-US" dirty="0"/>
              <a:t>: </a:t>
            </a:r>
            <a:r>
              <a:rPr lang="en-US" dirty="0">
                <a:cs typeface="Arial" panose="020B0604020202020204" pitchFamily="34" charset="0"/>
              </a:rPr>
              <a:t>How to avoid </a:t>
            </a:r>
            <a:r>
              <a:rPr lang="en-US" dirty="0" smtClean="0">
                <a:solidFill>
                  <a:srgbClr val="C00000"/>
                </a:solidFill>
                <a:cs typeface="Arial" panose="020B0604020202020204" pitchFamily="34" charset="0"/>
              </a:rPr>
              <a:t>inefficiency in </a:t>
            </a:r>
            <a:r>
              <a:rPr lang="en-US" dirty="0">
                <a:solidFill>
                  <a:srgbClr val="C00000"/>
                </a:solidFill>
                <a:cs typeface="Arial" panose="020B0604020202020204" pitchFamily="34" charset="0"/>
              </a:rPr>
              <a:t>address computation</a:t>
            </a:r>
            <a:r>
              <a:rPr lang="en-US" dirty="0" smtClean="0"/>
              <a:t>?</a:t>
            </a:r>
            <a:endParaRPr lang="en-US" dirty="0"/>
          </a:p>
          <a:p>
            <a:pPr>
              <a:buFont typeface="Wingdings" pitchFamily="2" charset="2"/>
              <a:buChar char="§"/>
            </a:pPr>
            <a:r>
              <a:rPr lang="en-US" b="1" u="sng" dirty="0" smtClean="0">
                <a:solidFill>
                  <a:srgbClr val="4F81BD"/>
                </a:solidFill>
              </a:rPr>
              <a:t>Solution</a:t>
            </a:r>
            <a:r>
              <a:rPr lang="en-US" dirty="0">
                <a:solidFill>
                  <a:srgbClr val="4F81BD"/>
                </a:solidFill>
              </a:rPr>
              <a:t>: Linearly Compressed Pages (LCP):</a:t>
            </a:r>
          </a:p>
          <a:p>
            <a:pPr marL="0" indent="0">
              <a:buNone/>
            </a:pPr>
            <a:r>
              <a:rPr lang="en-US" dirty="0" smtClean="0">
                <a:solidFill>
                  <a:srgbClr val="4F81BD"/>
                </a:solidFill>
              </a:rPr>
              <a:t>    </a:t>
            </a:r>
            <a:r>
              <a:rPr lang="en-US" b="1" dirty="0" smtClean="0">
                <a:solidFill>
                  <a:srgbClr val="4F81BD"/>
                </a:solidFill>
              </a:rPr>
              <a:t>fixed-size</a:t>
            </a:r>
            <a:r>
              <a:rPr lang="en-US" dirty="0" smtClean="0">
                <a:solidFill>
                  <a:srgbClr val="4F81BD"/>
                </a:solidFill>
              </a:rPr>
              <a:t> </a:t>
            </a:r>
            <a:r>
              <a:rPr lang="en-US" dirty="0">
                <a:solidFill>
                  <a:srgbClr val="4F81BD"/>
                </a:solidFill>
              </a:rPr>
              <a:t>cache line granularity compression</a:t>
            </a:r>
          </a:p>
          <a:p>
            <a:pPr marL="514350" indent="-514350">
              <a:buFont typeface="+mj-lt"/>
              <a:buAutoNum type="arabicPeriod"/>
            </a:pPr>
            <a:r>
              <a:rPr lang="en-US" dirty="0" smtClean="0"/>
              <a:t>Increases memory capacity </a:t>
            </a:r>
            <a:r>
              <a:rPr lang="en-US" dirty="0"/>
              <a:t>(</a:t>
            </a:r>
            <a:r>
              <a:rPr lang="en-US" b="1" dirty="0" smtClean="0"/>
              <a:t>62%</a:t>
            </a:r>
            <a:r>
              <a:rPr lang="en-US" dirty="0" smtClean="0"/>
              <a:t> </a:t>
            </a:r>
            <a:r>
              <a:rPr lang="en-US" dirty="0"/>
              <a:t>on average)</a:t>
            </a:r>
          </a:p>
          <a:p>
            <a:pPr marL="514350" indent="-514350">
              <a:buFont typeface="+mj-lt"/>
              <a:buAutoNum type="arabicPeriod"/>
            </a:pPr>
            <a:r>
              <a:rPr lang="en-US" dirty="0" smtClean="0"/>
              <a:t>Decreases memory bandwidth </a:t>
            </a:r>
            <a:r>
              <a:rPr lang="en-US" dirty="0"/>
              <a:t>consumption </a:t>
            </a:r>
            <a:r>
              <a:rPr lang="en-US" dirty="0" smtClean="0"/>
              <a:t>(</a:t>
            </a:r>
            <a:r>
              <a:rPr lang="en-US" b="1" dirty="0" smtClean="0"/>
              <a:t>24%</a:t>
            </a:r>
            <a:r>
              <a:rPr lang="en-US" dirty="0" smtClean="0"/>
              <a:t>)</a:t>
            </a:r>
          </a:p>
          <a:p>
            <a:pPr marL="514350" indent="-514350">
              <a:buFont typeface="+mj-lt"/>
              <a:buAutoNum type="arabicPeriod"/>
            </a:pPr>
            <a:r>
              <a:rPr lang="en-US" dirty="0"/>
              <a:t>Decreases memory energy consumption (</a:t>
            </a:r>
            <a:r>
              <a:rPr lang="en-US" b="1" dirty="0"/>
              <a:t>4.9%</a:t>
            </a:r>
            <a:r>
              <a:rPr lang="en-US" dirty="0"/>
              <a:t>)</a:t>
            </a:r>
          </a:p>
          <a:p>
            <a:pPr marL="514350" indent="-514350">
              <a:buFont typeface="+mj-lt"/>
              <a:buAutoNum type="arabicPeriod"/>
            </a:pPr>
            <a:r>
              <a:rPr lang="en-US" dirty="0" smtClean="0"/>
              <a:t>Improves </a:t>
            </a:r>
            <a:r>
              <a:rPr lang="en-US" dirty="0"/>
              <a:t>overall performance </a:t>
            </a:r>
            <a:r>
              <a:rPr lang="en-US" dirty="0" smtClean="0"/>
              <a:t>(</a:t>
            </a:r>
            <a:r>
              <a:rPr lang="en-US" b="1" dirty="0" smtClean="0"/>
              <a:t>13.9%</a:t>
            </a:r>
            <a:r>
              <a:rPr lang="en-US" dirty="0" smtClean="0"/>
              <a:t>)</a:t>
            </a:r>
          </a:p>
          <a:p>
            <a:pPr marL="0" indent="0">
              <a:buNone/>
            </a:pPr>
            <a:endParaRPr lang="en-US" dirty="0" smtClean="0"/>
          </a:p>
          <a:p>
            <a:pPr marL="914400" lvl="1" indent="-514350">
              <a:buFont typeface="+mj-lt"/>
              <a:buAutoNum type="arabicPeriod"/>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3277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Request Flow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i="1" dirty="0" smtClean="0"/>
              <a:t>Initial Page </a:t>
            </a:r>
            <a:r>
              <a:rPr lang="en-US" i="1" dirty="0"/>
              <a:t>C</a:t>
            </a:r>
            <a:r>
              <a:rPr lang="en-US" i="1" dirty="0" smtClean="0"/>
              <a:t>ompression</a:t>
            </a:r>
          </a:p>
          <a:p>
            <a:pPr marL="514350" indent="-514350">
              <a:buFont typeface="+mj-lt"/>
              <a:buAutoNum type="arabicPeriod"/>
            </a:pPr>
            <a:endParaRPr lang="en-US" i="1" dirty="0"/>
          </a:p>
          <a:p>
            <a:pPr marL="514350" indent="-514350">
              <a:buFont typeface="+mj-lt"/>
              <a:buAutoNum type="arabicPeriod"/>
            </a:pPr>
            <a:r>
              <a:rPr lang="en-US" i="1" dirty="0" smtClean="0"/>
              <a:t>Cache Line </a:t>
            </a:r>
            <a:r>
              <a:rPr lang="en-US" i="1" dirty="0"/>
              <a:t>R</a:t>
            </a:r>
            <a:r>
              <a:rPr lang="en-US" i="1" dirty="0" smtClean="0"/>
              <a:t>ead</a:t>
            </a:r>
          </a:p>
          <a:p>
            <a:pPr marL="514350" indent="-514350">
              <a:buFont typeface="+mj-lt"/>
              <a:buAutoNum type="arabicPeriod"/>
            </a:pPr>
            <a:endParaRPr lang="en-US" i="1" dirty="0"/>
          </a:p>
          <a:p>
            <a:pPr marL="514350" indent="-514350">
              <a:buFont typeface="+mj-lt"/>
              <a:buAutoNum type="arabicPeriod"/>
            </a:pPr>
            <a:r>
              <a:rPr lang="en-US" i="1" dirty="0" smtClean="0"/>
              <a:t>Cache Line </a:t>
            </a:r>
            <a:r>
              <a:rPr lang="en-US" i="1" dirty="0" err="1"/>
              <a:t>W</a:t>
            </a:r>
            <a:r>
              <a:rPr lang="en-US" i="1" dirty="0" err="1" smtClean="0"/>
              <a:t>riteback</a:t>
            </a:r>
            <a:endParaRPr lang="en-US" i="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20</a:t>
            </a:fld>
            <a:endParaRPr lang="en-US" altLang="en-US" dirty="0"/>
          </a:p>
        </p:txBody>
      </p:sp>
    </p:spTree>
    <p:extLst>
      <p:ext uri="{BB962C8B-B14F-4D97-AF65-F5344CB8AC3E}">
        <p14:creationId xmlns:p14="http://schemas.microsoft.com/office/powerpoint/2010/main" val="4029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323055" y="117772"/>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latin typeface="+mn-lt"/>
              </a:rPr>
              <a:t>Initial Page Compression </a:t>
            </a:r>
            <a:r>
              <a:rPr lang="en-US" sz="4000" dirty="0" smtClean="0">
                <a:latin typeface="+mn-lt"/>
              </a:rPr>
              <a:t>(1/3)</a:t>
            </a:r>
            <a:endParaRPr lang="en-US" sz="4000" dirty="0">
              <a:latin typeface="+mn-lt"/>
            </a:endParaRPr>
          </a:p>
        </p:txBody>
      </p:sp>
      <p:sp>
        <p:nvSpPr>
          <p:cNvPr id="2" name="Title 1"/>
          <p:cNvSpPr>
            <a:spLocks noGrp="1"/>
          </p:cNvSpPr>
          <p:nvPr>
            <p:ph type="title"/>
          </p:nvPr>
        </p:nvSpPr>
        <p:spPr>
          <a:xfrm>
            <a:off x="348279" y="118806"/>
            <a:ext cx="8229600" cy="1143000"/>
          </a:xfrm>
        </p:spPr>
        <p:txBody>
          <a:bodyPr/>
          <a:lstStyle/>
          <a:p>
            <a:r>
              <a:rPr lang="en-US" dirty="0" smtClean="0">
                <a:latin typeface="+mn-lt"/>
              </a:rPr>
              <a:t>Memory Request Flow (2)</a:t>
            </a:r>
            <a:endParaRPr lang="en-US" dirty="0">
              <a:latin typeface="+mn-lt"/>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21</a:t>
            </a:fld>
            <a:endParaRPr lang="en-US" altLang="en-US" dirty="0"/>
          </a:p>
        </p:txBody>
      </p:sp>
      <p:sp>
        <p:nvSpPr>
          <p:cNvPr id="5" name="Rounded Rectangle 21"/>
          <p:cNvSpPr>
            <a:spLocks noChangeArrowheads="1"/>
          </p:cNvSpPr>
          <p:nvPr/>
        </p:nvSpPr>
        <p:spPr bwMode="auto">
          <a:xfrm>
            <a:off x="369888" y="1295400"/>
            <a:ext cx="6275387" cy="3833813"/>
          </a:xfrm>
          <a:prstGeom prst="roundRect">
            <a:avLst>
              <a:gd name="adj" fmla="val 16667"/>
            </a:avLst>
          </a:prstGeom>
          <a:noFill/>
          <a:ln w="1905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endParaRPr lang="en-US">
              <a:latin typeface="+mn-lt"/>
            </a:endParaRPr>
          </a:p>
        </p:txBody>
      </p:sp>
      <p:sp>
        <p:nvSpPr>
          <p:cNvPr id="6" name="Rectangle 6"/>
          <p:cNvSpPr>
            <a:spLocks noChangeArrowheads="1"/>
          </p:cNvSpPr>
          <p:nvPr/>
        </p:nvSpPr>
        <p:spPr bwMode="auto">
          <a:xfrm>
            <a:off x="782638" y="1824038"/>
            <a:ext cx="1981200" cy="1030287"/>
          </a:xfrm>
          <a:prstGeom prst="rect">
            <a:avLst/>
          </a:prstGeom>
          <a:solidFill>
            <a:schemeClr val="bg1"/>
          </a:solidFill>
          <a:ln w="38100" algn="ctr">
            <a:solidFill>
              <a:schemeClr val="tx1"/>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r>
              <a:rPr lang="en-US" dirty="0">
                <a:latin typeface="+mn-lt"/>
              </a:rPr>
              <a:t>Last-Level</a:t>
            </a:r>
          </a:p>
          <a:p>
            <a:pPr algn="ctr" eaLnBrk="1" hangingPunct="1"/>
            <a:r>
              <a:rPr lang="en-US" dirty="0">
                <a:latin typeface="+mn-lt"/>
              </a:rPr>
              <a:t>Cache</a:t>
            </a:r>
          </a:p>
        </p:txBody>
      </p:sp>
      <p:sp>
        <p:nvSpPr>
          <p:cNvPr id="7" name="Rectangle 7"/>
          <p:cNvSpPr>
            <a:spLocks noChangeArrowheads="1"/>
          </p:cNvSpPr>
          <p:nvPr/>
        </p:nvSpPr>
        <p:spPr bwMode="auto">
          <a:xfrm>
            <a:off x="577850" y="3308350"/>
            <a:ext cx="1073150" cy="566738"/>
          </a:xfrm>
          <a:prstGeom prst="rect">
            <a:avLst/>
          </a:prstGeom>
          <a:solidFill>
            <a:schemeClr val="bg1"/>
          </a:solidFill>
          <a:ln w="38100" algn="ctr">
            <a:solidFill>
              <a:schemeClr val="tx1"/>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r>
              <a:rPr lang="en-US" dirty="0">
                <a:latin typeface="+mn-lt"/>
              </a:rPr>
              <a:t>Core</a:t>
            </a:r>
          </a:p>
        </p:txBody>
      </p:sp>
      <p:sp>
        <p:nvSpPr>
          <p:cNvPr id="8" name="Rectangle 8"/>
          <p:cNvSpPr>
            <a:spLocks noChangeArrowheads="1"/>
          </p:cNvSpPr>
          <p:nvPr/>
        </p:nvSpPr>
        <p:spPr bwMode="auto">
          <a:xfrm>
            <a:off x="1955800" y="3308350"/>
            <a:ext cx="1071563" cy="566738"/>
          </a:xfrm>
          <a:prstGeom prst="rect">
            <a:avLst/>
          </a:prstGeom>
          <a:solidFill>
            <a:schemeClr val="bg1"/>
          </a:solidFill>
          <a:ln w="38100" algn="ctr">
            <a:solidFill>
              <a:schemeClr val="tx1"/>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r>
              <a:rPr lang="en-US" dirty="0">
                <a:latin typeface="+mn-lt"/>
              </a:rPr>
              <a:t>TLB</a:t>
            </a:r>
          </a:p>
        </p:txBody>
      </p:sp>
      <p:cxnSp>
        <p:nvCxnSpPr>
          <p:cNvPr id="9" name="Straight Arrow Connector 10"/>
          <p:cNvCxnSpPr>
            <a:cxnSpLocks noChangeShapeType="1"/>
            <a:stCxn id="7" idx="0"/>
          </p:cNvCxnSpPr>
          <p:nvPr/>
        </p:nvCxnSpPr>
        <p:spPr bwMode="auto">
          <a:xfrm flipH="1" flipV="1">
            <a:off x="1114425" y="2854325"/>
            <a:ext cx="0" cy="454025"/>
          </a:xfrm>
          <a:prstGeom prst="straightConnector1">
            <a:avLst/>
          </a:prstGeom>
          <a:noFill/>
          <a:ln w="38100" algn="ctr">
            <a:solidFill>
              <a:schemeClr val="tx1"/>
            </a:solidFill>
            <a:round/>
            <a:headEnd type="triangle" w="med" len="med"/>
            <a:tailEnd type="triangle" w="med" len="med"/>
          </a:ln>
        </p:spPr>
      </p:cxnSp>
      <p:cxnSp>
        <p:nvCxnSpPr>
          <p:cNvPr id="10" name="Straight Arrow Connector 14"/>
          <p:cNvCxnSpPr>
            <a:cxnSpLocks noChangeShapeType="1"/>
            <a:stCxn id="7" idx="3"/>
            <a:endCxn id="8" idx="1"/>
          </p:cNvCxnSpPr>
          <p:nvPr/>
        </p:nvCxnSpPr>
        <p:spPr bwMode="auto">
          <a:xfrm>
            <a:off x="1651000" y="3590925"/>
            <a:ext cx="304800" cy="0"/>
          </a:xfrm>
          <a:prstGeom prst="straightConnector1">
            <a:avLst/>
          </a:prstGeom>
          <a:noFill/>
          <a:ln w="38100" algn="ctr">
            <a:solidFill>
              <a:schemeClr val="tx1"/>
            </a:solidFill>
            <a:round/>
            <a:headEnd type="triangle" w="med" len="med"/>
            <a:tailEnd type="triangle" w="med" len="med"/>
          </a:ln>
        </p:spPr>
      </p:cxnSp>
      <p:sp>
        <p:nvSpPr>
          <p:cNvPr id="11" name="Rectangle 17"/>
          <p:cNvSpPr>
            <a:spLocks noChangeArrowheads="1"/>
          </p:cNvSpPr>
          <p:nvPr/>
        </p:nvSpPr>
        <p:spPr bwMode="auto">
          <a:xfrm>
            <a:off x="3400425" y="1825625"/>
            <a:ext cx="2878138" cy="3068638"/>
          </a:xfrm>
          <a:prstGeom prst="rect">
            <a:avLst/>
          </a:prstGeom>
          <a:solidFill>
            <a:srgbClr val="00B0F0"/>
          </a:solidFill>
          <a:ln w="38100" algn="ctr">
            <a:solidFill>
              <a:schemeClr val="tx1"/>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lang="en-US" sz="2800">
              <a:latin typeface="+mn-lt"/>
            </a:endParaRPr>
          </a:p>
        </p:txBody>
      </p:sp>
      <p:sp>
        <p:nvSpPr>
          <p:cNvPr id="12" name="Rectangle 11"/>
          <p:cNvSpPr/>
          <p:nvPr/>
        </p:nvSpPr>
        <p:spPr bwMode="auto">
          <a:xfrm>
            <a:off x="3690938" y="1825625"/>
            <a:ext cx="2322512" cy="1027113"/>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a:lstStyle/>
          <a:p>
            <a:pPr algn="ctr" eaLnBrk="1" hangingPunct="1">
              <a:defRPr/>
            </a:pPr>
            <a:r>
              <a:rPr lang="en-US" sz="2800" dirty="0"/>
              <a:t>Compress/ Decompress</a:t>
            </a:r>
          </a:p>
        </p:txBody>
      </p:sp>
      <p:sp>
        <p:nvSpPr>
          <p:cNvPr id="13" name="Rectangle 19"/>
          <p:cNvSpPr>
            <a:spLocks noChangeArrowheads="1"/>
          </p:cNvSpPr>
          <p:nvPr/>
        </p:nvSpPr>
        <p:spPr bwMode="auto">
          <a:xfrm>
            <a:off x="3540125" y="2935288"/>
            <a:ext cx="2566988" cy="1030287"/>
          </a:xfrm>
          <a:prstGeom prst="rect">
            <a:avLst/>
          </a:prstGeom>
          <a:solidFill>
            <a:srgbClr val="00B0F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r>
              <a:rPr lang="en-US" dirty="0">
                <a:latin typeface="+mn-lt"/>
              </a:rPr>
              <a:t>Memory</a:t>
            </a:r>
          </a:p>
          <a:p>
            <a:pPr algn="ctr" eaLnBrk="1" hangingPunct="1"/>
            <a:r>
              <a:rPr lang="en-US" dirty="0">
                <a:latin typeface="+mn-lt"/>
              </a:rPr>
              <a:t>Controller</a:t>
            </a:r>
          </a:p>
        </p:txBody>
      </p:sp>
      <p:sp>
        <p:nvSpPr>
          <p:cNvPr id="14" name="Rectangle 13"/>
          <p:cNvSpPr/>
          <p:nvPr/>
        </p:nvSpPr>
        <p:spPr bwMode="auto">
          <a:xfrm>
            <a:off x="3662363" y="4244975"/>
            <a:ext cx="2324100" cy="53340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a:lstStyle/>
          <a:p>
            <a:pPr algn="ctr" eaLnBrk="1" hangingPunct="1">
              <a:defRPr/>
            </a:pPr>
            <a:r>
              <a:rPr lang="en-US" sz="2800" dirty="0"/>
              <a:t>MD Cache</a:t>
            </a:r>
          </a:p>
        </p:txBody>
      </p:sp>
      <p:sp>
        <p:nvSpPr>
          <p:cNvPr id="15" name="TextBox 22"/>
          <p:cNvSpPr txBox="1">
            <a:spLocks noChangeArrowheads="1"/>
          </p:cNvSpPr>
          <p:nvPr/>
        </p:nvSpPr>
        <p:spPr bwMode="auto">
          <a:xfrm>
            <a:off x="373063" y="5281613"/>
            <a:ext cx="20167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3600" i="1" dirty="0">
                <a:latin typeface="+mn-lt"/>
              </a:rPr>
              <a:t>Processor</a:t>
            </a:r>
          </a:p>
        </p:txBody>
      </p:sp>
      <p:sp>
        <p:nvSpPr>
          <p:cNvPr id="16" name="Flowchart: Magnetic Disk 15"/>
          <p:cNvSpPr/>
          <p:nvPr/>
        </p:nvSpPr>
        <p:spPr bwMode="auto">
          <a:xfrm>
            <a:off x="7142163" y="1765300"/>
            <a:ext cx="1601787" cy="1147763"/>
          </a:xfrm>
          <a:prstGeom prst="flowChartMagneticDisk">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sz="3200" b="1" i="1" dirty="0"/>
              <a:t>Disk</a:t>
            </a:r>
          </a:p>
        </p:txBody>
      </p:sp>
      <p:pic>
        <p:nvPicPr>
          <p:cNvPr id="17" name="Picture 24" descr="DIMM.jpg"/>
          <p:cNvPicPr>
            <a:picLocks noChangeAspect="1"/>
          </p:cNvPicPr>
          <p:nvPr/>
        </p:nvPicPr>
        <p:blipFill>
          <a:blip r:embed="rId3" cstate="print">
            <a:extLst>
              <a:ext uri="{28A0092B-C50C-407E-A947-70E740481C1C}">
                <a14:useLocalDpi xmlns:a14="http://schemas.microsoft.com/office/drawing/2010/main" val="0"/>
              </a:ext>
            </a:extLst>
          </a:blip>
          <a:srcRect l="3841" t="38400" r="3841" b="38400"/>
          <a:stretch>
            <a:fillRect/>
          </a:stretch>
        </p:blipFill>
        <p:spPr bwMode="auto">
          <a:xfrm>
            <a:off x="7304087" y="4826001"/>
            <a:ext cx="14319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a:spLocks noChangeArrowheads="1"/>
          </p:cNvSpPr>
          <p:nvPr/>
        </p:nvSpPr>
        <p:spPr bwMode="auto">
          <a:xfrm>
            <a:off x="6896894" y="3806828"/>
            <a:ext cx="2055811" cy="1533519"/>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lang="en-US" i="1" dirty="0" smtClean="0">
              <a:latin typeface="+mn-lt"/>
            </a:endParaRPr>
          </a:p>
          <a:p>
            <a:pPr algn="ctr" eaLnBrk="1" hangingPunct="1"/>
            <a:r>
              <a:rPr lang="en-US" i="1" dirty="0" smtClean="0">
                <a:latin typeface="+mn-lt"/>
              </a:rPr>
              <a:t>DRAM</a:t>
            </a:r>
            <a:endParaRPr lang="en-US" i="1" dirty="0">
              <a:latin typeface="+mn-lt"/>
            </a:endParaRPr>
          </a:p>
        </p:txBody>
      </p:sp>
      <p:cxnSp>
        <p:nvCxnSpPr>
          <p:cNvPr id="19" name="Elbow Connector 33"/>
          <p:cNvCxnSpPr>
            <a:cxnSpLocks noChangeShapeType="1"/>
            <a:stCxn id="6" idx="0"/>
            <a:endCxn id="12" idx="0"/>
          </p:cNvCxnSpPr>
          <p:nvPr/>
        </p:nvCxnSpPr>
        <p:spPr bwMode="auto">
          <a:xfrm rot="16200000" flipH="1">
            <a:off x="3311525" y="285751"/>
            <a:ext cx="1587" cy="3078162"/>
          </a:xfrm>
          <a:prstGeom prst="bentConnector3">
            <a:avLst>
              <a:gd name="adj1" fmla="val -19828607"/>
            </a:avLst>
          </a:prstGeom>
          <a:noFill/>
          <a:ln w="63500" algn="ctr">
            <a:solidFill>
              <a:schemeClr val="tx1"/>
            </a:solidFill>
            <a:round/>
            <a:headEnd type="triangle" w="med" len="med"/>
            <a:tailEnd type="triangle" w="med" len="med"/>
          </a:ln>
        </p:spPr>
      </p:cxnSp>
      <p:cxnSp>
        <p:nvCxnSpPr>
          <p:cNvPr id="20" name="Elbow Connector 35"/>
          <p:cNvCxnSpPr>
            <a:cxnSpLocks noChangeShapeType="1"/>
            <a:stCxn id="16" idx="2"/>
            <a:endCxn id="12" idx="3"/>
          </p:cNvCxnSpPr>
          <p:nvPr/>
        </p:nvCxnSpPr>
        <p:spPr bwMode="auto">
          <a:xfrm rot="10800000">
            <a:off x="6013450" y="2338388"/>
            <a:ext cx="1128713" cy="1587"/>
          </a:xfrm>
          <a:prstGeom prst="bentConnector3">
            <a:avLst>
              <a:gd name="adj1" fmla="val 50000"/>
            </a:avLst>
          </a:prstGeom>
          <a:noFill/>
          <a:ln w="63500" algn="ctr">
            <a:solidFill>
              <a:schemeClr val="tx1"/>
            </a:solidFill>
            <a:round/>
            <a:headEnd type="triangle" w="med" len="med"/>
            <a:tailEnd type="triangle" w="med" len="med"/>
          </a:ln>
        </p:spPr>
      </p:cxnSp>
      <p:cxnSp>
        <p:nvCxnSpPr>
          <p:cNvPr id="21" name="Elbow Connector 39"/>
          <p:cNvCxnSpPr>
            <a:cxnSpLocks noChangeShapeType="1"/>
          </p:cNvCxnSpPr>
          <p:nvPr/>
        </p:nvCxnSpPr>
        <p:spPr bwMode="auto">
          <a:xfrm rot="10800000" flipV="1">
            <a:off x="6264275" y="4095750"/>
            <a:ext cx="650875" cy="0"/>
          </a:xfrm>
          <a:prstGeom prst="bentConnector3">
            <a:avLst>
              <a:gd name="adj1" fmla="val 50000"/>
            </a:avLst>
          </a:prstGeom>
          <a:noFill/>
          <a:ln w="63500" algn="ctr">
            <a:solidFill>
              <a:schemeClr val="tx1"/>
            </a:solidFill>
            <a:round/>
            <a:headEnd type="triangle" w="med" len="med"/>
            <a:tailEnd type="triangle" w="med" len="med"/>
          </a:ln>
        </p:spPr>
      </p:cxnSp>
      <p:sp>
        <p:nvSpPr>
          <p:cNvPr id="22" name="Rectangle 21"/>
          <p:cNvSpPr/>
          <p:nvPr/>
        </p:nvSpPr>
        <p:spPr>
          <a:xfrm>
            <a:off x="7019927" y="1096963"/>
            <a:ext cx="1666873" cy="4945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4KB</a:t>
            </a:r>
            <a:r>
              <a:rPr lang="en-US" sz="2800" b="1" i="1" dirty="0" smtClean="0">
                <a:solidFill>
                  <a:schemeClr val="tx1"/>
                </a:solidFill>
              </a:rPr>
              <a:t> </a:t>
            </a:r>
            <a:endParaRPr lang="en-US" sz="2800" i="1" dirty="0"/>
          </a:p>
        </p:txBody>
      </p:sp>
      <p:sp>
        <p:nvSpPr>
          <p:cNvPr id="23" name="Rectangle 22"/>
          <p:cNvSpPr/>
          <p:nvPr/>
        </p:nvSpPr>
        <p:spPr>
          <a:xfrm>
            <a:off x="6278563" y="2563812"/>
            <a:ext cx="877889" cy="4214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1KB</a:t>
            </a:r>
            <a:endParaRPr lang="en-US" sz="2800" i="1" dirty="0"/>
          </a:p>
        </p:txBody>
      </p:sp>
      <p:sp>
        <p:nvSpPr>
          <p:cNvPr id="24" name="Rounded Rectangle 23"/>
          <p:cNvSpPr/>
          <p:nvPr/>
        </p:nvSpPr>
        <p:spPr>
          <a:xfrm>
            <a:off x="3662363" y="5448298"/>
            <a:ext cx="4262437" cy="800101"/>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r>
              <a:rPr lang="en-US" sz="2800" b="1" i="1" kern="0" dirty="0" smtClean="0">
                <a:solidFill>
                  <a:prstClr val="black"/>
                </a:solidFill>
                <a:latin typeface="Calibri"/>
              </a:rPr>
              <a:t>1. Initial Page Compression</a:t>
            </a:r>
            <a:endParaRPr lang="en-US" sz="2800" b="1" i="1" kern="0" dirty="0">
              <a:solidFill>
                <a:prstClr val="black"/>
              </a:solidFill>
              <a:latin typeface="Calibri"/>
            </a:endParaRPr>
          </a:p>
        </p:txBody>
      </p:sp>
      <p:sp>
        <p:nvSpPr>
          <p:cNvPr id="25" name="Rounded Rectangle 24"/>
          <p:cNvSpPr/>
          <p:nvPr/>
        </p:nvSpPr>
        <p:spPr>
          <a:xfrm>
            <a:off x="3657600" y="5562600"/>
            <a:ext cx="4262437" cy="800101"/>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800" b="1" i="1" kern="0" dirty="0">
                <a:solidFill>
                  <a:prstClr val="black"/>
                </a:solidFill>
                <a:latin typeface="Calibri"/>
              </a:rPr>
              <a:t>2</a:t>
            </a:r>
            <a:r>
              <a:rPr lang="en-US" sz="2800" b="1" i="1" kern="0" dirty="0" smtClean="0">
                <a:solidFill>
                  <a:prstClr val="black"/>
                </a:solidFill>
                <a:latin typeface="Calibri"/>
              </a:rPr>
              <a:t>. Cache Line Read</a:t>
            </a:r>
            <a:endParaRPr lang="en-US" sz="2800" b="1" i="1" kern="0" dirty="0">
              <a:solidFill>
                <a:prstClr val="black"/>
              </a:solidFill>
              <a:latin typeface="Calibri"/>
            </a:endParaRPr>
          </a:p>
        </p:txBody>
      </p:sp>
      <p:sp>
        <p:nvSpPr>
          <p:cNvPr id="26" name="Rectangle 25"/>
          <p:cNvSpPr/>
          <p:nvPr/>
        </p:nvSpPr>
        <p:spPr>
          <a:xfrm>
            <a:off x="70642" y="2849164"/>
            <a:ext cx="877889" cy="42148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dirty="0" smtClean="0">
                <a:solidFill>
                  <a:schemeClr val="tx1"/>
                </a:solidFill>
              </a:rPr>
              <a:t>LD</a:t>
            </a:r>
            <a:endParaRPr lang="en-US" sz="2800" i="1" dirty="0"/>
          </a:p>
        </p:txBody>
      </p:sp>
      <p:sp>
        <p:nvSpPr>
          <p:cNvPr id="27" name="Rectangle 26"/>
          <p:cNvSpPr/>
          <p:nvPr/>
        </p:nvSpPr>
        <p:spPr>
          <a:xfrm>
            <a:off x="895348" y="1387080"/>
            <a:ext cx="877889" cy="42148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dirty="0" smtClean="0">
                <a:solidFill>
                  <a:schemeClr val="tx1"/>
                </a:solidFill>
              </a:rPr>
              <a:t>LD</a:t>
            </a:r>
            <a:endParaRPr lang="en-US" sz="2800" i="1" dirty="0"/>
          </a:p>
        </p:txBody>
      </p:sp>
      <p:sp>
        <p:nvSpPr>
          <p:cNvPr id="28" name="Rectangle 27"/>
          <p:cNvSpPr/>
          <p:nvPr/>
        </p:nvSpPr>
        <p:spPr>
          <a:xfrm>
            <a:off x="7486648" y="3293268"/>
            <a:ext cx="877889" cy="4214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1KB</a:t>
            </a:r>
            <a:endParaRPr lang="en-US" sz="2800" i="1" dirty="0"/>
          </a:p>
        </p:txBody>
      </p:sp>
      <p:sp>
        <p:nvSpPr>
          <p:cNvPr id="29" name="Rectangle 28"/>
          <p:cNvSpPr/>
          <p:nvPr/>
        </p:nvSpPr>
        <p:spPr>
          <a:xfrm>
            <a:off x="6446244" y="3360738"/>
            <a:ext cx="933448" cy="331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$Line</a:t>
            </a:r>
            <a:endParaRPr lang="en-US" sz="2400" i="1" dirty="0"/>
          </a:p>
        </p:txBody>
      </p:sp>
      <p:sp>
        <p:nvSpPr>
          <p:cNvPr id="30" name="Rounded Rectangle 29"/>
          <p:cNvSpPr/>
          <p:nvPr/>
        </p:nvSpPr>
        <p:spPr>
          <a:xfrm>
            <a:off x="3652837" y="5670551"/>
            <a:ext cx="4262437" cy="800101"/>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800" b="1" i="1" kern="0" dirty="0" smtClean="0">
                <a:solidFill>
                  <a:prstClr val="black"/>
                </a:solidFill>
                <a:latin typeface="Calibri"/>
              </a:rPr>
              <a:t>3. Cache Line </a:t>
            </a:r>
            <a:r>
              <a:rPr lang="en-US" sz="2800" b="1" i="1" kern="0" dirty="0" err="1" smtClean="0">
                <a:solidFill>
                  <a:prstClr val="black"/>
                </a:solidFill>
                <a:latin typeface="Calibri"/>
              </a:rPr>
              <a:t>Writeback</a:t>
            </a:r>
            <a:endParaRPr lang="en-US" sz="2800" b="1" i="1" kern="0" dirty="0">
              <a:solidFill>
                <a:prstClr val="black"/>
              </a:solidFill>
              <a:latin typeface="Calibri"/>
            </a:endParaRPr>
          </a:p>
        </p:txBody>
      </p:sp>
      <p:sp>
        <p:nvSpPr>
          <p:cNvPr id="31" name="Rectangle 30"/>
          <p:cNvSpPr/>
          <p:nvPr/>
        </p:nvSpPr>
        <p:spPr>
          <a:xfrm>
            <a:off x="1923045" y="1470025"/>
            <a:ext cx="933448" cy="331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$Line</a:t>
            </a:r>
            <a:endParaRPr lang="en-US" sz="2400" i="1" dirty="0"/>
          </a:p>
        </p:txBody>
      </p:sp>
      <p:sp>
        <p:nvSpPr>
          <p:cNvPr id="32" name="Rectangle 31"/>
          <p:cNvSpPr/>
          <p:nvPr/>
        </p:nvSpPr>
        <p:spPr>
          <a:xfrm>
            <a:off x="7450534" y="3138884"/>
            <a:ext cx="1029494" cy="59967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2</a:t>
            </a:r>
            <a:r>
              <a:rPr lang="en-US" sz="3200" b="1" i="1" dirty="0" smtClean="0">
                <a:solidFill>
                  <a:schemeClr val="tx1"/>
                </a:solidFill>
              </a:rPr>
              <a:t>KB</a:t>
            </a:r>
            <a:endParaRPr lang="en-US" sz="3200" i="1" dirty="0"/>
          </a:p>
        </p:txBody>
      </p:sp>
      <p:sp>
        <p:nvSpPr>
          <p:cNvPr id="33" name="Rectangle 32"/>
          <p:cNvSpPr/>
          <p:nvPr/>
        </p:nvSpPr>
        <p:spPr>
          <a:xfrm>
            <a:off x="4873413" y="1497012"/>
            <a:ext cx="933448" cy="331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$Line</a:t>
            </a:r>
            <a:endParaRPr lang="en-US" sz="2400" i="1" dirty="0"/>
          </a:p>
        </p:txBody>
      </p:sp>
      <p:sp>
        <p:nvSpPr>
          <p:cNvPr id="34" name="Rectangle 33"/>
          <p:cNvSpPr/>
          <p:nvPr/>
        </p:nvSpPr>
        <p:spPr>
          <a:xfrm>
            <a:off x="7265989" y="3890969"/>
            <a:ext cx="587374" cy="4214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sp>
        <p:nvSpPr>
          <p:cNvPr id="35" name="Rectangle 34"/>
          <p:cNvSpPr/>
          <p:nvPr/>
        </p:nvSpPr>
        <p:spPr>
          <a:xfrm>
            <a:off x="7965281" y="3890969"/>
            <a:ext cx="587374" cy="4214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sp>
        <p:nvSpPr>
          <p:cNvPr id="41" name="Title 1"/>
          <p:cNvSpPr txBox="1">
            <a:spLocks/>
          </p:cNvSpPr>
          <p:nvPr/>
        </p:nvSpPr>
        <p:spPr>
          <a:xfrm>
            <a:off x="348279" y="132717"/>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latin typeface="+mn-lt"/>
              </a:rPr>
              <a:t>Cache Line Read </a:t>
            </a:r>
            <a:r>
              <a:rPr lang="en-US" sz="4000" dirty="0" smtClean="0">
                <a:latin typeface="+mn-lt"/>
              </a:rPr>
              <a:t>(2/3)</a:t>
            </a:r>
            <a:endParaRPr lang="en-US" sz="4000" dirty="0">
              <a:latin typeface="+mn-lt"/>
            </a:endParaRPr>
          </a:p>
        </p:txBody>
      </p:sp>
      <p:sp>
        <p:nvSpPr>
          <p:cNvPr id="43" name="Title 1"/>
          <p:cNvSpPr txBox="1">
            <a:spLocks/>
          </p:cNvSpPr>
          <p:nvPr/>
        </p:nvSpPr>
        <p:spPr>
          <a:xfrm>
            <a:off x="323055" y="13765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latin typeface="+mn-lt"/>
              </a:rPr>
              <a:t>Cache Line </a:t>
            </a:r>
            <a:r>
              <a:rPr lang="en-US" dirty="0" err="1" smtClean="0">
                <a:latin typeface="+mn-lt"/>
              </a:rPr>
              <a:t>Writeback</a:t>
            </a:r>
            <a:r>
              <a:rPr lang="en-US" dirty="0" smtClean="0">
                <a:latin typeface="+mn-lt"/>
              </a:rPr>
              <a:t> </a:t>
            </a:r>
            <a:r>
              <a:rPr lang="en-US" sz="4000" dirty="0" smtClean="0">
                <a:latin typeface="+mn-lt"/>
              </a:rPr>
              <a:t>(3/3)</a:t>
            </a:r>
            <a:endParaRPr lang="en-US" sz="4000" dirty="0">
              <a:latin typeface="+mn-lt"/>
            </a:endParaRPr>
          </a:p>
        </p:txBody>
      </p:sp>
    </p:spTree>
    <p:extLst>
      <p:ext uri="{BB962C8B-B14F-4D97-AF65-F5344CB8AC3E}">
        <p14:creationId xmlns:p14="http://schemas.microsoft.com/office/powerpoint/2010/main" val="28987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4.16667E-6 -4.81481E-6 L -0.17118 0.0338 " pathEditMode="relative" rAng="0" ptsTypes="AA">
                                      <p:cBhvr>
                                        <p:cTn id="17" dur="2000" fill="hold"/>
                                        <p:tgtEl>
                                          <p:spTgt spid="22"/>
                                        </p:tgtEl>
                                        <p:attrNameLst>
                                          <p:attrName>ppt_x</p:attrName>
                                          <p:attrName>ppt_y</p:attrName>
                                        </p:attrNameLst>
                                      </p:cBhvr>
                                      <p:rCtr x="-8559" y="1690"/>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2"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2" nodeType="clickEffect">
                                  <p:stCondLst>
                                    <p:cond delay="0"/>
                                  </p:stCondLst>
                                  <p:childTnLst>
                                    <p:animClr clrSpc="rgb" dir="cw">
                                      <p:cBhvr override="childStyle">
                                        <p:cTn id="25" dur="500" autoRev="1" fill="remove"/>
                                        <p:tgtEl>
                                          <p:spTgt spid="12"/>
                                        </p:tgtEl>
                                        <p:attrNameLst>
                                          <p:attrName>style.color</p:attrName>
                                        </p:attrNameLst>
                                      </p:cBhvr>
                                      <p:to>
                                        <a:schemeClr val="bg1"/>
                                      </p:to>
                                    </p:animClr>
                                    <p:animClr clrSpc="rgb" dir="cw">
                                      <p:cBhvr>
                                        <p:cTn id="26" dur="500" autoRev="1" fill="remove"/>
                                        <p:tgtEl>
                                          <p:spTgt spid="12"/>
                                        </p:tgtEl>
                                        <p:attrNameLst>
                                          <p:attrName>fillcolor</p:attrName>
                                        </p:attrNameLst>
                                      </p:cBhvr>
                                      <p:to>
                                        <a:schemeClr val="bg1"/>
                                      </p:to>
                                    </p:animClr>
                                    <p:set>
                                      <p:cBhvr>
                                        <p:cTn id="27" dur="500" autoRev="1" fill="remove"/>
                                        <p:tgtEl>
                                          <p:spTgt spid="12"/>
                                        </p:tgtEl>
                                        <p:attrNameLst>
                                          <p:attrName>fill.type</p:attrName>
                                        </p:attrNameLst>
                                      </p:cBhvr>
                                      <p:to>
                                        <p:strVal val="solid"/>
                                      </p:to>
                                    </p:set>
                                    <p:set>
                                      <p:cBhvr>
                                        <p:cTn id="28" dur="500" autoRev="1" fill="remove"/>
                                        <p:tgtEl>
                                          <p:spTgt spid="12"/>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1.38889E-6 3.7037E-7 L 0.12378 0.1037 " pathEditMode="relative" rAng="0" ptsTypes="AA">
                                      <p:cBhvr>
                                        <p:cTn id="36" dur="2000" fill="hold"/>
                                        <p:tgtEl>
                                          <p:spTgt spid="23"/>
                                        </p:tgtEl>
                                        <p:attrNameLst>
                                          <p:attrName>ppt_x</p:attrName>
                                          <p:attrName>ppt_y</p:attrName>
                                        </p:attrNameLst>
                                      </p:cBhvr>
                                      <p:rCtr x="6181" y="5185"/>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3" nodeType="clickEffect">
                                  <p:stCondLst>
                                    <p:cond delay="0"/>
                                  </p:stCondLst>
                                  <p:childTnLst>
                                    <p:animMotion origin="layout" path="M 0.00086 -0.00023 L 0.00086 0.00024 C -0.00018 -0.00972 -0.00035 -0.01944 -0.00139 -0.0287 C -0.00174 -0.03125 -0.00313 -0.03333 -0.00313 -0.03611 C -0.00313 -0.05115 -0.00226 -0.0662 -0.00139 -0.08101 C -0.00105 -0.08587 0.00017 -0.0905 0.00086 -0.09513 C 0.00138 -0.103 0.00208 -0.11111 0.0026 -0.11898 C 0.00208 -0.1375 0.00086 -0.15532 0.00086 -0.17384 C 0.00086 -0.18564 -0.00504 -0.20162 0.0026 -0.20925 C 0.01197 -0.21851 0.02656 -0.21087 0.03854 -0.2118 C 0.04392 -0.2125 0.0493 -0.21388 0.05451 -0.21388 C 0.06076 -0.21388 0.06649 -0.21226 0.07274 -0.2118 C 0.07795 -0.21134 0.0835 -0.2118 0.08888 -0.2118 " pathEditMode="relative" rAng="0" ptsTypes="AAAAAAAAAAAAA">
                                      <p:cBhvr>
                                        <p:cTn id="59" dur="2000" fill="hold"/>
                                        <p:tgtEl>
                                          <p:spTgt spid="26"/>
                                        </p:tgtEl>
                                        <p:attrNameLst>
                                          <p:attrName>ppt_x</p:attrName>
                                          <p:attrName>ppt_y</p:attrName>
                                        </p:attrNameLst>
                                      </p:cBhvr>
                                      <p:rCtr x="4201" y="-10671"/>
                                    </p:animMotion>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2" nodeType="clickEffect">
                                  <p:stCondLst>
                                    <p:cond delay="0"/>
                                  </p:stCondLst>
                                  <p:childTnLst>
                                    <p:set>
                                      <p:cBhvr>
                                        <p:cTn id="63" dur="1" fill="hold">
                                          <p:stCondLst>
                                            <p:cond delay="0"/>
                                          </p:stCondLst>
                                        </p:cTn>
                                        <p:tgtEl>
                                          <p:spTgt spid="26"/>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7" presetClass="emph" presetSubtype="0" fill="remove" grpId="0" nodeType="clickEffect">
                                  <p:stCondLst>
                                    <p:cond delay="0"/>
                                  </p:stCondLst>
                                  <p:childTnLst>
                                    <p:animClr clrSpc="rgb" dir="cw">
                                      <p:cBhvr override="childStyle">
                                        <p:cTn id="69" dur="500" autoRev="1" fill="remove"/>
                                        <p:tgtEl>
                                          <p:spTgt spid="8"/>
                                        </p:tgtEl>
                                        <p:attrNameLst>
                                          <p:attrName>style.color</p:attrName>
                                        </p:attrNameLst>
                                      </p:cBhvr>
                                      <p:to>
                                        <a:schemeClr val="bg1"/>
                                      </p:to>
                                    </p:animClr>
                                    <p:animClr clrSpc="rgb" dir="cw">
                                      <p:cBhvr>
                                        <p:cTn id="70" dur="500" autoRev="1" fill="remove"/>
                                        <p:tgtEl>
                                          <p:spTgt spid="8"/>
                                        </p:tgtEl>
                                        <p:attrNameLst>
                                          <p:attrName>fillcolor</p:attrName>
                                        </p:attrNameLst>
                                      </p:cBhvr>
                                      <p:to>
                                        <a:schemeClr val="bg1"/>
                                      </p:to>
                                    </p:animClr>
                                    <p:set>
                                      <p:cBhvr>
                                        <p:cTn id="71" dur="500" autoRev="1" fill="remove"/>
                                        <p:tgtEl>
                                          <p:spTgt spid="8"/>
                                        </p:tgtEl>
                                        <p:attrNameLst>
                                          <p:attrName>fill.type</p:attrName>
                                        </p:attrNameLst>
                                      </p:cBhvr>
                                      <p:to>
                                        <p:strVal val="solid"/>
                                      </p:to>
                                    </p:set>
                                    <p:set>
                                      <p:cBhvr>
                                        <p:cTn id="72" dur="500" autoRev="1" fill="remove"/>
                                        <p:tgtEl>
                                          <p:spTgt spid="8"/>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grpId="1" nodeType="clickEffect">
                                  <p:stCondLst>
                                    <p:cond delay="0"/>
                                  </p:stCondLst>
                                  <p:childTnLst>
                                    <p:animMotion origin="layout" path="M -3.33333E-6 -3.7037E-7 L 0.4375 -0.00116 " pathEditMode="relative" rAng="0" ptsTypes="AA">
                                      <p:cBhvr>
                                        <p:cTn id="76" dur="2000" fill="hold"/>
                                        <p:tgtEl>
                                          <p:spTgt spid="27"/>
                                        </p:tgtEl>
                                        <p:attrNameLst>
                                          <p:attrName>ppt_x</p:attrName>
                                          <p:attrName>ppt_y</p:attrName>
                                        </p:attrNameLst>
                                      </p:cBhvr>
                                      <p:rCtr x="21875" y="-69"/>
                                    </p:animMotion>
                                  </p:childTnLst>
                                </p:cTn>
                              </p:par>
                            </p:childTnLst>
                          </p:cTn>
                        </p:par>
                      </p:childTnLst>
                    </p:cTn>
                  </p:par>
                  <p:par>
                    <p:cTn id="77" fill="hold">
                      <p:stCondLst>
                        <p:cond delay="indefinite"/>
                      </p:stCondLst>
                      <p:childTnLst>
                        <p:par>
                          <p:cTn id="78" fill="hold">
                            <p:stCondLst>
                              <p:cond delay="0"/>
                            </p:stCondLst>
                            <p:childTnLst>
                              <p:par>
                                <p:cTn id="79" presetID="27" presetClass="emph" presetSubtype="0" fill="remove" grpId="0" nodeType="clickEffect">
                                  <p:stCondLst>
                                    <p:cond delay="0"/>
                                  </p:stCondLst>
                                  <p:childTnLst>
                                    <p:animClr clrSpc="rgb" dir="cw">
                                      <p:cBhvr override="childStyle">
                                        <p:cTn id="80" dur="500" autoRev="1" fill="remove"/>
                                        <p:tgtEl>
                                          <p:spTgt spid="14"/>
                                        </p:tgtEl>
                                        <p:attrNameLst>
                                          <p:attrName>style.color</p:attrName>
                                        </p:attrNameLst>
                                      </p:cBhvr>
                                      <p:to>
                                        <a:schemeClr val="bg1"/>
                                      </p:to>
                                    </p:animClr>
                                    <p:animClr clrSpc="rgb" dir="cw">
                                      <p:cBhvr>
                                        <p:cTn id="81" dur="500" autoRev="1" fill="remove"/>
                                        <p:tgtEl>
                                          <p:spTgt spid="14"/>
                                        </p:tgtEl>
                                        <p:attrNameLst>
                                          <p:attrName>fillcolor</p:attrName>
                                        </p:attrNameLst>
                                      </p:cBhvr>
                                      <p:to>
                                        <a:schemeClr val="bg1"/>
                                      </p:to>
                                    </p:animClr>
                                    <p:set>
                                      <p:cBhvr>
                                        <p:cTn id="82" dur="500" autoRev="1" fill="remove"/>
                                        <p:tgtEl>
                                          <p:spTgt spid="14"/>
                                        </p:tgtEl>
                                        <p:attrNameLst>
                                          <p:attrName>fill.type</p:attrName>
                                        </p:attrNameLst>
                                      </p:cBhvr>
                                      <p:to>
                                        <p:strVal val="solid"/>
                                      </p:to>
                                    </p:set>
                                    <p:set>
                                      <p:cBhvr>
                                        <p:cTn id="83" dur="500" autoRev="1" fill="remove"/>
                                        <p:tgtEl>
                                          <p:spTgt spid="14"/>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iterate type="lt">
                                    <p:tmAbs val="0"/>
                                  </p:iterate>
                                  <p:childTnLst>
                                    <p:set>
                                      <p:cBhvr>
                                        <p:cTn id="87" dur="1" fill="hold">
                                          <p:stCondLst>
                                            <p:cond delay="0"/>
                                          </p:stCondLst>
                                        </p:cTn>
                                        <p:tgtEl>
                                          <p:spTgt spid="28"/>
                                        </p:tgtEl>
                                        <p:attrNameLst>
                                          <p:attrName>style.visibility</p:attrName>
                                        </p:attrNameLst>
                                      </p:cBhvr>
                                      <p:to>
                                        <p:strVal val="visible"/>
                                      </p:to>
                                    </p:set>
                                  </p:childTnLst>
                                </p:cTn>
                              </p:par>
                              <p:par>
                                <p:cTn id="88" presetID="27" presetClass="emph" presetSubtype="0" fill="remove" grpId="3" nodeType="withEffect">
                                  <p:stCondLst>
                                    <p:cond delay="0"/>
                                  </p:stCondLst>
                                  <p:iterate type="lt">
                                    <p:tmPct val="0"/>
                                  </p:iterate>
                                  <p:childTnLst>
                                    <p:animClr clrSpc="rgb" dir="cw">
                                      <p:cBhvr override="childStyle">
                                        <p:cTn id="89" dur="500" autoRev="1" fill="remove"/>
                                        <p:tgtEl>
                                          <p:spTgt spid="28"/>
                                        </p:tgtEl>
                                        <p:attrNameLst>
                                          <p:attrName>style.color</p:attrName>
                                        </p:attrNameLst>
                                      </p:cBhvr>
                                      <p:to>
                                        <a:schemeClr val="bg1"/>
                                      </p:to>
                                    </p:animClr>
                                    <p:animClr clrSpc="rgb" dir="cw">
                                      <p:cBhvr>
                                        <p:cTn id="90" dur="500" autoRev="1" fill="remove"/>
                                        <p:tgtEl>
                                          <p:spTgt spid="28"/>
                                        </p:tgtEl>
                                        <p:attrNameLst>
                                          <p:attrName>fillcolor</p:attrName>
                                        </p:attrNameLst>
                                      </p:cBhvr>
                                      <p:to>
                                        <a:schemeClr val="bg1"/>
                                      </p:to>
                                    </p:animClr>
                                    <p:set>
                                      <p:cBhvr>
                                        <p:cTn id="91" dur="500" autoRev="1" fill="remove"/>
                                        <p:tgtEl>
                                          <p:spTgt spid="28"/>
                                        </p:tgtEl>
                                        <p:attrNameLst>
                                          <p:attrName>fill.type</p:attrName>
                                        </p:attrNameLst>
                                      </p:cBhvr>
                                      <p:to>
                                        <p:strVal val="solid"/>
                                      </p:to>
                                    </p:set>
                                    <p:set>
                                      <p:cBhvr>
                                        <p:cTn id="92" dur="500" autoRev="1" fill="remove"/>
                                        <p:tgtEl>
                                          <p:spTgt spid="28"/>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2" nodeType="clickEffect">
                                  <p:stCondLst>
                                    <p:cond delay="0"/>
                                  </p:stCondLst>
                                  <p:iterate type="lt">
                                    <p:tmAbs val="0"/>
                                  </p:iterate>
                                  <p:childTnLst>
                                    <p:set>
                                      <p:cBhvr>
                                        <p:cTn id="96" dur="1" fill="hold">
                                          <p:stCondLst>
                                            <p:cond delay="0"/>
                                          </p:stCondLst>
                                        </p:cTn>
                                        <p:tgtEl>
                                          <p:spTgt spid="28"/>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grpId="1" nodeType="clickEffect">
                                  <p:stCondLst>
                                    <p:cond delay="0"/>
                                  </p:stCondLst>
                                  <p:childTnLst>
                                    <p:animMotion origin="layout" path="M 3.61111E-6 -3.7037E-7 L -0.17204 -0.27176 " pathEditMode="relative" rAng="0" ptsTypes="AA">
                                      <p:cBhvr>
                                        <p:cTn id="102" dur="2000" fill="hold"/>
                                        <p:tgtEl>
                                          <p:spTgt spid="29"/>
                                        </p:tgtEl>
                                        <p:attrNameLst>
                                          <p:attrName>ppt_x</p:attrName>
                                          <p:attrName>ppt_y</p:attrName>
                                        </p:attrNameLst>
                                      </p:cBhvr>
                                      <p:rCtr x="-8559" y="-13519"/>
                                    </p:animMotion>
                                  </p:childTnLst>
                                </p:cTn>
                              </p:par>
                              <p:par>
                                <p:cTn id="103" presetID="1" presetClass="exit" presetSubtype="0" fill="hold" grpId="2"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7" presetClass="emph" presetSubtype="0" fill="remove" grpId="0" nodeType="clickEffect">
                                  <p:stCondLst>
                                    <p:cond delay="0"/>
                                  </p:stCondLst>
                                  <p:childTnLst>
                                    <p:animClr clrSpc="rgb" dir="cw">
                                      <p:cBhvr override="childStyle">
                                        <p:cTn id="108" dur="500" autoRev="1" fill="remove"/>
                                        <p:tgtEl>
                                          <p:spTgt spid="12"/>
                                        </p:tgtEl>
                                        <p:attrNameLst>
                                          <p:attrName>style.color</p:attrName>
                                        </p:attrNameLst>
                                      </p:cBhvr>
                                      <p:to>
                                        <a:schemeClr val="bg1"/>
                                      </p:to>
                                    </p:animClr>
                                    <p:animClr clrSpc="rgb" dir="cw">
                                      <p:cBhvr>
                                        <p:cTn id="109" dur="500" autoRev="1" fill="remove"/>
                                        <p:tgtEl>
                                          <p:spTgt spid="12"/>
                                        </p:tgtEl>
                                        <p:attrNameLst>
                                          <p:attrName>fillcolor</p:attrName>
                                        </p:attrNameLst>
                                      </p:cBhvr>
                                      <p:to>
                                        <a:schemeClr val="bg1"/>
                                      </p:to>
                                    </p:animClr>
                                    <p:set>
                                      <p:cBhvr>
                                        <p:cTn id="110" dur="500" autoRev="1" fill="remove"/>
                                        <p:tgtEl>
                                          <p:spTgt spid="12"/>
                                        </p:tgtEl>
                                        <p:attrNameLst>
                                          <p:attrName>fill.type</p:attrName>
                                        </p:attrNameLst>
                                      </p:cBhvr>
                                      <p:to>
                                        <p:strVal val="solid"/>
                                      </p:to>
                                    </p:set>
                                    <p:set>
                                      <p:cBhvr>
                                        <p:cTn id="111" dur="500" autoRev="1" fill="remove"/>
                                        <p:tgtEl>
                                          <p:spTgt spid="12"/>
                                        </p:tgtEl>
                                        <p:attrNameLst>
                                          <p:attrName>fill.on</p:attrName>
                                        </p:attrNameLst>
                                      </p:cBhvr>
                                      <p:to>
                                        <p:strVal val="tru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2" nodeType="clickEffect">
                                  <p:stCondLst>
                                    <p:cond delay="0"/>
                                  </p:stCondLst>
                                  <p:childTnLst>
                                    <p:set>
                                      <p:cBhvr>
                                        <p:cTn id="115" dur="1" fill="hold">
                                          <p:stCondLst>
                                            <p:cond delay="0"/>
                                          </p:stCondLst>
                                        </p:cTn>
                                        <p:tgtEl>
                                          <p:spTgt spid="29"/>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5"/>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41"/>
                                        </p:tgtEl>
                                        <p:attrNameLst>
                                          <p:attrName>style.visibility</p:attrName>
                                        </p:attrNameLst>
                                      </p:cBhvr>
                                      <p:to>
                                        <p:strVal val="hidden"/>
                                      </p:to>
                                    </p:set>
                                  </p:childTnLst>
                                </p:cTn>
                              </p:par>
                              <p:par>
                                <p:cTn id="120" presetID="1"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0" presetClass="entr" presetSubtype="0" fill="hold" grpId="0" nodeType="with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par>
                                <p:cTn id="125" presetID="1" presetClass="entr" presetSubtype="0"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grpId="1" nodeType="clickEffect">
                                  <p:stCondLst>
                                    <p:cond delay="0"/>
                                  </p:stCondLst>
                                  <p:childTnLst>
                                    <p:animMotion origin="layout" path="M -4.72222E-6 4.07407E-6 L 0.32205 0.00532 " pathEditMode="relative" rAng="0" ptsTypes="AA">
                                      <p:cBhvr>
                                        <p:cTn id="130" dur="2000" fill="hold"/>
                                        <p:tgtEl>
                                          <p:spTgt spid="31"/>
                                        </p:tgtEl>
                                        <p:attrNameLst>
                                          <p:attrName>ppt_x</p:attrName>
                                          <p:attrName>ppt_y</p:attrName>
                                        </p:attrNameLst>
                                      </p:cBhvr>
                                      <p:rCtr x="16094" y="255"/>
                                    </p:animMotion>
                                  </p:childTnLst>
                                </p:cTn>
                              </p:par>
                            </p:childTnLst>
                          </p:cTn>
                        </p:par>
                      </p:childTnLst>
                    </p:cTn>
                  </p:par>
                  <p:par>
                    <p:cTn id="131" fill="hold">
                      <p:stCondLst>
                        <p:cond delay="indefinite"/>
                      </p:stCondLst>
                      <p:childTnLst>
                        <p:par>
                          <p:cTn id="132" fill="hold">
                            <p:stCondLst>
                              <p:cond delay="0"/>
                            </p:stCondLst>
                            <p:childTnLst>
                              <p:par>
                                <p:cTn id="133" presetID="27" presetClass="emph" presetSubtype="0" fill="remove" grpId="1" nodeType="clickEffect">
                                  <p:stCondLst>
                                    <p:cond delay="0"/>
                                  </p:stCondLst>
                                  <p:childTnLst>
                                    <p:animClr clrSpc="rgb" dir="cw">
                                      <p:cBhvr override="childStyle">
                                        <p:cTn id="134" dur="500" autoRev="1" fill="remove"/>
                                        <p:tgtEl>
                                          <p:spTgt spid="12"/>
                                        </p:tgtEl>
                                        <p:attrNameLst>
                                          <p:attrName>style.color</p:attrName>
                                        </p:attrNameLst>
                                      </p:cBhvr>
                                      <p:to>
                                        <a:schemeClr val="bg1"/>
                                      </p:to>
                                    </p:animClr>
                                    <p:animClr clrSpc="rgb" dir="cw">
                                      <p:cBhvr>
                                        <p:cTn id="135" dur="500" autoRev="1" fill="remove"/>
                                        <p:tgtEl>
                                          <p:spTgt spid="12"/>
                                        </p:tgtEl>
                                        <p:attrNameLst>
                                          <p:attrName>fillcolor</p:attrName>
                                        </p:attrNameLst>
                                      </p:cBhvr>
                                      <p:to>
                                        <a:schemeClr val="bg1"/>
                                      </p:to>
                                    </p:animClr>
                                    <p:set>
                                      <p:cBhvr>
                                        <p:cTn id="136" dur="500" autoRev="1" fill="remove"/>
                                        <p:tgtEl>
                                          <p:spTgt spid="12"/>
                                        </p:tgtEl>
                                        <p:attrNameLst>
                                          <p:attrName>fill.type</p:attrName>
                                        </p:attrNameLst>
                                      </p:cBhvr>
                                      <p:to>
                                        <p:strVal val="solid"/>
                                      </p:to>
                                    </p:set>
                                    <p:set>
                                      <p:cBhvr>
                                        <p:cTn id="137" dur="500" autoRev="1" fill="remove"/>
                                        <p:tgtEl>
                                          <p:spTgt spid="12"/>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2" nodeType="clickEffect">
                                  <p:stCondLst>
                                    <p:cond delay="0"/>
                                  </p:stCondLst>
                                  <p:childTnLst>
                                    <p:set>
                                      <p:cBhvr>
                                        <p:cTn id="141" dur="1" fill="hold">
                                          <p:stCondLst>
                                            <p:cond delay="0"/>
                                          </p:stCondLst>
                                        </p:cTn>
                                        <p:tgtEl>
                                          <p:spTgt spid="31"/>
                                        </p:tgtEl>
                                        <p:attrNameLst>
                                          <p:attrName>style.visibility</p:attrName>
                                        </p:attrNameLst>
                                      </p:cBhvr>
                                      <p:to>
                                        <p:strVal val="hidden"/>
                                      </p:to>
                                    </p:set>
                                  </p:childTnLst>
                                </p:cTn>
                              </p:par>
                              <p:par>
                                <p:cTn id="142" presetID="1" presetClass="entr" presetSubtype="0" fill="hold" grpId="0" nodeType="withEffect">
                                  <p:stCondLst>
                                    <p:cond delay="0"/>
                                  </p:stCondLst>
                                  <p:childTnLst>
                                    <p:set>
                                      <p:cBhvr>
                                        <p:cTn id="143" dur="1" fill="hold">
                                          <p:stCondLst>
                                            <p:cond delay="0"/>
                                          </p:stCondLst>
                                        </p:cTn>
                                        <p:tgtEl>
                                          <p:spTgt spid="33"/>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42" presetClass="path" presetSubtype="0" accel="50000" decel="50000" fill="hold" grpId="1" nodeType="clickEffect">
                                  <p:stCondLst>
                                    <p:cond delay="0"/>
                                  </p:stCondLst>
                                  <p:childTnLst>
                                    <p:animMotion origin="layout" path="M 2.22222E-6 -1.11111E-6 L 0.18368 0.27685 " pathEditMode="relative" rAng="0" ptsTypes="AA">
                                      <p:cBhvr>
                                        <p:cTn id="147" dur="2000" fill="hold"/>
                                        <p:tgtEl>
                                          <p:spTgt spid="33"/>
                                        </p:tgtEl>
                                        <p:attrNameLst>
                                          <p:attrName>ppt_x</p:attrName>
                                          <p:attrName>ppt_y</p:attrName>
                                        </p:attrNameLst>
                                      </p:cBhvr>
                                      <p:rCtr x="9184" y="13843"/>
                                    </p:animMotion>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4" nodeType="clickEffect">
                                  <p:stCondLst>
                                    <p:cond delay="0"/>
                                  </p:stCondLst>
                                  <p:iterate type="lt">
                                    <p:tmAbs val="0"/>
                                  </p:iterate>
                                  <p:childTnLst>
                                    <p:set>
                                      <p:cBhvr>
                                        <p:cTn id="151" dur="1" fill="hold">
                                          <p:stCondLst>
                                            <p:cond delay="0"/>
                                          </p:stCondLst>
                                        </p:cTn>
                                        <p:tgtEl>
                                          <p:spTgt spid="28"/>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6" presetClass="emph" presetSubtype="0" fill="hold" grpId="5" nodeType="clickEffect">
                                  <p:stCondLst>
                                    <p:cond delay="0"/>
                                  </p:stCondLst>
                                  <p:iterate type="lt">
                                    <p:tmPct val="0"/>
                                  </p:iterate>
                                  <p:childTnLst>
                                    <p:animScale>
                                      <p:cBhvr>
                                        <p:cTn id="155" dur="2000" fill="hold"/>
                                        <p:tgtEl>
                                          <p:spTgt spid="28"/>
                                        </p:tgtEl>
                                      </p:cBhvr>
                                      <p:by x="150000" y="150000"/>
                                    </p:animScale>
                                  </p:childTnLst>
                                </p:cTn>
                              </p:par>
                            </p:childTnLst>
                          </p:cTn>
                        </p:par>
                        <p:par>
                          <p:cTn id="156" fill="hold">
                            <p:stCondLst>
                              <p:cond delay="2000"/>
                            </p:stCondLst>
                            <p:childTnLst>
                              <p:par>
                                <p:cTn id="157" presetID="1" presetClass="exit" presetSubtype="0" fill="hold" grpId="6" nodeType="afterEffect">
                                  <p:stCondLst>
                                    <p:cond delay="0"/>
                                  </p:stCondLst>
                                  <p:iterate type="lt">
                                    <p:tmAbs val="0"/>
                                  </p:iterate>
                                  <p:childTnLst>
                                    <p:set>
                                      <p:cBhvr>
                                        <p:cTn id="158" dur="1" fill="hold">
                                          <p:stCondLst>
                                            <p:cond delay="0"/>
                                          </p:stCondLst>
                                        </p:cTn>
                                        <p:tgtEl>
                                          <p:spTgt spid="28"/>
                                        </p:tgtEl>
                                        <p:attrNameLst>
                                          <p:attrName>style.visibility</p:attrName>
                                        </p:attrNameLst>
                                      </p:cBhvr>
                                      <p:to>
                                        <p:strVal val="hidden"/>
                                      </p:to>
                                    </p:set>
                                  </p:childTnLst>
                                </p:cTn>
                              </p:par>
                              <p:par>
                                <p:cTn id="159" presetID="1" presetClass="entr" presetSubtype="0" fill="hold" grpId="0" nodeType="withEffect">
                                  <p:stCondLst>
                                    <p:cond delay="0"/>
                                  </p:stCondLst>
                                  <p:childTnLst>
                                    <p:set>
                                      <p:cBhvr>
                                        <p:cTn id="16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2" grpId="0"/>
      <p:bldP spid="8" grpId="0" animBg="1"/>
      <p:bldP spid="12" grpId="0" animBg="1"/>
      <p:bldP spid="12" grpId="1" animBg="1"/>
      <p:bldP spid="12" grpId="2" animBg="1"/>
      <p:bldP spid="14" grpId="0" animBg="1"/>
      <p:bldP spid="22" grpId="0" animBg="1"/>
      <p:bldP spid="22" grpId="1" animBg="1"/>
      <p:bldP spid="22" grpId="2" animBg="1"/>
      <p:bldP spid="23" grpId="0" animBg="1"/>
      <p:bldP spid="23" grpId="1" animBg="1"/>
      <p:bldP spid="23" grpId="2" animBg="1"/>
      <p:bldP spid="24" grpId="0" animBg="1"/>
      <p:bldP spid="24" grpId="1" animBg="1"/>
      <p:bldP spid="25" grpId="0" animBg="1"/>
      <p:bldP spid="25" grpId="1" animBg="1"/>
      <p:bldP spid="26" grpId="0" animBg="1"/>
      <p:bldP spid="26" grpId="2" animBg="1"/>
      <p:bldP spid="26" grpId="3" animBg="1"/>
      <p:bldP spid="27" grpId="0" animBg="1"/>
      <p:bldP spid="27" grpId="1" animBg="1"/>
      <p:bldP spid="27" grpId="2" animBg="1"/>
      <p:bldP spid="28" grpId="0" animBg="1"/>
      <p:bldP spid="28" grpId="2" animBg="1"/>
      <p:bldP spid="28" grpId="3" animBg="1"/>
      <p:bldP spid="28" grpId="4" animBg="1"/>
      <p:bldP spid="28" grpId="5" animBg="1"/>
      <p:bldP spid="28" grpId="6" animBg="1"/>
      <p:bldP spid="29" grpId="0" animBg="1"/>
      <p:bldP spid="29" grpId="1" animBg="1"/>
      <p:bldP spid="29" grpId="2" animBg="1"/>
      <p:bldP spid="30" grpId="0" animBg="1"/>
      <p:bldP spid="31" grpId="0" animBg="1"/>
      <p:bldP spid="31" grpId="1" animBg="1"/>
      <p:bldP spid="31" grpId="2" animBg="1"/>
      <p:bldP spid="32" grpId="0" animBg="1"/>
      <p:bldP spid="33" grpId="0" animBg="1"/>
      <p:bldP spid="33" grpId="1" animBg="1"/>
      <p:bldP spid="41" grpId="0"/>
      <p:bldP spid="41" grpId="1"/>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Page Overflows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22</a:t>
            </a:fld>
            <a:endParaRPr lang="en-US" altLang="en-US" dirty="0"/>
          </a:p>
        </p:txBody>
      </p:sp>
      <p:sp>
        <p:nvSpPr>
          <p:cNvPr id="5" name="Content Placeholder 4"/>
          <p:cNvSpPr txBox="1">
            <a:spLocks/>
          </p:cNvSpPr>
          <p:nvPr/>
        </p:nvSpPr>
        <p:spPr>
          <a:xfrm>
            <a:off x="381000" y="1295400"/>
            <a:ext cx="8305800" cy="5647694"/>
          </a:xfrm>
          <a:prstGeom prst="rect">
            <a:avLst/>
          </a:prstGeom>
          <a:noFill/>
        </p:spPr>
        <p:txBody>
          <a:bodyPr lIns="106674" tIns="53337" rIns="106674" bIns="53337">
            <a:spAutoFit/>
          </a:bodyPr>
          <a:lstStyle>
            <a:lvl1pPr marL="342900" indent="-342900">
              <a:spcBef>
                <a:spcPct val="20000"/>
              </a:spcBef>
              <a:buChar char="•"/>
              <a:defRPr sz="2800">
                <a:solidFill>
                  <a:schemeClr val="tx1"/>
                </a:solidFill>
                <a:latin typeface="Arial" panose="020B0604020202020204" pitchFamily="34" charset="0"/>
              </a:defRPr>
            </a:lvl1pPr>
            <a:lvl2pPr marL="742950" indent="-34290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r>
              <a:rPr lang="en-US" sz="3200" b="0" dirty="0">
                <a:solidFill>
                  <a:srgbClr val="000000"/>
                </a:solidFill>
                <a:latin typeface="Calibri" panose="020F0502020204030204" pitchFamily="34" charset="0"/>
              </a:rPr>
              <a:t>Happens after </a:t>
            </a:r>
            <a:r>
              <a:rPr lang="en-US" sz="3200" b="0" dirty="0" err="1">
                <a:solidFill>
                  <a:srgbClr val="000000"/>
                </a:solidFill>
                <a:latin typeface="Calibri" panose="020F0502020204030204" pitchFamily="34" charset="0"/>
              </a:rPr>
              <a:t>writebacks</a:t>
            </a:r>
            <a:r>
              <a:rPr lang="en-US" sz="3200" b="0" dirty="0">
                <a:solidFill>
                  <a:srgbClr val="000000"/>
                </a:solidFill>
                <a:latin typeface="Calibri" panose="020F0502020204030204" pitchFamily="34" charset="0"/>
              </a:rPr>
              <a:t>, when all slots in the exception storage are already </a:t>
            </a:r>
            <a:r>
              <a:rPr lang="en-US" sz="3200" b="0" dirty="0" smtClean="0">
                <a:solidFill>
                  <a:srgbClr val="000000"/>
                </a:solidFill>
                <a:latin typeface="Calibri" panose="020F0502020204030204" pitchFamily="34" charset="0"/>
              </a:rPr>
              <a:t>taken</a:t>
            </a:r>
          </a:p>
          <a:p>
            <a:pPr eaLnBrk="1" hangingPunct="1"/>
            <a:endParaRPr lang="en-US" b="0" dirty="0" smtClean="0">
              <a:solidFill>
                <a:srgbClr val="000000"/>
              </a:solidFill>
              <a:latin typeface="Calibri" panose="020F0502020204030204" pitchFamily="34" charset="0"/>
            </a:endParaRPr>
          </a:p>
          <a:p>
            <a:pPr eaLnBrk="1" hangingPunct="1"/>
            <a:endParaRPr lang="en-US" b="0" dirty="0">
              <a:solidFill>
                <a:srgbClr val="000000"/>
              </a:solidFill>
              <a:latin typeface="Calibri" panose="020F0502020204030204" pitchFamily="34" charset="0"/>
            </a:endParaRPr>
          </a:p>
          <a:p>
            <a:pPr eaLnBrk="1" hangingPunct="1"/>
            <a:endParaRPr lang="en-US" sz="3200" b="0" dirty="0" smtClean="0">
              <a:solidFill>
                <a:srgbClr val="000000"/>
              </a:solidFill>
              <a:latin typeface="Calibri" panose="020F0502020204030204" pitchFamily="34" charset="0"/>
            </a:endParaRPr>
          </a:p>
          <a:p>
            <a:pPr eaLnBrk="1" hangingPunct="1"/>
            <a:r>
              <a:rPr lang="en-US" sz="3200" b="0" dirty="0" smtClean="0">
                <a:solidFill>
                  <a:srgbClr val="000000"/>
                </a:solidFill>
                <a:latin typeface="Calibri" panose="020F0502020204030204" pitchFamily="34" charset="0"/>
              </a:rPr>
              <a:t>Two </a:t>
            </a:r>
            <a:r>
              <a:rPr lang="en-US" sz="3200" b="0" dirty="0">
                <a:solidFill>
                  <a:srgbClr val="000000"/>
                </a:solidFill>
                <a:latin typeface="Calibri" panose="020F0502020204030204" pitchFamily="34" charset="0"/>
              </a:rPr>
              <a:t>possible scenarios:</a:t>
            </a:r>
          </a:p>
          <a:p>
            <a:pPr lvl="1" eaLnBrk="1" hangingPunct="1"/>
            <a:r>
              <a:rPr lang="en-US" sz="2800" b="0" dirty="0">
                <a:solidFill>
                  <a:srgbClr val="000000"/>
                </a:solidFill>
                <a:latin typeface="Calibri" panose="020F0502020204030204" pitchFamily="34" charset="0"/>
              </a:rPr>
              <a:t>Type-1 overflow: requires larger physical page size (e.g., 2KB instead of 1KB)</a:t>
            </a:r>
          </a:p>
          <a:p>
            <a:pPr lvl="1" eaLnBrk="1" hangingPunct="1"/>
            <a:r>
              <a:rPr lang="en-US" sz="2800" b="0" dirty="0">
                <a:solidFill>
                  <a:srgbClr val="000000"/>
                </a:solidFill>
                <a:latin typeface="Calibri" panose="020F0502020204030204" pitchFamily="34" charset="0"/>
              </a:rPr>
              <a:t>Type-2 overflow: requires decompression and full uncompressed physical page (e.g., 4KB)</a:t>
            </a:r>
          </a:p>
          <a:p>
            <a:pPr lvl="1" eaLnBrk="1" hangingPunct="1">
              <a:buFont typeface="Arial" panose="020B0604020202020204" pitchFamily="34" charset="0"/>
              <a:buChar char="–"/>
            </a:pPr>
            <a:endParaRPr lang="en-US" b="0" dirty="0">
              <a:solidFill>
                <a:srgbClr val="000000"/>
              </a:solidFill>
              <a:latin typeface="Calibri" panose="020F0502020204030204" pitchFamily="34" charset="0"/>
            </a:endParaRPr>
          </a:p>
        </p:txBody>
      </p:sp>
      <p:sp>
        <p:nvSpPr>
          <p:cNvPr id="6" name="Rectangle 5"/>
          <p:cNvSpPr/>
          <p:nvPr/>
        </p:nvSpPr>
        <p:spPr>
          <a:xfrm>
            <a:off x="828251" y="2442587"/>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7" name="Rectangle 6"/>
          <p:cNvSpPr/>
          <p:nvPr/>
        </p:nvSpPr>
        <p:spPr>
          <a:xfrm>
            <a:off x="790153" y="2442588"/>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8" name="Rectangle 7"/>
          <p:cNvSpPr/>
          <p:nvPr/>
        </p:nvSpPr>
        <p:spPr>
          <a:xfrm>
            <a:off x="1780751" y="2442587"/>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a:t>
            </a:r>
            <a:endParaRPr lang="en-US" sz="3200" b="1" i="1" dirty="0">
              <a:solidFill>
                <a:schemeClr val="tx1"/>
              </a:solidFill>
            </a:endParaRPr>
          </a:p>
        </p:txBody>
      </p:sp>
      <p:sp>
        <p:nvSpPr>
          <p:cNvPr id="9" name="Rectangle 8"/>
          <p:cNvSpPr/>
          <p:nvPr/>
        </p:nvSpPr>
        <p:spPr>
          <a:xfrm>
            <a:off x="1133051" y="2442588"/>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0" name="Rectangle 9"/>
          <p:cNvSpPr/>
          <p:nvPr/>
        </p:nvSpPr>
        <p:spPr>
          <a:xfrm>
            <a:off x="381000" y="4500318"/>
            <a:ext cx="1290636"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rgbClr val="0000CC"/>
                </a:solidFill>
              </a:rPr>
              <a:t>$ line</a:t>
            </a:r>
            <a:endParaRPr lang="en-US" sz="2800" i="1" dirty="0">
              <a:solidFill>
                <a:srgbClr val="0000CC"/>
              </a:solidFill>
            </a:endParaRPr>
          </a:p>
        </p:txBody>
      </p:sp>
      <p:sp>
        <p:nvSpPr>
          <p:cNvPr id="11" name="Rectangle 10"/>
          <p:cNvSpPr/>
          <p:nvPr/>
        </p:nvSpPr>
        <p:spPr>
          <a:xfrm>
            <a:off x="3180924" y="2442588"/>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2" name="Rectangle 11"/>
          <p:cNvSpPr/>
          <p:nvPr/>
        </p:nvSpPr>
        <p:spPr>
          <a:xfrm>
            <a:off x="3495675" y="2442587"/>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007A37"/>
                </a:solidFill>
              </a:rPr>
              <a:t>M</a:t>
            </a:r>
            <a:endParaRPr lang="en-US" sz="3200" i="1" dirty="0">
              <a:solidFill>
                <a:srgbClr val="007A37"/>
              </a:solidFill>
            </a:endParaRPr>
          </a:p>
        </p:txBody>
      </p:sp>
      <p:sp>
        <p:nvSpPr>
          <p:cNvPr id="13" name="Rectangle 12"/>
          <p:cNvSpPr/>
          <p:nvPr/>
        </p:nvSpPr>
        <p:spPr>
          <a:xfrm>
            <a:off x="4819961" y="2442585"/>
            <a:ext cx="3533774" cy="609602"/>
          </a:xfrm>
          <a:prstGeom prst="rect">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rgbClr val="C00000"/>
              </a:solidFill>
            </a:endParaRPr>
          </a:p>
        </p:txBody>
      </p:sp>
      <p:sp>
        <p:nvSpPr>
          <p:cNvPr id="14" name="Rectangle 13"/>
          <p:cNvSpPr/>
          <p:nvPr/>
        </p:nvSpPr>
        <p:spPr>
          <a:xfrm>
            <a:off x="800456" y="2442588"/>
            <a:ext cx="7581544"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5" name="Rectangle 14"/>
          <p:cNvSpPr/>
          <p:nvPr/>
        </p:nvSpPr>
        <p:spPr>
          <a:xfrm>
            <a:off x="778495" y="2442588"/>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6" name="Rectangle 15"/>
          <p:cNvSpPr/>
          <p:nvPr/>
        </p:nvSpPr>
        <p:spPr>
          <a:xfrm>
            <a:off x="3472173" y="2442586"/>
            <a:ext cx="137392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18" name="Straight Arrow Connector 17"/>
          <p:cNvCxnSpPr/>
          <p:nvPr/>
        </p:nvCxnSpPr>
        <p:spPr>
          <a:xfrm>
            <a:off x="2217061" y="3083687"/>
            <a:ext cx="0" cy="44032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18728" y="3406182"/>
            <a:ext cx="2853815" cy="523220"/>
          </a:xfrm>
          <a:prstGeom prst="rect">
            <a:avLst/>
          </a:prstGeom>
          <a:noFill/>
        </p:spPr>
        <p:txBody>
          <a:bodyPr wrap="square" rtlCol="0">
            <a:spAutoFit/>
          </a:bodyPr>
          <a:lstStyle/>
          <a:p>
            <a:r>
              <a:rPr lang="en-US" sz="2800" dirty="0" smtClean="0"/>
              <a:t>Compressed Data</a:t>
            </a:r>
            <a:endParaRPr lang="en-US" sz="2800" dirty="0"/>
          </a:p>
        </p:txBody>
      </p:sp>
      <p:sp>
        <p:nvSpPr>
          <p:cNvPr id="20" name="Rectangle 19"/>
          <p:cNvSpPr/>
          <p:nvPr/>
        </p:nvSpPr>
        <p:spPr>
          <a:xfrm>
            <a:off x="4838274" y="2453541"/>
            <a:ext cx="1181525" cy="5986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C00000"/>
                </a:solidFill>
              </a:rPr>
              <a:t>E</a:t>
            </a:r>
            <a:r>
              <a:rPr lang="en-US" sz="3200" i="1" baseline="-25000" dirty="0" smtClean="0">
                <a:solidFill>
                  <a:srgbClr val="C00000"/>
                </a:solidFill>
              </a:rPr>
              <a:t>0</a:t>
            </a:r>
            <a:endParaRPr lang="en-US" sz="3200" i="1" baseline="-25000" dirty="0">
              <a:solidFill>
                <a:srgbClr val="C00000"/>
              </a:solidFill>
            </a:endParaRPr>
          </a:p>
        </p:txBody>
      </p:sp>
      <p:cxnSp>
        <p:nvCxnSpPr>
          <p:cNvPr id="21" name="Straight Arrow Connector 20"/>
          <p:cNvCxnSpPr/>
          <p:nvPr/>
        </p:nvCxnSpPr>
        <p:spPr>
          <a:xfrm>
            <a:off x="6705600" y="3083687"/>
            <a:ext cx="0" cy="44032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62500" y="3395536"/>
            <a:ext cx="3581400" cy="523220"/>
          </a:xfrm>
          <a:prstGeom prst="rect">
            <a:avLst/>
          </a:prstGeom>
          <a:noFill/>
        </p:spPr>
        <p:txBody>
          <a:bodyPr wrap="square" rtlCol="0">
            <a:spAutoFit/>
          </a:bodyPr>
          <a:lstStyle/>
          <a:p>
            <a:pPr algn="ctr"/>
            <a:r>
              <a:rPr lang="en-US" sz="2800" dirty="0" smtClean="0">
                <a:solidFill>
                  <a:srgbClr val="C00000"/>
                </a:solidFill>
              </a:rPr>
              <a:t>Exception Storage</a:t>
            </a:r>
            <a:endParaRPr lang="en-US" sz="2800" dirty="0">
              <a:solidFill>
                <a:srgbClr val="C00000"/>
              </a:solidFill>
            </a:endParaRPr>
          </a:p>
        </p:txBody>
      </p:sp>
      <p:sp>
        <p:nvSpPr>
          <p:cNvPr id="23" name="Rectangle 22"/>
          <p:cNvSpPr/>
          <p:nvPr/>
        </p:nvSpPr>
        <p:spPr>
          <a:xfrm>
            <a:off x="6037323" y="2444667"/>
            <a:ext cx="1181525" cy="6075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C00000"/>
                </a:solidFill>
              </a:rPr>
              <a:t>E</a:t>
            </a:r>
            <a:r>
              <a:rPr lang="en-US" sz="3200" i="1" baseline="-25000" dirty="0" smtClean="0">
                <a:solidFill>
                  <a:srgbClr val="C00000"/>
                </a:solidFill>
              </a:rPr>
              <a:t>1</a:t>
            </a:r>
            <a:endParaRPr lang="en-US" sz="3200" i="1" baseline="-25000" dirty="0">
              <a:solidFill>
                <a:srgbClr val="C00000"/>
              </a:solidFill>
            </a:endParaRPr>
          </a:p>
        </p:txBody>
      </p:sp>
      <p:sp>
        <p:nvSpPr>
          <p:cNvPr id="24" name="Rectangle 23"/>
          <p:cNvSpPr/>
          <p:nvPr/>
        </p:nvSpPr>
        <p:spPr>
          <a:xfrm>
            <a:off x="7204348" y="2428233"/>
            <a:ext cx="1181525"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C00000"/>
                </a:solidFill>
              </a:rPr>
              <a:t>E</a:t>
            </a:r>
            <a:r>
              <a:rPr lang="en-US" sz="3200" i="1" baseline="-25000" dirty="0" smtClean="0">
                <a:solidFill>
                  <a:srgbClr val="C00000"/>
                </a:solidFill>
              </a:rPr>
              <a:t>2</a:t>
            </a:r>
            <a:endParaRPr lang="en-US" sz="3200" i="1" baseline="-25000" dirty="0">
              <a:solidFill>
                <a:srgbClr val="C00000"/>
              </a:solidFill>
            </a:endParaRPr>
          </a:p>
        </p:txBody>
      </p:sp>
      <p:sp>
        <p:nvSpPr>
          <p:cNvPr id="25" name="Rounded Rectangle 24"/>
          <p:cNvSpPr/>
          <p:nvPr/>
        </p:nvSpPr>
        <p:spPr>
          <a:xfrm>
            <a:off x="1941554" y="4373944"/>
            <a:ext cx="5299348" cy="1172328"/>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200" b="1" kern="0" dirty="0" smtClean="0">
                <a:solidFill>
                  <a:prstClr val="black"/>
                </a:solidFill>
                <a:latin typeface="Calibri"/>
              </a:rPr>
              <a:t>Happens infrequently -</a:t>
            </a:r>
          </a:p>
          <a:p>
            <a:pPr algn="ctr" eaLnBrk="1" fontAlgn="auto" hangingPunct="1">
              <a:spcBef>
                <a:spcPts val="0"/>
              </a:spcBef>
              <a:spcAft>
                <a:spcPts val="0"/>
              </a:spcAft>
              <a:defRPr/>
            </a:pPr>
            <a:r>
              <a:rPr lang="en-US" sz="3200" b="1" kern="0" dirty="0">
                <a:solidFill>
                  <a:prstClr val="black"/>
                </a:solidFill>
                <a:latin typeface="Calibri"/>
              </a:rPr>
              <a:t>o</a:t>
            </a:r>
            <a:r>
              <a:rPr lang="en-US" sz="3200" b="1" kern="0" dirty="0" smtClean="0">
                <a:solidFill>
                  <a:prstClr val="black"/>
                </a:solidFill>
                <a:latin typeface="Calibri"/>
              </a:rPr>
              <a:t>nce per ~2M instructions</a:t>
            </a:r>
            <a:endParaRPr lang="en-US" sz="3200" b="1" kern="0" dirty="0">
              <a:solidFill>
                <a:prstClr val="black"/>
              </a:solidFill>
              <a:latin typeface="Calibri"/>
            </a:endParaRPr>
          </a:p>
        </p:txBody>
      </p:sp>
    </p:spTree>
    <p:extLst>
      <p:ext uri="{BB962C8B-B14F-4D97-AF65-F5344CB8AC3E}">
        <p14:creationId xmlns:p14="http://schemas.microsoft.com/office/powerpoint/2010/main" val="279307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2" nodeType="clickEffect">
                                  <p:stCondLst>
                                    <p:cond delay="0"/>
                                  </p:stCondLst>
                                  <p:childTnLst>
                                    <p:animMotion origin="layout" path="M -2.77778E-6 -3.7037E-7 L 0.34896 -0.14074 " pathEditMode="relative" rAng="0" ptsTypes="AA">
                                      <p:cBhvr>
                                        <p:cTn id="46" dur="2000" fill="hold"/>
                                        <p:tgtEl>
                                          <p:spTgt spid="10"/>
                                        </p:tgtEl>
                                        <p:attrNameLst>
                                          <p:attrName>ppt_x</p:attrName>
                                          <p:attrName>ppt_y</p:attrName>
                                        </p:attrNameLst>
                                      </p:cBhvr>
                                      <p:rCtr x="17448" y="-7037"/>
                                    </p:animMotion>
                                  </p:childTnLst>
                                </p:cTn>
                              </p:par>
                            </p:childTnLst>
                          </p:cTn>
                        </p:par>
                      </p:childTnLst>
                    </p:cTn>
                  </p:par>
                  <p:par>
                    <p:cTn id="47" fill="hold">
                      <p:stCondLst>
                        <p:cond delay="indefinite"/>
                      </p:stCondLst>
                      <p:childTnLst>
                        <p:par>
                          <p:cTn id="48" fill="hold">
                            <p:stCondLst>
                              <p:cond delay="0"/>
                            </p:stCondLst>
                            <p:childTnLst>
                              <p:par>
                                <p:cTn id="49" presetID="27" presetClass="emph" presetSubtype="0" fill="remove" grpId="1" nodeType="clickEffect">
                                  <p:stCondLst>
                                    <p:cond delay="0"/>
                                  </p:stCondLst>
                                  <p:childTnLst>
                                    <p:animClr clrSpc="rgb" dir="cw">
                                      <p:cBhvr override="childStyle">
                                        <p:cTn id="50" dur="250" autoRev="1" fill="remove"/>
                                        <p:tgtEl>
                                          <p:spTgt spid="16"/>
                                        </p:tgtEl>
                                        <p:attrNameLst>
                                          <p:attrName>style.color</p:attrName>
                                        </p:attrNameLst>
                                      </p:cBhvr>
                                      <p:to>
                                        <a:schemeClr val="bg1"/>
                                      </p:to>
                                    </p:animClr>
                                    <p:animClr clrSpc="rgb" dir="cw">
                                      <p:cBhvr>
                                        <p:cTn id="51" dur="250" autoRev="1" fill="remove"/>
                                        <p:tgtEl>
                                          <p:spTgt spid="16"/>
                                        </p:tgtEl>
                                        <p:attrNameLst>
                                          <p:attrName>fillcolor</p:attrName>
                                        </p:attrNameLst>
                                      </p:cBhvr>
                                      <p:to>
                                        <a:schemeClr val="bg1"/>
                                      </p:to>
                                    </p:animClr>
                                    <p:set>
                                      <p:cBhvr>
                                        <p:cTn id="52" dur="250" autoRev="1" fill="remove"/>
                                        <p:tgtEl>
                                          <p:spTgt spid="16"/>
                                        </p:tgtEl>
                                        <p:attrNameLst>
                                          <p:attrName>fill.type</p:attrName>
                                        </p:attrNameLst>
                                      </p:cBhvr>
                                      <p:to>
                                        <p:strVal val="solid"/>
                                      </p:to>
                                    </p:set>
                                    <p:set>
                                      <p:cBhvr>
                                        <p:cTn id="53" dur="250" autoRev="1" fill="remove"/>
                                        <p:tgtEl>
                                          <p:spTgt spid="16"/>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27" presetClass="emph" presetSubtype="0" fill="remove" grpId="1" nodeType="clickEffect">
                                  <p:stCondLst>
                                    <p:cond delay="0"/>
                                  </p:stCondLst>
                                  <p:childTnLst>
                                    <p:animClr clrSpc="rgb" dir="cw">
                                      <p:cBhvr override="childStyle">
                                        <p:cTn id="57" dur="500" autoRev="1" fill="remove"/>
                                        <p:tgtEl>
                                          <p:spTgt spid="9"/>
                                        </p:tgtEl>
                                        <p:attrNameLst>
                                          <p:attrName>style.color</p:attrName>
                                        </p:attrNameLst>
                                      </p:cBhvr>
                                      <p:to>
                                        <a:schemeClr val="bg1"/>
                                      </p:to>
                                    </p:animClr>
                                    <p:animClr clrSpc="rgb" dir="cw">
                                      <p:cBhvr>
                                        <p:cTn id="58" dur="500" autoRev="1" fill="remove"/>
                                        <p:tgtEl>
                                          <p:spTgt spid="9"/>
                                        </p:tgtEl>
                                        <p:attrNameLst>
                                          <p:attrName>fillcolor</p:attrName>
                                        </p:attrNameLst>
                                      </p:cBhvr>
                                      <p:to>
                                        <a:schemeClr val="bg1"/>
                                      </p:to>
                                    </p:animClr>
                                    <p:set>
                                      <p:cBhvr>
                                        <p:cTn id="59" dur="500" autoRev="1" fill="remove"/>
                                        <p:tgtEl>
                                          <p:spTgt spid="9"/>
                                        </p:tgtEl>
                                        <p:attrNameLst>
                                          <p:attrName>fill.type</p:attrName>
                                        </p:attrNameLst>
                                      </p:cBhvr>
                                      <p:to>
                                        <p:strVal val="solid"/>
                                      </p:to>
                                    </p:set>
                                    <p:set>
                                      <p:cBhvr>
                                        <p:cTn id="60" dur="500" autoRev="1" fill="remove"/>
                                        <p:tgtEl>
                                          <p:spTgt spid="9"/>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7" presetClass="emph" presetSubtype="0" fill="remove" grpId="0" nodeType="clickEffect">
                                  <p:stCondLst>
                                    <p:cond delay="0"/>
                                  </p:stCondLst>
                                  <p:childTnLst>
                                    <p:animClr clrSpc="rgb" dir="cw">
                                      <p:cBhvr override="childStyle">
                                        <p:cTn id="64" dur="250" autoRev="1" fill="remove"/>
                                        <p:tgtEl>
                                          <p:spTgt spid="20"/>
                                        </p:tgtEl>
                                        <p:attrNameLst>
                                          <p:attrName>style.color</p:attrName>
                                        </p:attrNameLst>
                                      </p:cBhvr>
                                      <p:to>
                                        <a:schemeClr val="bg1"/>
                                      </p:to>
                                    </p:animClr>
                                    <p:animClr clrSpc="rgb" dir="cw">
                                      <p:cBhvr>
                                        <p:cTn id="65" dur="250" autoRev="1" fill="remove"/>
                                        <p:tgtEl>
                                          <p:spTgt spid="20"/>
                                        </p:tgtEl>
                                        <p:attrNameLst>
                                          <p:attrName>fillcolor</p:attrName>
                                        </p:attrNameLst>
                                      </p:cBhvr>
                                      <p:to>
                                        <a:schemeClr val="bg1"/>
                                      </p:to>
                                    </p:animClr>
                                    <p:set>
                                      <p:cBhvr>
                                        <p:cTn id="66" dur="250" autoRev="1" fill="remove"/>
                                        <p:tgtEl>
                                          <p:spTgt spid="20"/>
                                        </p:tgtEl>
                                        <p:attrNameLst>
                                          <p:attrName>fill.type</p:attrName>
                                        </p:attrNameLst>
                                      </p:cBhvr>
                                      <p:to>
                                        <p:strVal val="solid"/>
                                      </p:to>
                                    </p:set>
                                    <p:set>
                                      <p:cBhvr>
                                        <p:cTn id="67" dur="250" autoRev="1" fill="remove"/>
                                        <p:tgtEl>
                                          <p:spTgt spid="20"/>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27" presetClass="emph" presetSubtype="0" fill="remove" grpId="1" nodeType="clickEffect">
                                  <p:stCondLst>
                                    <p:cond delay="0"/>
                                  </p:stCondLst>
                                  <p:childTnLst>
                                    <p:animClr clrSpc="rgb" dir="cw">
                                      <p:cBhvr override="childStyle">
                                        <p:cTn id="71" dur="250" autoRev="1" fill="remove"/>
                                        <p:tgtEl>
                                          <p:spTgt spid="23"/>
                                        </p:tgtEl>
                                        <p:attrNameLst>
                                          <p:attrName>style.color</p:attrName>
                                        </p:attrNameLst>
                                      </p:cBhvr>
                                      <p:to>
                                        <a:schemeClr val="bg1"/>
                                      </p:to>
                                    </p:animClr>
                                    <p:animClr clrSpc="rgb" dir="cw">
                                      <p:cBhvr>
                                        <p:cTn id="72" dur="250" autoRev="1" fill="remove"/>
                                        <p:tgtEl>
                                          <p:spTgt spid="23"/>
                                        </p:tgtEl>
                                        <p:attrNameLst>
                                          <p:attrName>fillcolor</p:attrName>
                                        </p:attrNameLst>
                                      </p:cBhvr>
                                      <p:to>
                                        <a:schemeClr val="bg1"/>
                                      </p:to>
                                    </p:animClr>
                                    <p:set>
                                      <p:cBhvr>
                                        <p:cTn id="73" dur="250" autoRev="1" fill="remove"/>
                                        <p:tgtEl>
                                          <p:spTgt spid="23"/>
                                        </p:tgtEl>
                                        <p:attrNameLst>
                                          <p:attrName>fill.type</p:attrName>
                                        </p:attrNameLst>
                                      </p:cBhvr>
                                      <p:to>
                                        <p:strVal val="solid"/>
                                      </p:to>
                                    </p:set>
                                    <p:set>
                                      <p:cBhvr>
                                        <p:cTn id="74" dur="250" autoRev="1" fill="remove"/>
                                        <p:tgtEl>
                                          <p:spTgt spid="23"/>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27" presetClass="emph" presetSubtype="0" fill="remove" grpId="1" nodeType="clickEffect">
                                  <p:stCondLst>
                                    <p:cond delay="0"/>
                                  </p:stCondLst>
                                  <p:childTnLst>
                                    <p:animClr clrSpc="rgb" dir="cw">
                                      <p:cBhvr override="childStyle">
                                        <p:cTn id="78" dur="250" autoRev="1" fill="remove"/>
                                        <p:tgtEl>
                                          <p:spTgt spid="24"/>
                                        </p:tgtEl>
                                        <p:attrNameLst>
                                          <p:attrName>style.color</p:attrName>
                                        </p:attrNameLst>
                                      </p:cBhvr>
                                      <p:to>
                                        <a:schemeClr val="bg1"/>
                                      </p:to>
                                    </p:animClr>
                                    <p:animClr clrSpc="rgb" dir="cw">
                                      <p:cBhvr>
                                        <p:cTn id="79" dur="250" autoRev="1" fill="remove"/>
                                        <p:tgtEl>
                                          <p:spTgt spid="24"/>
                                        </p:tgtEl>
                                        <p:attrNameLst>
                                          <p:attrName>fillcolor</p:attrName>
                                        </p:attrNameLst>
                                      </p:cBhvr>
                                      <p:to>
                                        <a:schemeClr val="bg1"/>
                                      </p:to>
                                    </p:animClr>
                                    <p:set>
                                      <p:cBhvr>
                                        <p:cTn id="80" dur="250" autoRev="1" fill="remove"/>
                                        <p:tgtEl>
                                          <p:spTgt spid="24"/>
                                        </p:tgtEl>
                                        <p:attrNameLst>
                                          <p:attrName>fill.type</p:attrName>
                                        </p:attrNameLst>
                                      </p:cBhvr>
                                      <p:to>
                                        <p:strVal val="solid"/>
                                      </p:to>
                                    </p:set>
                                    <p:set>
                                      <p:cBhvr>
                                        <p:cTn id="81" dur="250" autoRev="1" fill="remove"/>
                                        <p:tgtEl>
                                          <p:spTgt spid="24"/>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3" nodeType="clickEffect">
                                  <p:stCondLst>
                                    <p:cond delay="0"/>
                                  </p:stCondLst>
                                  <p:childTnLst>
                                    <p:set>
                                      <p:cBhvr>
                                        <p:cTn id="85" dur="1" fill="hold">
                                          <p:stCondLst>
                                            <p:cond delay="0"/>
                                          </p:stCondLst>
                                        </p:cTn>
                                        <p:tgtEl>
                                          <p:spTgt spid="10"/>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5">
                                            <p:txEl>
                                              <p:pRg st="4" end="4"/>
                                            </p:txEl>
                                          </p:spTgt>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5">
                                            <p:txEl>
                                              <p:pRg st="5" end="5"/>
                                            </p:txEl>
                                          </p:spTgt>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9" presetClass="emph" presetSubtype="0" grpId="1" nodeType="clickEffect">
                                  <p:stCondLst>
                                    <p:cond delay="0"/>
                                  </p:stCondLst>
                                  <p:childTnLst>
                                    <p:set>
                                      <p:cBhvr rctx="PPT">
                                        <p:cTn id="95" dur="indefinite"/>
                                        <p:tgtEl>
                                          <p:spTgt spid="6"/>
                                        </p:tgtEl>
                                        <p:attrNameLst>
                                          <p:attrName>style.opacity</p:attrName>
                                        </p:attrNameLst>
                                      </p:cBhvr>
                                      <p:to>
                                        <p:strVal val="0.05"/>
                                      </p:to>
                                    </p:set>
                                    <p:animEffect filter="image" prLst="opacity: 0.05">
                                      <p:cBhvr rctx="IE">
                                        <p:cTn id="96" dur="indefinite"/>
                                        <p:tgtEl>
                                          <p:spTgt spid="6"/>
                                        </p:tgtEl>
                                      </p:cBhvr>
                                    </p:animEffect>
                                  </p:childTnLst>
                                </p:cTn>
                              </p:par>
                              <p:par>
                                <p:cTn id="97" presetID="9" presetClass="emph" presetSubtype="0" grpId="1" nodeType="withEffect">
                                  <p:stCondLst>
                                    <p:cond delay="0"/>
                                  </p:stCondLst>
                                  <p:childTnLst>
                                    <p:set>
                                      <p:cBhvr rctx="PPT">
                                        <p:cTn id="98" dur="indefinite"/>
                                        <p:tgtEl>
                                          <p:spTgt spid="7"/>
                                        </p:tgtEl>
                                        <p:attrNameLst>
                                          <p:attrName>style.opacity</p:attrName>
                                        </p:attrNameLst>
                                      </p:cBhvr>
                                      <p:to>
                                        <p:strVal val="0.05"/>
                                      </p:to>
                                    </p:set>
                                    <p:animEffect filter="image" prLst="opacity: 0.05">
                                      <p:cBhvr rctx="IE">
                                        <p:cTn id="99" dur="indefinite"/>
                                        <p:tgtEl>
                                          <p:spTgt spid="7"/>
                                        </p:tgtEl>
                                      </p:cBhvr>
                                    </p:animEffect>
                                  </p:childTnLst>
                                </p:cTn>
                              </p:par>
                              <p:par>
                                <p:cTn id="100" presetID="9" presetClass="emph" presetSubtype="0" grpId="1" nodeType="withEffect">
                                  <p:stCondLst>
                                    <p:cond delay="0"/>
                                  </p:stCondLst>
                                  <p:childTnLst>
                                    <p:set>
                                      <p:cBhvr rctx="PPT">
                                        <p:cTn id="101" dur="indefinite"/>
                                        <p:tgtEl>
                                          <p:spTgt spid="8"/>
                                        </p:tgtEl>
                                        <p:attrNameLst>
                                          <p:attrName>style.opacity</p:attrName>
                                        </p:attrNameLst>
                                      </p:cBhvr>
                                      <p:to>
                                        <p:strVal val="0.05"/>
                                      </p:to>
                                    </p:set>
                                    <p:animEffect filter="image" prLst="opacity: 0.05">
                                      <p:cBhvr rctx="IE">
                                        <p:cTn id="102" dur="indefinite"/>
                                        <p:tgtEl>
                                          <p:spTgt spid="8"/>
                                        </p:tgtEl>
                                      </p:cBhvr>
                                    </p:animEffect>
                                  </p:childTnLst>
                                </p:cTn>
                              </p:par>
                              <p:par>
                                <p:cTn id="103" presetID="9" presetClass="emph" presetSubtype="0" grpId="2" nodeType="withEffect">
                                  <p:stCondLst>
                                    <p:cond delay="0"/>
                                  </p:stCondLst>
                                  <p:childTnLst>
                                    <p:set>
                                      <p:cBhvr rctx="PPT">
                                        <p:cTn id="104" dur="indefinite"/>
                                        <p:tgtEl>
                                          <p:spTgt spid="9"/>
                                        </p:tgtEl>
                                        <p:attrNameLst>
                                          <p:attrName>style.opacity</p:attrName>
                                        </p:attrNameLst>
                                      </p:cBhvr>
                                      <p:to>
                                        <p:strVal val="0.05"/>
                                      </p:to>
                                    </p:set>
                                    <p:animEffect filter="image" prLst="opacity: 0.05">
                                      <p:cBhvr rctx="IE">
                                        <p:cTn id="105" dur="indefinite"/>
                                        <p:tgtEl>
                                          <p:spTgt spid="9"/>
                                        </p:tgtEl>
                                      </p:cBhvr>
                                    </p:animEffect>
                                  </p:childTnLst>
                                </p:cTn>
                              </p:par>
                              <p:par>
                                <p:cTn id="106" presetID="9" presetClass="emph" presetSubtype="0" grpId="1" nodeType="withEffect">
                                  <p:stCondLst>
                                    <p:cond delay="0"/>
                                  </p:stCondLst>
                                  <p:childTnLst>
                                    <p:set>
                                      <p:cBhvr rctx="PPT">
                                        <p:cTn id="107" dur="indefinite"/>
                                        <p:tgtEl>
                                          <p:spTgt spid="11"/>
                                        </p:tgtEl>
                                        <p:attrNameLst>
                                          <p:attrName>style.opacity</p:attrName>
                                        </p:attrNameLst>
                                      </p:cBhvr>
                                      <p:to>
                                        <p:strVal val="0.05"/>
                                      </p:to>
                                    </p:set>
                                    <p:animEffect filter="image" prLst="opacity: 0.05">
                                      <p:cBhvr rctx="IE">
                                        <p:cTn id="108" dur="indefinite"/>
                                        <p:tgtEl>
                                          <p:spTgt spid="11"/>
                                        </p:tgtEl>
                                      </p:cBhvr>
                                    </p:animEffect>
                                  </p:childTnLst>
                                </p:cTn>
                              </p:par>
                              <p:par>
                                <p:cTn id="109" presetID="9" presetClass="emph" presetSubtype="0" grpId="1" nodeType="withEffect">
                                  <p:stCondLst>
                                    <p:cond delay="0"/>
                                  </p:stCondLst>
                                  <p:childTnLst>
                                    <p:set>
                                      <p:cBhvr rctx="PPT">
                                        <p:cTn id="110" dur="indefinite"/>
                                        <p:tgtEl>
                                          <p:spTgt spid="12"/>
                                        </p:tgtEl>
                                        <p:attrNameLst>
                                          <p:attrName>style.opacity</p:attrName>
                                        </p:attrNameLst>
                                      </p:cBhvr>
                                      <p:to>
                                        <p:strVal val="0.05"/>
                                      </p:to>
                                    </p:set>
                                    <p:animEffect filter="image" prLst="opacity: 0.05">
                                      <p:cBhvr rctx="IE">
                                        <p:cTn id="111" dur="indefinite"/>
                                        <p:tgtEl>
                                          <p:spTgt spid="12"/>
                                        </p:tgtEl>
                                      </p:cBhvr>
                                    </p:animEffect>
                                  </p:childTnLst>
                                </p:cTn>
                              </p:par>
                              <p:par>
                                <p:cTn id="112" presetID="9" presetClass="emph" presetSubtype="0" grpId="1" nodeType="withEffect">
                                  <p:stCondLst>
                                    <p:cond delay="0"/>
                                  </p:stCondLst>
                                  <p:childTnLst>
                                    <p:set>
                                      <p:cBhvr rctx="PPT">
                                        <p:cTn id="113" dur="indefinite"/>
                                        <p:tgtEl>
                                          <p:spTgt spid="13"/>
                                        </p:tgtEl>
                                        <p:attrNameLst>
                                          <p:attrName>style.opacity</p:attrName>
                                        </p:attrNameLst>
                                      </p:cBhvr>
                                      <p:to>
                                        <p:strVal val="0.05"/>
                                      </p:to>
                                    </p:set>
                                    <p:animEffect filter="image" prLst="opacity: 0.05">
                                      <p:cBhvr rctx="IE">
                                        <p:cTn id="114" dur="indefinite"/>
                                        <p:tgtEl>
                                          <p:spTgt spid="13"/>
                                        </p:tgtEl>
                                      </p:cBhvr>
                                    </p:animEffect>
                                  </p:childTnLst>
                                </p:cTn>
                              </p:par>
                              <p:par>
                                <p:cTn id="115" presetID="9" presetClass="emph" presetSubtype="0" grpId="1" nodeType="withEffect">
                                  <p:stCondLst>
                                    <p:cond delay="0"/>
                                  </p:stCondLst>
                                  <p:childTnLst>
                                    <p:set>
                                      <p:cBhvr rctx="PPT">
                                        <p:cTn id="116" dur="indefinite"/>
                                        <p:tgtEl>
                                          <p:spTgt spid="14"/>
                                        </p:tgtEl>
                                        <p:attrNameLst>
                                          <p:attrName>style.opacity</p:attrName>
                                        </p:attrNameLst>
                                      </p:cBhvr>
                                      <p:to>
                                        <p:strVal val="0.05"/>
                                      </p:to>
                                    </p:set>
                                    <p:animEffect filter="image" prLst="opacity: 0.05">
                                      <p:cBhvr rctx="IE">
                                        <p:cTn id="117" dur="indefinite"/>
                                        <p:tgtEl>
                                          <p:spTgt spid="14"/>
                                        </p:tgtEl>
                                      </p:cBhvr>
                                    </p:animEffect>
                                  </p:childTnLst>
                                </p:cTn>
                              </p:par>
                              <p:par>
                                <p:cTn id="118" presetID="9" presetClass="emph" presetSubtype="0" grpId="1" nodeType="withEffect">
                                  <p:stCondLst>
                                    <p:cond delay="0"/>
                                  </p:stCondLst>
                                  <p:childTnLst>
                                    <p:set>
                                      <p:cBhvr rctx="PPT">
                                        <p:cTn id="119" dur="indefinite"/>
                                        <p:tgtEl>
                                          <p:spTgt spid="15"/>
                                        </p:tgtEl>
                                        <p:attrNameLst>
                                          <p:attrName>style.opacity</p:attrName>
                                        </p:attrNameLst>
                                      </p:cBhvr>
                                      <p:to>
                                        <p:strVal val="0.05"/>
                                      </p:to>
                                    </p:set>
                                    <p:animEffect filter="image" prLst="opacity: 0.05">
                                      <p:cBhvr rctx="IE">
                                        <p:cTn id="120" dur="indefinite"/>
                                        <p:tgtEl>
                                          <p:spTgt spid="15"/>
                                        </p:tgtEl>
                                      </p:cBhvr>
                                    </p:animEffect>
                                  </p:childTnLst>
                                </p:cTn>
                              </p:par>
                              <p:par>
                                <p:cTn id="121" presetID="9" presetClass="emph" presetSubtype="0" grpId="2" nodeType="withEffect">
                                  <p:stCondLst>
                                    <p:cond delay="0"/>
                                  </p:stCondLst>
                                  <p:childTnLst>
                                    <p:set>
                                      <p:cBhvr rctx="PPT">
                                        <p:cTn id="122" dur="indefinite"/>
                                        <p:tgtEl>
                                          <p:spTgt spid="16"/>
                                        </p:tgtEl>
                                        <p:attrNameLst>
                                          <p:attrName>style.opacity</p:attrName>
                                        </p:attrNameLst>
                                      </p:cBhvr>
                                      <p:to>
                                        <p:strVal val="0.05"/>
                                      </p:to>
                                    </p:set>
                                    <p:animEffect filter="image" prLst="opacity: 0.05">
                                      <p:cBhvr rctx="IE">
                                        <p:cTn id="123" dur="indefinite"/>
                                        <p:tgtEl>
                                          <p:spTgt spid="16"/>
                                        </p:tgtEl>
                                      </p:cBhvr>
                                    </p:animEffect>
                                  </p:childTnLst>
                                </p:cTn>
                              </p:par>
                              <p:par>
                                <p:cTn id="124" presetID="9" presetClass="emph" presetSubtype="0" nodeType="withEffect">
                                  <p:stCondLst>
                                    <p:cond delay="0"/>
                                  </p:stCondLst>
                                  <p:childTnLst>
                                    <p:set>
                                      <p:cBhvr rctx="PPT">
                                        <p:cTn id="125" dur="indefinite"/>
                                        <p:tgtEl>
                                          <p:spTgt spid="18"/>
                                        </p:tgtEl>
                                        <p:attrNameLst>
                                          <p:attrName>style.opacity</p:attrName>
                                        </p:attrNameLst>
                                      </p:cBhvr>
                                      <p:to>
                                        <p:strVal val="0.05"/>
                                      </p:to>
                                    </p:set>
                                    <p:animEffect filter="image" prLst="opacity: 0.05">
                                      <p:cBhvr rctx="IE">
                                        <p:cTn id="126" dur="indefinite"/>
                                        <p:tgtEl>
                                          <p:spTgt spid="18"/>
                                        </p:tgtEl>
                                      </p:cBhvr>
                                    </p:animEffect>
                                  </p:childTnLst>
                                </p:cTn>
                              </p:par>
                              <p:par>
                                <p:cTn id="127" presetID="9" presetClass="emph" presetSubtype="0" grpId="1" nodeType="withEffect">
                                  <p:stCondLst>
                                    <p:cond delay="0"/>
                                  </p:stCondLst>
                                  <p:childTnLst>
                                    <p:set>
                                      <p:cBhvr rctx="PPT">
                                        <p:cTn id="128" dur="indefinite"/>
                                        <p:tgtEl>
                                          <p:spTgt spid="19"/>
                                        </p:tgtEl>
                                        <p:attrNameLst>
                                          <p:attrName>style.opacity</p:attrName>
                                        </p:attrNameLst>
                                      </p:cBhvr>
                                      <p:to>
                                        <p:strVal val="0.05"/>
                                      </p:to>
                                    </p:set>
                                    <p:animEffect filter="image" prLst="opacity: 0.05">
                                      <p:cBhvr rctx="IE">
                                        <p:cTn id="129" dur="indefinite"/>
                                        <p:tgtEl>
                                          <p:spTgt spid="19"/>
                                        </p:tgtEl>
                                      </p:cBhvr>
                                    </p:animEffect>
                                  </p:childTnLst>
                                </p:cTn>
                              </p:par>
                              <p:par>
                                <p:cTn id="130" presetID="9" presetClass="emph" presetSubtype="0" nodeType="withEffect">
                                  <p:stCondLst>
                                    <p:cond delay="0"/>
                                  </p:stCondLst>
                                  <p:childTnLst>
                                    <p:set>
                                      <p:cBhvr rctx="PPT">
                                        <p:cTn id="131" dur="indefinite"/>
                                        <p:tgtEl>
                                          <p:spTgt spid="21"/>
                                        </p:tgtEl>
                                        <p:attrNameLst>
                                          <p:attrName>style.opacity</p:attrName>
                                        </p:attrNameLst>
                                      </p:cBhvr>
                                      <p:to>
                                        <p:strVal val="0.05"/>
                                      </p:to>
                                    </p:set>
                                    <p:animEffect filter="image" prLst="opacity: 0.05">
                                      <p:cBhvr rctx="IE">
                                        <p:cTn id="132" dur="indefinite"/>
                                        <p:tgtEl>
                                          <p:spTgt spid="21"/>
                                        </p:tgtEl>
                                      </p:cBhvr>
                                    </p:animEffect>
                                  </p:childTnLst>
                                </p:cTn>
                              </p:par>
                              <p:par>
                                <p:cTn id="133" presetID="9" presetClass="emph" presetSubtype="0" grpId="1" nodeType="withEffect">
                                  <p:stCondLst>
                                    <p:cond delay="0"/>
                                  </p:stCondLst>
                                  <p:childTnLst>
                                    <p:set>
                                      <p:cBhvr rctx="PPT">
                                        <p:cTn id="134" dur="indefinite"/>
                                        <p:tgtEl>
                                          <p:spTgt spid="22"/>
                                        </p:tgtEl>
                                        <p:attrNameLst>
                                          <p:attrName>style.opacity</p:attrName>
                                        </p:attrNameLst>
                                      </p:cBhvr>
                                      <p:to>
                                        <p:strVal val="0.05"/>
                                      </p:to>
                                    </p:set>
                                    <p:animEffect filter="image" prLst="opacity: 0.05">
                                      <p:cBhvr rctx="IE">
                                        <p:cTn id="135" dur="indefinite"/>
                                        <p:tgtEl>
                                          <p:spTgt spid="22"/>
                                        </p:tgtEl>
                                      </p:cBhvr>
                                    </p:animEffect>
                                  </p:childTnLst>
                                </p:cTn>
                              </p:par>
                              <p:par>
                                <p:cTn id="136" presetID="9" presetClass="emph" presetSubtype="0" grpId="2" nodeType="withEffect">
                                  <p:stCondLst>
                                    <p:cond delay="0"/>
                                  </p:stCondLst>
                                  <p:childTnLst>
                                    <p:set>
                                      <p:cBhvr rctx="PPT">
                                        <p:cTn id="137" dur="indefinite"/>
                                        <p:tgtEl>
                                          <p:spTgt spid="23"/>
                                        </p:tgtEl>
                                        <p:attrNameLst>
                                          <p:attrName>style.opacity</p:attrName>
                                        </p:attrNameLst>
                                      </p:cBhvr>
                                      <p:to>
                                        <p:strVal val="0.05"/>
                                      </p:to>
                                    </p:set>
                                    <p:animEffect filter="image" prLst="opacity: 0.05">
                                      <p:cBhvr rctx="IE">
                                        <p:cTn id="138" dur="indefinite"/>
                                        <p:tgtEl>
                                          <p:spTgt spid="23"/>
                                        </p:tgtEl>
                                      </p:cBhvr>
                                    </p:animEffect>
                                  </p:childTnLst>
                                </p:cTn>
                              </p:par>
                              <p:par>
                                <p:cTn id="139" presetID="9" presetClass="emph" presetSubtype="0" grpId="2" nodeType="withEffect">
                                  <p:stCondLst>
                                    <p:cond delay="0"/>
                                  </p:stCondLst>
                                  <p:childTnLst>
                                    <p:set>
                                      <p:cBhvr rctx="PPT">
                                        <p:cTn id="140" dur="indefinite"/>
                                        <p:tgtEl>
                                          <p:spTgt spid="24"/>
                                        </p:tgtEl>
                                        <p:attrNameLst>
                                          <p:attrName>style.opacity</p:attrName>
                                        </p:attrNameLst>
                                      </p:cBhvr>
                                      <p:to>
                                        <p:strVal val="0.05"/>
                                      </p:to>
                                    </p:set>
                                    <p:animEffect filter="image" prLst="opacity: 0.05">
                                      <p:cBhvr rctx="IE">
                                        <p:cTn id="141" dur="indefinite"/>
                                        <p:tgtEl>
                                          <p:spTgt spid="24"/>
                                        </p:tgtEl>
                                      </p:cBhvr>
                                    </p:animEffect>
                                  </p:childTnLst>
                                </p:cTn>
                              </p:par>
                              <p:par>
                                <p:cTn id="142" presetID="9" presetClass="emph" presetSubtype="0" grpId="2" nodeType="withEffect">
                                  <p:stCondLst>
                                    <p:cond delay="0"/>
                                  </p:stCondLst>
                                  <p:childTnLst>
                                    <p:set>
                                      <p:cBhvr rctx="PPT">
                                        <p:cTn id="143" dur="indefinite"/>
                                        <p:tgtEl>
                                          <p:spTgt spid="20"/>
                                        </p:tgtEl>
                                        <p:attrNameLst>
                                          <p:attrName>style.opacity</p:attrName>
                                        </p:attrNameLst>
                                      </p:cBhvr>
                                      <p:to>
                                        <p:strVal val="0.05"/>
                                      </p:to>
                                    </p:set>
                                    <p:animEffect filter="image" prLst="opacity: 0.05">
                                      <p:cBhvr rctx="IE">
                                        <p:cTn id="144" dur="indefinite"/>
                                        <p:tgtEl>
                                          <p:spTgt spid="20"/>
                                        </p:tgtEl>
                                      </p:cBhvr>
                                    </p:animEffect>
                                  </p:childTnLst>
                                </p:cTn>
                              </p:par>
                              <p:par>
                                <p:cTn id="145" presetID="9" presetClass="emph" presetSubtype="0" grpId="4" nodeType="withEffect">
                                  <p:stCondLst>
                                    <p:cond delay="0"/>
                                  </p:stCondLst>
                                  <p:childTnLst>
                                    <p:set>
                                      <p:cBhvr rctx="PPT">
                                        <p:cTn id="146" dur="indefinite"/>
                                        <p:tgtEl>
                                          <p:spTgt spid="10"/>
                                        </p:tgtEl>
                                        <p:attrNameLst>
                                          <p:attrName>style.opacity</p:attrName>
                                        </p:attrNameLst>
                                      </p:cBhvr>
                                      <p:to>
                                        <p:strVal val="0.05"/>
                                      </p:to>
                                    </p:set>
                                    <p:animEffect filter="image" prLst="opacity: 0.05">
                                      <p:cBhvr rctx="IE">
                                        <p:cTn id="147" dur="indefinite"/>
                                        <p:tgtEl>
                                          <p:spTgt spid="10"/>
                                        </p:tgtEl>
                                      </p:cBhvr>
                                    </p:animEffect>
                                  </p:childTnLst>
                                </p:cTn>
                              </p:par>
                              <p:par>
                                <p:cTn id="148" presetID="9" presetClass="emph" presetSubtype="0" grpId="0" nodeType="withEffect">
                                  <p:stCondLst>
                                    <p:cond delay="0"/>
                                  </p:stCondLst>
                                  <p:childTnLst>
                                    <p:set>
                                      <p:cBhvr rctx="PPT">
                                        <p:cTn id="149" dur="indefinite"/>
                                        <p:tgtEl>
                                          <p:spTgt spid="5">
                                            <p:txEl>
                                              <p:pRg st="0" end="0"/>
                                            </p:txEl>
                                          </p:spTgt>
                                        </p:tgtEl>
                                        <p:attrNameLst>
                                          <p:attrName>style.opacity</p:attrName>
                                        </p:attrNameLst>
                                      </p:cBhvr>
                                      <p:to>
                                        <p:strVal val="0.05"/>
                                      </p:to>
                                    </p:set>
                                    <p:animEffect filter="image" prLst="opacity: 0.05">
                                      <p:cBhvr rctx="IE">
                                        <p:cTn id="150" dur="indefinite"/>
                                        <p:tgtEl>
                                          <p:spTgt spid="5">
                                            <p:txEl>
                                              <p:pRg st="0" end="0"/>
                                            </p:txEl>
                                          </p:spTgt>
                                        </p:tgtEl>
                                      </p:cBhvr>
                                    </p:animEffect>
                                  </p:childTnLst>
                                </p:cTn>
                              </p:par>
                              <p:par>
                                <p:cTn id="151" presetID="9" presetClass="emph" presetSubtype="0" grpId="0" nodeType="withEffect">
                                  <p:stCondLst>
                                    <p:cond delay="0"/>
                                  </p:stCondLst>
                                  <p:childTnLst>
                                    <p:set>
                                      <p:cBhvr rctx="PPT">
                                        <p:cTn id="152" dur="indefinite"/>
                                        <p:tgtEl>
                                          <p:spTgt spid="5">
                                            <p:txEl>
                                              <p:pRg st="4" end="4"/>
                                            </p:txEl>
                                          </p:spTgt>
                                        </p:tgtEl>
                                        <p:attrNameLst>
                                          <p:attrName>style.opacity</p:attrName>
                                        </p:attrNameLst>
                                      </p:cBhvr>
                                      <p:to>
                                        <p:strVal val="0.05"/>
                                      </p:to>
                                    </p:set>
                                    <p:animEffect filter="image" prLst="opacity: 0.05">
                                      <p:cBhvr rctx="IE">
                                        <p:cTn id="153" dur="indefinite"/>
                                        <p:tgtEl>
                                          <p:spTgt spid="5">
                                            <p:txEl>
                                              <p:pRg st="4" end="4"/>
                                            </p:txEl>
                                          </p:spTgt>
                                        </p:tgtEl>
                                      </p:cBhvr>
                                    </p:animEffect>
                                  </p:childTnLst>
                                </p:cTn>
                              </p:par>
                              <p:par>
                                <p:cTn id="154" presetID="9" presetClass="emph" presetSubtype="0" grpId="0" nodeType="withEffect">
                                  <p:stCondLst>
                                    <p:cond delay="0"/>
                                  </p:stCondLst>
                                  <p:childTnLst>
                                    <p:set>
                                      <p:cBhvr rctx="PPT">
                                        <p:cTn id="155" dur="indefinite"/>
                                        <p:tgtEl>
                                          <p:spTgt spid="5">
                                            <p:txEl>
                                              <p:pRg st="5" end="5"/>
                                            </p:txEl>
                                          </p:spTgt>
                                        </p:tgtEl>
                                        <p:attrNameLst>
                                          <p:attrName>style.opacity</p:attrName>
                                        </p:attrNameLst>
                                      </p:cBhvr>
                                      <p:to>
                                        <p:strVal val="0.05"/>
                                      </p:to>
                                    </p:set>
                                    <p:animEffect filter="image" prLst="opacity: 0.05">
                                      <p:cBhvr rctx="IE">
                                        <p:cTn id="156" dur="indefinite"/>
                                        <p:tgtEl>
                                          <p:spTgt spid="5">
                                            <p:txEl>
                                              <p:pRg st="5" end="5"/>
                                            </p:txEl>
                                          </p:spTgt>
                                        </p:tgtEl>
                                      </p:cBhvr>
                                    </p:animEffect>
                                  </p:childTnLst>
                                </p:cTn>
                              </p:par>
                              <p:par>
                                <p:cTn id="157" presetID="9" presetClass="emph" presetSubtype="0" grpId="0" nodeType="withEffect">
                                  <p:stCondLst>
                                    <p:cond delay="0"/>
                                  </p:stCondLst>
                                  <p:childTnLst>
                                    <p:set>
                                      <p:cBhvr rctx="PPT">
                                        <p:cTn id="158" dur="indefinite"/>
                                        <p:tgtEl>
                                          <p:spTgt spid="5">
                                            <p:txEl>
                                              <p:pRg st="6" end="6"/>
                                            </p:txEl>
                                          </p:spTgt>
                                        </p:tgtEl>
                                        <p:attrNameLst>
                                          <p:attrName>style.opacity</p:attrName>
                                        </p:attrNameLst>
                                      </p:cBhvr>
                                      <p:to>
                                        <p:strVal val="0.05"/>
                                      </p:to>
                                    </p:set>
                                    <p:animEffect filter="image" prLst="opacity: 0.05">
                                      <p:cBhvr rctx="IE">
                                        <p:cTn id="159" dur="indefinite"/>
                                        <p:tgtEl>
                                          <p:spTgt spid="5">
                                            <p:txEl>
                                              <p:pRg st="6" end="6"/>
                                            </p:txEl>
                                          </p:spTgt>
                                        </p:tgtEl>
                                      </p:cBhvr>
                                    </p:animEffect>
                                  </p:childTnLst>
                                </p:cTn>
                              </p:par>
                              <p:par>
                                <p:cTn id="160" presetID="9" presetClass="emph" presetSubtype="0" grpId="0" nodeType="withEffect">
                                  <p:stCondLst>
                                    <p:cond delay="0"/>
                                  </p:stCondLst>
                                  <p:childTnLst>
                                    <p:set>
                                      <p:cBhvr rctx="PPT">
                                        <p:cTn id="161" dur="indefinite"/>
                                        <p:tgtEl>
                                          <p:spTgt spid="2"/>
                                        </p:tgtEl>
                                        <p:attrNameLst>
                                          <p:attrName>style.opacity</p:attrName>
                                        </p:attrNameLst>
                                      </p:cBhvr>
                                      <p:to>
                                        <p:strVal val="0.05"/>
                                      </p:to>
                                    </p:set>
                                    <p:animEffect filter="image" prLst="opacity: 0.05">
                                      <p:cBhvr rctx="IE">
                                        <p:cTn id="162" dur="indefinite"/>
                                        <p:tgtEl>
                                          <p:spTgt spid="2"/>
                                        </p:tgtEl>
                                      </p:cBhvr>
                                    </p:animEffect>
                                  </p:childTnLst>
                                </p:cTn>
                              </p:par>
                              <p:par>
                                <p:cTn id="163" presetID="9" presetClass="emph" presetSubtype="0" grpId="0" nodeType="withEffect">
                                  <p:stCondLst>
                                    <p:cond delay="0"/>
                                  </p:stCondLst>
                                  <p:childTnLst>
                                    <p:set>
                                      <p:cBhvr rctx="PPT">
                                        <p:cTn id="164" dur="indefinite"/>
                                        <p:tgtEl>
                                          <p:spTgt spid="4"/>
                                        </p:tgtEl>
                                        <p:attrNameLst>
                                          <p:attrName>style.opacity</p:attrName>
                                        </p:attrNameLst>
                                      </p:cBhvr>
                                      <p:to>
                                        <p:strVal val="0.05"/>
                                      </p:to>
                                    </p:set>
                                    <p:animEffect filter="image" prLst="opacity: 0.05">
                                      <p:cBhvr rctx="IE">
                                        <p:cTn id="165" dur="indefinite"/>
                                        <p:tgtEl>
                                          <p:spTgt spid="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5"/>
                                        </p:tgtEl>
                                        <p:attrNameLst>
                                          <p:attrName>style.visibility</p:attrName>
                                        </p:attrNameLst>
                                      </p:cBhvr>
                                      <p:to>
                                        <p:strVal val="visible"/>
                                      </p:to>
                                    </p:set>
                                    <p:animEffect transition="in" filter="fade">
                                      <p:cBhvr>
                                        <p:cTn id="1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allAtOnce"/>
      <p:bldP spid="6" grpId="0" animBg="1"/>
      <p:bldP spid="6" grpId="1" animBg="1"/>
      <p:bldP spid="7" grpId="0" animBg="1"/>
      <p:bldP spid="7" grpId="1" animBg="1"/>
      <p:bldP spid="8" grpId="0" animBg="1"/>
      <p:bldP spid="8" grpId="1" animBg="1"/>
      <p:bldP spid="9" grpId="0" animBg="1"/>
      <p:bldP spid="9" grpId="1" animBg="1"/>
      <p:bldP spid="9" grpId="2" animBg="1"/>
      <p:bldP spid="10" grpId="0" animBg="1"/>
      <p:bldP spid="10" grpId="2" animBg="1"/>
      <p:bldP spid="10" grpId="3" animBg="1"/>
      <p:bldP spid="10" grpId="4"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6" grpId="2" animBg="1"/>
      <p:bldP spid="19" grpId="0"/>
      <p:bldP spid="19" grpId="1"/>
      <p:bldP spid="20" grpId="0" animBg="1"/>
      <p:bldP spid="20" grpId="1" animBg="1"/>
      <p:bldP spid="20" grpId="2" animBg="1"/>
      <p:bldP spid="22" grpId="0"/>
      <p:bldP spid="22" grpId="1"/>
      <p:bldP spid="23" grpId="0" animBg="1"/>
      <p:bldP spid="23" grpId="1" animBg="1"/>
      <p:bldP spid="23" grpId="2" animBg="1"/>
      <p:bldP spid="24" grpId="0" animBg="1"/>
      <p:bldP spid="24" grpId="1" animBg="1"/>
      <p:bldP spid="24" grpId="2"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Algorithms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a:t>
            </a:fld>
            <a:endParaRPr lang="en-US" altLang="en-US" dirty="0"/>
          </a:p>
        </p:txBody>
      </p:sp>
      <p:sp>
        <p:nvSpPr>
          <p:cNvPr id="5" name="Content Placeholder 2"/>
          <p:cNvSpPr>
            <a:spLocks noGrp="1"/>
          </p:cNvSpPr>
          <p:nvPr>
            <p:ph idx="1"/>
          </p:nvPr>
        </p:nvSpPr>
        <p:spPr>
          <a:xfrm>
            <a:off x="533400" y="1392617"/>
            <a:ext cx="7772400" cy="4648200"/>
          </a:xfrm>
        </p:spPr>
        <p:txBody>
          <a:bodyPr>
            <a:normAutofit lnSpcReduction="10000"/>
          </a:bodyPr>
          <a:lstStyle/>
          <a:p>
            <a:r>
              <a:rPr lang="en-US" dirty="0" smtClean="0"/>
              <a:t>Key requirements:</a:t>
            </a:r>
          </a:p>
          <a:p>
            <a:pPr lvl="1">
              <a:buFont typeface="Arial" panose="020B0604020202020204" pitchFamily="34" charset="0"/>
              <a:buChar char="•"/>
            </a:pPr>
            <a:r>
              <a:rPr lang="en-US" dirty="0" smtClean="0"/>
              <a:t>Low hardware complexity</a:t>
            </a:r>
          </a:p>
          <a:p>
            <a:pPr lvl="1">
              <a:buFont typeface="Arial" panose="020B0604020202020204" pitchFamily="34" charset="0"/>
              <a:buChar char="•"/>
            </a:pPr>
            <a:r>
              <a:rPr lang="en-US" dirty="0" smtClean="0"/>
              <a:t>Low decompression latency</a:t>
            </a:r>
          </a:p>
          <a:p>
            <a:pPr lvl="1">
              <a:buFont typeface="Arial" panose="020B0604020202020204" pitchFamily="34" charset="0"/>
              <a:buChar char="•"/>
            </a:pPr>
            <a:r>
              <a:rPr lang="en-US" dirty="0" smtClean="0"/>
              <a:t>High effective compression ratio</a:t>
            </a:r>
          </a:p>
          <a:p>
            <a:pPr lvl="1"/>
            <a:endParaRPr lang="en-US" dirty="0" smtClean="0"/>
          </a:p>
          <a:p>
            <a:r>
              <a:rPr lang="en-US" dirty="0" smtClean="0"/>
              <a:t>Frequent Pattern Compression </a:t>
            </a:r>
            <a:r>
              <a:rPr lang="en-US" i="1" baseline="-25000" dirty="0" smtClean="0"/>
              <a:t>[ISCA’04]</a:t>
            </a:r>
          </a:p>
          <a:p>
            <a:pPr lvl="1">
              <a:buFont typeface="Arial" panose="020B0604020202020204" pitchFamily="34" charset="0"/>
              <a:buChar char="•"/>
            </a:pPr>
            <a:r>
              <a:rPr lang="en-US" dirty="0" smtClean="0"/>
              <a:t>Uses simplified dictionary-based compression</a:t>
            </a:r>
          </a:p>
          <a:p>
            <a:r>
              <a:rPr lang="en-US" dirty="0" smtClean="0"/>
              <a:t>Base-Delta-Immediate Compression </a:t>
            </a:r>
            <a:r>
              <a:rPr lang="en-US" i="1" baseline="-25000" dirty="0" smtClean="0"/>
              <a:t>[PACT’12]</a:t>
            </a:r>
            <a:endParaRPr lang="en-US" dirty="0" smtClean="0"/>
          </a:p>
          <a:p>
            <a:pPr lvl="1">
              <a:buFont typeface="Arial" panose="020B0604020202020204" pitchFamily="34" charset="0"/>
              <a:buChar char="•"/>
            </a:pPr>
            <a:r>
              <a:rPr lang="en-US" dirty="0" smtClean="0"/>
              <a:t>Uses low-dynamic range in the data</a:t>
            </a:r>
          </a:p>
        </p:txBody>
      </p:sp>
    </p:spTree>
    <p:extLst>
      <p:ext uri="{BB962C8B-B14F-4D97-AF65-F5344CB8AC3E}">
        <p14:creationId xmlns:p14="http://schemas.microsoft.com/office/powerpoint/2010/main" val="28499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Base-Delta Encoding</a:t>
            </a:r>
            <a:r>
              <a:rPr lang="ru-RU" b="0" i="1" baseline="-25000" dirty="0" smtClean="0"/>
              <a:t> </a:t>
            </a:r>
            <a:r>
              <a:rPr lang="en-US" b="0" i="1" baseline="-25000" dirty="0" smtClean="0"/>
              <a:t>[PACT’12]</a:t>
            </a:r>
            <a:endParaRPr lang="en-US" b="0" i="1" baseline="-25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24</a:t>
            </a:fld>
            <a:endParaRPr lang="en-US" altLang="en-US" dirty="0"/>
          </a:p>
        </p:txBody>
      </p:sp>
      <p:sp>
        <p:nvSpPr>
          <p:cNvPr id="5" name="Content Placeholder 2"/>
          <p:cNvSpPr txBox="1">
            <a:spLocks/>
          </p:cNvSpPr>
          <p:nvPr/>
        </p:nvSpPr>
        <p:spPr>
          <a:xfrm>
            <a:off x="2670175" y="1284287"/>
            <a:ext cx="4419600" cy="457200"/>
          </a:xfrm>
          <a:prstGeom prst="rect">
            <a:avLst/>
          </a:prstGeom>
        </p:spPr>
        <p:txBody>
          <a:bodyPr>
            <a:normAutofit fontScale="92500"/>
          </a:bodyPr>
          <a:lstStyle/>
          <a:p>
            <a:pPr marL="342900" indent="-342900" eaLnBrk="1" fontAlgn="auto" hangingPunct="1">
              <a:spcBef>
                <a:spcPct val="20000"/>
              </a:spcBef>
              <a:spcAft>
                <a:spcPts val="0"/>
              </a:spcAft>
              <a:buFont typeface="Arial" pitchFamily="34" charset="0"/>
              <a:buNone/>
              <a:defRPr/>
            </a:pPr>
            <a:r>
              <a:rPr lang="en-US" sz="2400" b="0" dirty="0">
                <a:solidFill>
                  <a:prstClr val="black"/>
                </a:solidFill>
                <a:latin typeface="Calibri"/>
              </a:rPr>
              <a:t>32-byte Uncompressed Cache Line</a:t>
            </a:r>
          </a:p>
          <a:p>
            <a:pPr marL="342900" indent="-342900" eaLnBrk="1" fontAlgn="auto" hangingPunct="1">
              <a:spcBef>
                <a:spcPct val="20000"/>
              </a:spcBef>
              <a:spcAft>
                <a:spcPts val="0"/>
              </a:spcAft>
              <a:buFont typeface="Arial" pitchFamily="34" charset="0"/>
              <a:buNone/>
              <a:defRPr/>
            </a:pPr>
            <a:endParaRPr lang="en-US" sz="2400" b="0" dirty="0">
              <a:solidFill>
                <a:prstClr val="black"/>
              </a:solidFill>
              <a:latin typeface="Calibri"/>
            </a:endParaRPr>
          </a:p>
          <a:p>
            <a:pPr marL="342900" indent="-34290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a:p>
            <a:pPr marL="742950" lvl="1" indent="-28575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p:txBody>
      </p:sp>
      <p:sp>
        <p:nvSpPr>
          <p:cNvPr id="6" name="Rectangle 5"/>
          <p:cNvSpPr/>
          <p:nvPr/>
        </p:nvSpPr>
        <p:spPr>
          <a:xfrm>
            <a:off x="79375" y="1817687"/>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0xC04039C0</a:t>
            </a:r>
          </a:p>
        </p:txBody>
      </p:sp>
      <p:sp>
        <p:nvSpPr>
          <p:cNvPr id="7" name="Rectangle 6"/>
          <p:cNvSpPr/>
          <p:nvPr/>
        </p:nvSpPr>
        <p:spPr>
          <a:xfrm>
            <a:off x="1908175" y="1817687"/>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0xC04039C8</a:t>
            </a:r>
          </a:p>
        </p:txBody>
      </p:sp>
      <p:sp>
        <p:nvSpPr>
          <p:cNvPr id="8" name="Rectangle 7"/>
          <p:cNvSpPr/>
          <p:nvPr/>
        </p:nvSpPr>
        <p:spPr>
          <a:xfrm>
            <a:off x="3736975" y="1817687"/>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0xC04039D0</a:t>
            </a:r>
          </a:p>
        </p:txBody>
      </p:sp>
      <p:sp>
        <p:nvSpPr>
          <p:cNvPr id="9" name="Rectangle 8"/>
          <p:cNvSpPr/>
          <p:nvPr/>
        </p:nvSpPr>
        <p:spPr>
          <a:xfrm>
            <a:off x="5565775" y="1817687"/>
            <a:ext cx="17526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a:t>
            </a:r>
          </a:p>
        </p:txBody>
      </p:sp>
      <p:sp>
        <p:nvSpPr>
          <p:cNvPr id="10" name="Rectangle 9"/>
          <p:cNvSpPr/>
          <p:nvPr/>
        </p:nvSpPr>
        <p:spPr>
          <a:xfrm>
            <a:off x="7318375" y="1817687"/>
            <a:ext cx="17526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0xC04039F8</a:t>
            </a:r>
          </a:p>
        </p:txBody>
      </p:sp>
      <p:cxnSp>
        <p:nvCxnSpPr>
          <p:cNvPr id="11" name="Straight Connector 13"/>
          <p:cNvCxnSpPr>
            <a:cxnSpLocks noChangeShapeType="1"/>
          </p:cNvCxnSpPr>
          <p:nvPr/>
        </p:nvCxnSpPr>
        <p:spPr bwMode="auto">
          <a:xfrm>
            <a:off x="79375" y="1436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12" name="Straight Connector 14"/>
          <p:cNvCxnSpPr>
            <a:cxnSpLocks noChangeShapeType="1"/>
          </p:cNvCxnSpPr>
          <p:nvPr/>
        </p:nvCxnSpPr>
        <p:spPr bwMode="auto">
          <a:xfrm>
            <a:off x="1908175" y="1436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13" name="Straight Arrow Connector 15"/>
          <p:cNvCxnSpPr>
            <a:cxnSpLocks noChangeShapeType="1"/>
          </p:cNvCxnSpPr>
          <p:nvPr/>
        </p:nvCxnSpPr>
        <p:spPr bwMode="auto">
          <a:xfrm>
            <a:off x="79375" y="1589087"/>
            <a:ext cx="1828800" cy="0"/>
          </a:xfrm>
          <a:prstGeom prst="straightConnector1">
            <a:avLst/>
          </a:prstGeom>
          <a:noFill/>
          <a:ln w="9525" algn="ctr">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sp>
        <p:nvSpPr>
          <p:cNvPr id="14" name="Rectangle 13"/>
          <p:cNvSpPr/>
          <p:nvPr/>
        </p:nvSpPr>
        <p:spPr>
          <a:xfrm>
            <a:off x="79375" y="2351087"/>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0xC04039C0</a:t>
            </a:r>
          </a:p>
        </p:txBody>
      </p:sp>
      <p:sp>
        <p:nvSpPr>
          <p:cNvPr id="15" name="Content Placeholder 2"/>
          <p:cNvSpPr txBox="1">
            <a:spLocks/>
          </p:cNvSpPr>
          <p:nvPr/>
        </p:nvSpPr>
        <p:spPr>
          <a:xfrm>
            <a:off x="155575" y="2884487"/>
            <a:ext cx="838200" cy="381000"/>
          </a:xfrm>
          <a:prstGeom prst="rect">
            <a:avLst/>
          </a:prstGeom>
        </p:spPr>
        <p:txBody>
          <a:bodyPr>
            <a:normAutofit fontScale="85000" lnSpcReduction="20000"/>
          </a:bodyPr>
          <a:lstStyle/>
          <a:p>
            <a:pPr marL="342900" indent="-342900" eaLnBrk="1" fontAlgn="auto" hangingPunct="1">
              <a:spcBef>
                <a:spcPct val="20000"/>
              </a:spcBef>
              <a:spcAft>
                <a:spcPts val="0"/>
              </a:spcAft>
              <a:buFont typeface="Arial" pitchFamily="34" charset="0"/>
              <a:buNone/>
              <a:defRPr/>
            </a:pPr>
            <a:r>
              <a:rPr lang="en-US" sz="2600" b="0" dirty="0">
                <a:solidFill>
                  <a:prstClr val="black"/>
                </a:solidFill>
                <a:latin typeface="Calibri"/>
              </a:rPr>
              <a:t>Base</a:t>
            </a:r>
          </a:p>
          <a:p>
            <a:pPr marL="742950" lvl="1" indent="-28575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a:p>
            <a:pPr marL="342900" indent="-342900" eaLnBrk="1" fontAlgn="auto" hangingPunct="1">
              <a:spcBef>
                <a:spcPct val="20000"/>
              </a:spcBef>
              <a:spcAft>
                <a:spcPts val="0"/>
              </a:spcAft>
              <a:buFont typeface="Arial" pitchFamily="34" charset="0"/>
              <a:buNone/>
              <a:defRPr/>
            </a:pPr>
            <a:endParaRPr lang="en-US" sz="2400" b="0" dirty="0">
              <a:solidFill>
                <a:prstClr val="black"/>
              </a:solidFill>
              <a:latin typeface="Calibri"/>
            </a:endParaRPr>
          </a:p>
          <a:p>
            <a:pPr marL="342900" indent="-34290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a:p>
            <a:pPr marL="742950" lvl="1" indent="-28575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p:txBody>
      </p:sp>
      <p:sp>
        <p:nvSpPr>
          <p:cNvPr id="16" name="Rectangle 15"/>
          <p:cNvSpPr/>
          <p:nvPr/>
        </p:nvSpPr>
        <p:spPr>
          <a:xfrm>
            <a:off x="19081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0x00</a:t>
            </a:r>
          </a:p>
        </p:txBody>
      </p:sp>
      <p:cxnSp>
        <p:nvCxnSpPr>
          <p:cNvPr id="17" name="Straight Connector 16"/>
          <p:cNvCxnSpPr>
            <a:cxnSpLocks noChangeShapeType="1"/>
          </p:cNvCxnSpPr>
          <p:nvPr/>
        </p:nvCxnSpPr>
        <p:spPr bwMode="auto">
          <a:xfrm>
            <a:off x="19081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1908175" y="3875087"/>
            <a:ext cx="838200" cy="0"/>
          </a:xfrm>
          <a:prstGeom prst="straightConnector1">
            <a:avLst/>
          </a:prstGeom>
          <a:noFill/>
          <a:ln w="9525" algn="ctr">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27463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1908175" y="3962400"/>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1800" b="0">
                <a:solidFill>
                  <a:srgbClr val="000000"/>
                </a:solidFill>
                <a:latin typeface="Calibri" panose="020F0502020204030204" pitchFamily="34" charset="0"/>
              </a:rPr>
              <a:t>1 byte</a:t>
            </a:r>
          </a:p>
        </p:txBody>
      </p:sp>
      <p:sp>
        <p:nvSpPr>
          <p:cNvPr id="21" name="Rectangle 20"/>
          <p:cNvSpPr/>
          <p:nvPr/>
        </p:nvSpPr>
        <p:spPr>
          <a:xfrm>
            <a:off x="27463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0x08</a:t>
            </a:r>
          </a:p>
        </p:txBody>
      </p:sp>
      <p:cxnSp>
        <p:nvCxnSpPr>
          <p:cNvPr id="22" name="Straight Connector 21"/>
          <p:cNvCxnSpPr>
            <a:cxnSpLocks noChangeShapeType="1"/>
          </p:cNvCxnSpPr>
          <p:nvPr/>
        </p:nvCxnSpPr>
        <p:spPr bwMode="auto">
          <a:xfrm>
            <a:off x="27463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2746375" y="3875087"/>
            <a:ext cx="838200" cy="0"/>
          </a:xfrm>
          <a:prstGeom prst="straightConnector1">
            <a:avLst/>
          </a:prstGeom>
          <a:noFill/>
          <a:ln w="9525" algn="ctr">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35845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25" name="TextBox 24"/>
          <p:cNvSpPr txBox="1">
            <a:spLocks noChangeArrowheads="1"/>
          </p:cNvSpPr>
          <p:nvPr/>
        </p:nvSpPr>
        <p:spPr bwMode="auto">
          <a:xfrm>
            <a:off x="2746375" y="3962400"/>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1800" b="0">
                <a:solidFill>
                  <a:srgbClr val="000000"/>
                </a:solidFill>
                <a:latin typeface="Calibri" panose="020F0502020204030204" pitchFamily="34" charset="0"/>
              </a:rPr>
              <a:t>1 byte</a:t>
            </a:r>
          </a:p>
        </p:txBody>
      </p:sp>
      <p:sp>
        <p:nvSpPr>
          <p:cNvPr id="26" name="Rectangle 25"/>
          <p:cNvSpPr/>
          <p:nvPr/>
        </p:nvSpPr>
        <p:spPr>
          <a:xfrm>
            <a:off x="35845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0x10</a:t>
            </a:r>
          </a:p>
        </p:txBody>
      </p:sp>
      <p:cxnSp>
        <p:nvCxnSpPr>
          <p:cNvPr id="27" name="Straight Connector 26"/>
          <p:cNvCxnSpPr>
            <a:cxnSpLocks noChangeShapeType="1"/>
          </p:cNvCxnSpPr>
          <p:nvPr/>
        </p:nvCxnSpPr>
        <p:spPr bwMode="auto">
          <a:xfrm>
            <a:off x="35845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3584575" y="3875087"/>
            <a:ext cx="838200" cy="0"/>
          </a:xfrm>
          <a:prstGeom prst="straightConnector1">
            <a:avLst/>
          </a:prstGeom>
          <a:noFill/>
          <a:ln w="9525" algn="ctr">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44227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30" name="TextBox 29"/>
          <p:cNvSpPr txBox="1">
            <a:spLocks noChangeArrowheads="1"/>
          </p:cNvSpPr>
          <p:nvPr/>
        </p:nvSpPr>
        <p:spPr bwMode="auto">
          <a:xfrm>
            <a:off x="3584575" y="3962400"/>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1800" b="0">
                <a:solidFill>
                  <a:srgbClr val="000000"/>
                </a:solidFill>
                <a:latin typeface="Calibri" panose="020F0502020204030204" pitchFamily="34" charset="0"/>
              </a:rPr>
              <a:t>1 byte</a:t>
            </a:r>
          </a:p>
        </p:txBody>
      </p:sp>
      <p:sp>
        <p:nvSpPr>
          <p:cNvPr id="31" name="Rectangle 30"/>
          <p:cNvSpPr/>
          <p:nvPr/>
        </p:nvSpPr>
        <p:spPr>
          <a:xfrm>
            <a:off x="44227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a:t>
            </a:r>
          </a:p>
        </p:txBody>
      </p:sp>
      <p:sp>
        <p:nvSpPr>
          <p:cNvPr id="32" name="Rectangle 31"/>
          <p:cNvSpPr/>
          <p:nvPr/>
        </p:nvSpPr>
        <p:spPr>
          <a:xfrm>
            <a:off x="52609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0x38</a:t>
            </a:r>
          </a:p>
        </p:txBody>
      </p:sp>
      <p:sp>
        <p:nvSpPr>
          <p:cNvPr id="33" name="Rectangle 32"/>
          <p:cNvSpPr/>
          <p:nvPr/>
        </p:nvSpPr>
        <p:spPr>
          <a:xfrm>
            <a:off x="79375" y="3189287"/>
            <a:ext cx="6019800" cy="6096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400" b="0" kern="0" dirty="0">
              <a:solidFill>
                <a:prstClr val="black"/>
              </a:solidFill>
              <a:latin typeface="Calibri"/>
            </a:endParaRPr>
          </a:p>
        </p:txBody>
      </p:sp>
      <p:sp>
        <p:nvSpPr>
          <p:cNvPr id="34" name="Right Brace 33"/>
          <p:cNvSpPr/>
          <p:nvPr/>
        </p:nvSpPr>
        <p:spPr>
          <a:xfrm>
            <a:off x="6251575" y="3189287"/>
            <a:ext cx="155575" cy="609600"/>
          </a:xfrm>
          <a:prstGeom prst="rightBrace">
            <a:avLst/>
          </a:prstGeom>
          <a:noFill/>
          <a:ln w="38100"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n-US" sz="1800" b="0" kern="0">
              <a:solidFill>
                <a:prstClr val="black"/>
              </a:solidFill>
              <a:latin typeface="Calibri"/>
            </a:endParaRPr>
          </a:p>
        </p:txBody>
      </p:sp>
      <p:sp>
        <p:nvSpPr>
          <p:cNvPr id="35" name="TextBox 34"/>
          <p:cNvSpPr txBox="1">
            <a:spLocks noChangeArrowheads="1"/>
          </p:cNvSpPr>
          <p:nvPr/>
        </p:nvSpPr>
        <p:spPr bwMode="auto">
          <a:xfrm>
            <a:off x="6480175" y="3113087"/>
            <a:ext cx="243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400">
                <a:solidFill>
                  <a:srgbClr val="2A55D6"/>
                </a:solidFill>
                <a:latin typeface="Calibri" panose="020F0502020204030204" pitchFamily="34" charset="0"/>
              </a:rPr>
              <a:t>12-byte </a:t>
            </a:r>
          </a:p>
          <a:p>
            <a:pPr eaLnBrk="1" hangingPunct="1"/>
            <a:r>
              <a:rPr lang="en-US" sz="1800" b="0">
                <a:solidFill>
                  <a:srgbClr val="000000"/>
                </a:solidFill>
                <a:latin typeface="Calibri" panose="020F0502020204030204" pitchFamily="34" charset="0"/>
              </a:rPr>
              <a:t>Compressed Cache Line</a:t>
            </a:r>
          </a:p>
        </p:txBody>
      </p:sp>
      <p:sp>
        <p:nvSpPr>
          <p:cNvPr id="36" name="Rounded Rectangle 35"/>
          <p:cNvSpPr/>
          <p:nvPr/>
        </p:nvSpPr>
        <p:spPr>
          <a:xfrm>
            <a:off x="2060575" y="4343400"/>
            <a:ext cx="2514600" cy="9906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marL="571500" lvl="1" indent="-571500" eaLnBrk="1" fontAlgn="auto" hangingPunct="1">
              <a:spcBef>
                <a:spcPts val="0"/>
              </a:spcBef>
              <a:spcAft>
                <a:spcPts val="0"/>
              </a:spcAft>
              <a:buClr>
                <a:prstClr val="black"/>
              </a:buClr>
              <a:buSzPct val="100000"/>
              <a:defRPr/>
            </a:pPr>
            <a:r>
              <a:rPr lang="en-US" sz="2800" b="0" kern="0" dirty="0">
                <a:solidFill>
                  <a:srgbClr val="2A55D6"/>
                </a:solidFill>
                <a:latin typeface="Calibri"/>
              </a:rPr>
              <a:t>20 bytes saved</a:t>
            </a:r>
            <a:endParaRPr lang="en-US" sz="2800" b="0" kern="0" dirty="0">
              <a:solidFill>
                <a:prstClr val="black"/>
              </a:solidFill>
              <a:latin typeface="Calibri"/>
            </a:endParaRPr>
          </a:p>
        </p:txBody>
      </p:sp>
      <p:sp>
        <p:nvSpPr>
          <p:cNvPr id="37" name="Rounded Rectangle 36"/>
          <p:cNvSpPr/>
          <p:nvPr/>
        </p:nvSpPr>
        <p:spPr>
          <a:xfrm>
            <a:off x="517525" y="4267200"/>
            <a:ext cx="3810000" cy="11430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marL="571500" lvl="1" indent="-571500" eaLnBrk="1" fontAlgn="auto" hangingPunct="1">
              <a:spcBef>
                <a:spcPts val="0"/>
              </a:spcBef>
              <a:spcAft>
                <a:spcPts val="0"/>
              </a:spcAft>
              <a:buClr>
                <a:prstClr val="black"/>
              </a:buClr>
              <a:buSzPct val="100000"/>
              <a:defRPr/>
            </a:pPr>
            <a:r>
              <a:rPr lang="en-US" sz="2800" b="0" kern="0" dirty="0">
                <a:solidFill>
                  <a:srgbClr val="009900"/>
                </a:solidFill>
                <a:latin typeface="Calibri"/>
                <a:sym typeface="Wingdings"/>
              </a:rPr>
              <a:t></a:t>
            </a:r>
            <a:r>
              <a:rPr lang="en-US" sz="2800" b="0" kern="0" dirty="0">
                <a:solidFill>
                  <a:prstClr val="black"/>
                </a:solidFill>
                <a:latin typeface="Calibri"/>
              </a:rPr>
              <a:t> Fast Decompression: </a:t>
            </a:r>
            <a:r>
              <a:rPr lang="en-US" sz="2400" b="0" kern="0" dirty="0">
                <a:solidFill>
                  <a:prstClr val="black"/>
                </a:solidFill>
                <a:latin typeface="Calibri"/>
              </a:rPr>
              <a:t>vector addition</a:t>
            </a:r>
          </a:p>
        </p:txBody>
      </p:sp>
      <p:sp>
        <p:nvSpPr>
          <p:cNvPr id="38" name="Rounded Rectangle 37"/>
          <p:cNvSpPr/>
          <p:nvPr/>
        </p:nvSpPr>
        <p:spPr>
          <a:xfrm>
            <a:off x="4832350" y="4275137"/>
            <a:ext cx="4076700" cy="11430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marL="571500" lvl="1" indent="-571500" eaLnBrk="1" fontAlgn="auto" hangingPunct="1">
              <a:spcBef>
                <a:spcPts val="0"/>
              </a:spcBef>
              <a:spcAft>
                <a:spcPts val="0"/>
              </a:spcAft>
              <a:buClr>
                <a:prstClr val="black"/>
              </a:buClr>
              <a:buSzPct val="100000"/>
              <a:defRPr/>
            </a:pPr>
            <a:r>
              <a:rPr lang="en-US" sz="2800" b="0" kern="0" dirty="0">
                <a:solidFill>
                  <a:srgbClr val="009900"/>
                </a:solidFill>
                <a:latin typeface="Calibri"/>
                <a:sym typeface="Wingdings"/>
              </a:rPr>
              <a:t></a:t>
            </a:r>
            <a:r>
              <a:rPr lang="en-US" sz="2800" b="0" kern="0" dirty="0">
                <a:solidFill>
                  <a:prstClr val="black"/>
                </a:solidFill>
                <a:latin typeface="Calibri"/>
              </a:rPr>
              <a:t> Simple Hardware: </a:t>
            </a:r>
          </a:p>
          <a:p>
            <a:pPr marL="571500" lvl="1" indent="-571500" eaLnBrk="1" fontAlgn="auto" hangingPunct="1">
              <a:spcBef>
                <a:spcPts val="0"/>
              </a:spcBef>
              <a:spcAft>
                <a:spcPts val="0"/>
              </a:spcAft>
              <a:buClr>
                <a:prstClr val="black"/>
              </a:buClr>
              <a:buSzPct val="100000"/>
              <a:defRPr/>
            </a:pPr>
            <a:r>
              <a:rPr lang="en-US" sz="2800" b="0" kern="0" dirty="0">
                <a:solidFill>
                  <a:prstClr val="black"/>
                </a:solidFill>
                <a:latin typeface="Calibri"/>
              </a:rPr>
              <a:t>    </a:t>
            </a:r>
            <a:r>
              <a:rPr lang="en-US" sz="2400" b="0" kern="0" dirty="0">
                <a:solidFill>
                  <a:prstClr val="black"/>
                </a:solidFill>
                <a:latin typeface="Calibri"/>
              </a:rPr>
              <a:t>arithmetic and comparison</a:t>
            </a:r>
          </a:p>
        </p:txBody>
      </p:sp>
      <p:sp>
        <p:nvSpPr>
          <p:cNvPr id="39" name="Rounded Rectangle 38"/>
          <p:cNvSpPr/>
          <p:nvPr/>
        </p:nvSpPr>
        <p:spPr>
          <a:xfrm>
            <a:off x="1908175" y="5562600"/>
            <a:ext cx="5410200" cy="9906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marL="571500" lvl="1" indent="-571500" eaLnBrk="1" fontAlgn="auto" hangingPunct="1">
              <a:spcBef>
                <a:spcPts val="0"/>
              </a:spcBef>
              <a:spcAft>
                <a:spcPts val="0"/>
              </a:spcAft>
              <a:buClr>
                <a:prstClr val="black"/>
              </a:buClr>
              <a:buSzPct val="100000"/>
              <a:defRPr/>
            </a:pPr>
            <a:r>
              <a:rPr lang="en-US" sz="2800" b="0" kern="0" dirty="0">
                <a:solidFill>
                  <a:srgbClr val="009900"/>
                </a:solidFill>
                <a:latin typeface="Calibri"/>
                <a:sym typeface="Wingdings"/>
              </a:rPr>
              <a:t> </a:t>
            </a:r>
            <a:r>
              <a:rPr lang="en-US" sz="2800" b="0" kern="0" dirty="0">
                <a:solidFill>
                  <a:prstClr val="black"/>
                </a:solidFill>
                <a:latin typeface="Calibri"/>
              </a:rPr>
              <a:t>Effective: </a:t>
            </a:r>
            <a:r>
              <a:rPr lang="en-US" sz="2400" b="0" kern="0" dirty="0">
                <a:solidFill>
                  <a:prstClr val="black"/>
                </a:solidFill>
                <a:latin typeface="Calibri"/>
              </a:rPr>
              <a:t>good compression ratio</a:t>
            </a:r>
          </a:p>
        </p:txBody>
      </p:sp>
      <p:cxnSp>
        <p:nvCxnSpPr>
          <p:cNvPr id="40" name="Straight Arrow Connector 39"/>
          <p:cNvCxnSpPr>
            <a:cxnSpLocks noChangeShapeType="1"/>
            <a:stCxn id="7" idx="2"/>
            <a:endCxn id="21" idx="0"/>
          </p:cNvCxnSpPr>
          <p:nvPr/>
        </p:nvCxnSpPr>
        <p:spPr bwMode="auto">
          <a:xfrm>
            <a:off x="2822575" y="2351087"/>
            <a:ext cx="342900" cy="914400"/>
          </a:xfrm>
          <a:prstGeom prst="straightConnector1">
            <a:avLst/>
          </a:prstGeom>
          <a:noFill/>
          <a:ln w="1905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1" name="Straight Arrow Connector 40"/>
          <p:cNvCxnSpPr>
            <a:cxnSpLocks noChangeShapeType="1"/>
            <a:stCxn id="14" idx="0"/>
            <a:endCxn id="16" idx="0"/>
          </p:cNvCxnSpPr>
          <p:nvPr/>
        </p:nvCxnSpPr>
        <p:spPr bwMode="auto">
          <a:xfrm>
            <a:off x="993775" y="2351087"/>
            <a:ext cx="1333500" cy="914400"/>
          </a:xfrm>
          <a:prstGeom prst="straightConnector1">
            <a:avLst/>
          </a:prstGeom>
          <a:noFill/>
          <a:ln w="1905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41"/>
          <p:cNvCxnSpPr>
            <a:cxnSpLocks noChangeShapeType="1"/>
            <a:stCxn id="8" idx="2"/>
            <a:endCxn id="26" idx="0"/>
          </p:cNvCxnSpPr>
          <p:nvPr/>
        </p:nvCxnSpPr>
        <p:spPr bwMode="auto">
          <a:xfrm flipH="1">
            <a:off x="4003675" y="2351087"/>
            <a:ext cx="647700" cy="914400"/>
          </a:xfrm>
          <a:prstGeom prst="straightConnector1">
            <a:avLst/>
          </a:prstGeom>
          <a:noFill/>
          <a:ln w="1905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3" name="Straight Arrow Connector 42"/>
          <p:cNvCxnSpPr>
            <a:cxnSpLocks noChangeShapeType="1"/>
            <a:endCxn id="32" idx="0"/>
          </p:cNvCxnSpPr>
          <p:nvPr/>
        </p:nvCxnSpPr>
        <p:spPr bwMode="auto">
          <a:xfrm flipH="1">
            <a:off x="5680075" y="2351087"/>
            <a:ext cx="2552700" cy="914400"/>
          </a:xfrm>
          <a:prstGeom prst="straightConnector1">
            <a:avLst/>
          </a:prstGeom>
          <a:noFill/>
          <a:ln w="19050"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44" name="Rounded Rectangle 43"/>
          <p:cNvSpPr/>
          <p:nvPr/>
        </p:nvSpPr>
        <p:spPr>
          <a:xfrm>
            <a:off x="1524000" y="3798887"/>
            <a:ext cx="6096000" cy="2068513"/>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200" b="1" kern="0" dirty="0" smtClean="0">
                <a:solidFill>
                  <a:prstClr val="black"/>
                </a:solidFill>
                <a:latin typeface="Calibri"/>
              </a:rPr>
              <a:t>BDI </a:t>
            </a:r>
            <a:r>
              <a:rPr lang="en-US" sz="3200" i="1" kern="0" baseline="-25000" dirty="0" smtClean="0">
                <a:solidFill>
                  <a:prstClr val="black"/>
                </a:solidFill>
                <a:latin typeface="Calibri"/>
              </a:rPr>
              <a:t>[PACT’12] </a:t>
            </a:r>
            <a:r>
              <a:rPr lang="en-US" sz="3200" b="1" kern="0" baseline="-25000" dirty="0" smtClean="0">
                <a:solidFill>
                  <a:prstClr val="black"/>
                </a:solidFill>
                <a:latin typeface="Calibri"/>
              </a:rPr>
              <a:t> </a:t>
            </a:r>
            <a:r>
              <a:rPr lang="en-US" sz="3200" b="1" kern="0" dirty="0" smtClean="0">
                <a:solidFill>
                  <a:prstClr val="black"/>
                </a:solidFill>
                <a:latin typeface="Calibri"/>
              </a:rPr>
              <a:t>has two bases:</a:t>
            </a:r>
          </a:p>
          <a:p>
            <a:pPr marL="514350" indent="-514350" eaLnBrk="1" fontAlgn="auto" hangingPunct="1">
              <a:spcBef>
                <a:spcPts val="0"/>
              </a:spcBef>
              <a:spcAft>
                <a:spcPts val="0"/>
              </a:spcAft>
              <a:buFont typeface="+mj-lt"/>
              <a:buAutoNum type="arabicPeriod"/>
              <a:defRPr/>
            </a:pPr>
            <a:r>
              <a:rPr lang="en-US" sz="3200" b="1" kern="0" dirty="0" smtClean="0">
                <a:solidFill>
                  <a:prstClr val="black"/>
                </a:solidFill>
                <a:latin typeface="Calibri"/>
              </a:rPr>
              <a:t>zero base (for narrow values)</a:t>
            </a:r>
          </a:p>
          <a:p>
            <a:pPr marL="514350" indent="-514350" eaLnBrk="1" fontAlgn="auto" hangingPunct="1">
              <a:spcBef>
                <a:spcPts val="0"/>
              </a:spcBef>
              <a:spcAft>
                <a:spcPts val="0"/>
              </a:spcAft>
              <a:buFont typeface="+mj-lt"/>
              <a:buAutoNum type="arabicPeriod"/>
              <a:defRPr/>
            </a:pPr>
            <a:r>
              <a:rPr lang="en-US" sz="3200" b="1" kern="0" dirty="0">
                <a:solidFill>
                  <a:prstClr val="black"/>
                </a:solidFill>
                <a:latin typeface="Calibri"/>
              </a:rPr>
              <a:t>a</a:t>
            </a:r>
            <a:r>
              <a:rPr lang="en-US" sz="3200" b="1" kern="0" dirty="0" smtClean="0">
                <a:solidFill>
                  <a:prstClr val="black"/>
                </a:solidFill>
                <a:latin typeface="Calibri"/>
              </a:rPr>
              <a:t>rbitrary base (first non-zero value in the cache line)</a:t>
            </a:r>
            <a:endParaRPr lang="en-US" sz="3200" b="1" kern="0" dirty="0">
              <a:solidFill>
                <a:prstClr val="black"/>
              </a:solidFill>
              <a:latin typeface="Calibri"/>
            </a:endParaRPr>
          </a:p>
        </p:txBody>
      </p:sp>
    </p:spTree>
    <p:extLst>
      <p:ext uri="{BB962C8B-B14F-4D97-AF65-F5344CB8AC3E}">
        <p14:creationId xmlns:p14="http://schemas.microsoft.com/office/powerpoint/2010/main" val="24954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5.55556E-7 -3.7037E-7 L -5.55556E-7 0.12778 " pathEditMode="relative" rAng="0" ptsTypes="AA">
                                      <p:cBhvr>
                                        <p:cTn id="11" dur="2000" fill="hold"/>
                                        <p:tgtEl>
                                          <p:spTgt spid="14"/>
                                        </p:tgtEl>
                                        <p:attrNameLst>
                                          <p:attrName>ppt_x</p:attrName>
                                          <p:attrName>ppt_y</p:attrName>
                                        </p:attrNameLst>
                                      </p:cBhvr>
                                      <p:rCtr x="0" y="6389"/>
                                    </p:animMotion>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mph" presetSubtype="1" grpId="0" nodeType="clickEffect">
                                  <p:stCondLst>
                                    <p:cond delay="0"/>
                                  </p:stCondLst>
                                  <p:childTnLst>
                                    <p:set>
                                      <p:cBhvr override="childStyle">
                                        <p:cTn id="19" dur="indefinite"/>
                                        <p:tgtEl>
                                          <p:spTgt spid="6"/>
                                        </p:tgtEl>
                                        <p:attrNameLst>
                                          <p:attrName>style.fontStyle</p:attrName>
                                        </p:attrNameLst>
                                      </p:cBhvr>
                                      <p:to>
                                        <p:strVal val="normal"/>
                                      </p:to>
                                    </p:set>
                                    <p:set>
                                      <p:cBhvr override="childStyle">
                                        <p:cTn id="20" dur="indefinite"/>
                                        <p:tgtEl>
                                          <p:spTgt spid="6"/>
                                        </p:tgtEl>
                                        <p:attrNameLst>
                                          <p:attrName>style.fontWeight</p:attrName>
                                        </p:attrNameLst>
                                      </p:cBhvr>
                                      <p:to>
                                        <p:strVal val="bold"/>
                                      </p:to>
                                    </p:set>
                                    <p:set>
                                      <p:cBhvr override="childStyle">
                                        <p:cTn id="21" dur="indefinite"/>
                                        <p:tgtEl>
                                          <p:spTgt spid="6"/>
                                        </p:tgtEl>
                                        <p:attrNameLst>
                                          <p:attrName>style.textDecorationUnderline</p:attrName>
                                        </p:attrNameLst>
                                      </p:cBhvr>
                                      <p:to>
                                        <p:strVal val="false"/>
                                      </p:to>
                                    </p:set>
                                  </p:childTnLst>
                                </p:cTn>
                              </p:par>
                            </p:childTnLst>
                          </p:cTn>
                        </p:par>
                      </p:childTnLst>
                    </p:cTn>
                  </p:par>
                  <p:par>
                    <p:cTn id="22" fill="hold">
                      <p:stCondLst>
                        <p:cond delay="indefinite"/>
                      </p:stCondLst>
                      <p:childTnLst>
                        <p:par>
                          <p:cTn id="23" fill="hold">
                            <p:stCondLst>
                              <p:cond delay="0"/>
                            </p:stCondLst>
                            <p:childTnLst>
                              <p:par>
                                <p:cTn id="24" presetID="5" presetClass="emph" presetSubtype="1" grpId="2" nodeType="clickEffect">
                                  <p:stCondLst>
                                    <p:cond delay="0"/>
                                  </p:stCondLst>
                                  <p:endCondLst>
                                    <p:cond evt="onNext" delay="0">
                                      <p:tgtEl>
                                        <p:sldTgt/>
                                      </p:tgtEl>
                                    </p:cond>
                                  </p:endCondLst>
                                  <p:childTnLst>
                                    <p:set>
                                      <p:cBhvr override="childStyle">
                                        <p:cTn id="25" dur="indefinite"/>
                                        <p:tgtEl>
                                          <p:spTgt spid="14"/>
                                        </p:tgtEl>
                                        <p:attrNameLst>
                                          <p:attrName>style.fontStyle</p:attrName>
                                        </p:attrNameLst>
                                      </p:cBhvr>
                                      <p:to>
                                        <p:strVal val="normal"/>
                                      </p:to>
                                    </p:set>
                                    <p:set>
                                      <p:cBhvr override="childStyle">
                                        <p:cTn id="26" dur="indefinite"/>
                                        <p:tgtEl>
                                          <p:spTgt spid="14"/>
                                        </p:tgtEl>
                                        <p:attrNameLst>
                                          <p:attrName>style.fontWeight</p:attrName>
                                        </p:attrNameLst>
                                      </p:cBhvr>
                                      <p:to>
                                        <p:strVal val="bold"/>
                                      </p:to>
                                    </p:set>
                                    <p:set>
                                      <p:cBhvr override="childStyle">
                                        <p:cTn id="27" dur="indefinite"/>
                                        <p:tgtEl>
                                          <p:spTgt spid="14"/>
                                        </p:tgtEl>
                                        <p:attrNameLst>
                                          <p:attrName>style.textDecorationUnderline</p:attrName>
                                        </p:attrNameLst>
                                      </p:cBhvr>
                                      <p:to>
                                        <p:strVal val="fals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mph" presetSubtype="1" grpId="0" nodeType="clickEffect">
                                  <p:stCondLst>
                                    <p:cond delay="0"/>
                                  </p:stCondLst>
                                  <p:childTnLst>
                                    <p:set>
                                      <p:cBhvr override="childStyle">
                                        <p:cTn id="50" dur="indefinite"/>
                                        <p:tgtEl>
                                          <p:spTgt spid="7"/>
                                        </p:tgtEl>
                                        <p:attrNameLst>
                                          <p:attrName>style.fontStyle</p:attrName>
                                        </p:attrNameLst>
                                      </p:cBhvr>
                                      <p:to>
                                        <p:strVal val="normal"/>
                                      </p:to>
                                    </p:set>
                                    <p:set>
                                      <p:cBhvr override="childStyle">
                                        <p:cTn id="51" dur="indefinite"/>
                                        <p:tgtEl>
                                          <p:spTgt spid="7"/>
                                        </p:tgtEl>
                                        <p:attrNameLst>
                                          <p:attrName>style.fontWeight</p:attrName>
                                        </p:attrNameLst>
                                      </p:cBhvr>
                                      <p:to>
                                        <p:strVal val="bold"/>
                                      </p:to>
                                    </p:set>
                                    <p:set>
                                      <p:cBhvr override="childStyle">
                                        <p:cTn id="52" dur="indefinite"/>
                                        <p:tgtEl>
                                          <p:spTgt spid="7"/>
                                        </p:tgtEl>
                                        <p:attrNameLst>
                                          <p:attrName>style.textDecorationUnderline</p:attrName>
                                        </p:attrNameLst>
                                      </p:cBhvr>
                                      <p:to>
                                        <p:strVal val="false"/>
                                      </p:to>
                                    </p:set>
                                  </p:childTnLst>
                                </p:cTn>
                              </p:par>
                            </p:childTnLst>
                          </p:cTn>
                        </p:par>
                      </p:childTnLst>
                    </p:cTn>
                  </p:par>
                  <p:par>
                    <p:cTn id="53" fill="hold">
                      <p:stCondLst>
                        <p:cond delay="indefinite"/>
                      </p:stCondLst>
                      <p:childTnLst>
                        <p:par>
                          <p:cTn id="54" fill="hold">
                            <p:stCondLst>
                              <p:cond delay="0"/>
                            </p:stCondLst>
                            <p:childTnLst>
                              <p:par>
                                <p:cTn id="55" presetID="5" presetClass="emph" presetSubtype="1" grpId="3" nodeType="clickEffect">
                                  <p:stCondLst>
                                    <p:cond delay="0"/>
                                  </p:stCondLst>
                                  <p:endCondLst>
                                    <p:cond evt="onNext" delay="0">
                                      <p:tgtEl>
                                        <p:sldTgt/>
                                      </p:tgtEl>
                                    </p:cond>
                                  </p:endCondLst>
                                  <p:childTnLst>
                                    <p:set>
                                      <p:cBhvr override="childStyle">
                                        <p:cTn id="56" dur="indefinite"/>
                                        <p:tgtEl>
                                          <p:spTgt spid="14"/>
                                        </p:tgtEl>
                                        <p:attrNameLst>
                                          <p:attrName>style.fontStyle</p:attrName>
                                        </p:attrNameLst>
                                      </p:cBhvr>
                                      <p:to>
                                        <p:strVal val="normal"/>
                                      </p:to>
                                    </p:set>
                                    <p:set>
                                      <p:cBhvr override="childStyle">
                                        <p:cTn id="57" dur="indefinite"/>
                                        <p:tgtEl>
                                          <p:spTgt spid="14"/>
                                        </p:tgtEl>
                                        <p:attrNameLst>
                                          <p:attrName>style.fontWeight</p:attrName>
                                        </p:attrNameLst>
                                      </p:cBhvr>
                                      <p:to>
                                        <p:strVal val="bold"/>
                                      </p:to>
                                    </p:set>
                                    <p:set>
                                      <p:cBhvr override="childStyle">
                                        <p:cTn id="58" dur="indefinite"/>
                                        <p:tgtEl>
                                          <p:spTgt spid="14"/>
                                        </p:tgtEl>
                                        <p:attrNameLst>
                                          <p:attrName>style.textDecorationUnderline</p:attrName>
                                        </p:attrNameLst>
                                      </p:cBhvr>
                                      <p:to>
                                        <p:strVal val="fals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3"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par>
                                <p:cTn id="64" presetID="3" presetClass="entr" presetSubtype="1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par>
                                <p:cTn id="67" presetID="3" presetClass="entr" presetSubtype="1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linds(horizontal)">
                                      <p:cBhvr>
                                        <p:cTn id="69" dur="500"/>
                                        <p:tgtEl>
                                          <p:spTgt spid="23"/>
                                        </p:tgtEl>
                                      </p:cBhvr>
                                    </p:animEffect>
                                  </p:childTnLst>
                                </p:cTn>
                              </p:par>
                              <p:par>
                                <p:cTn id="70" presetID="3" presetClass="entr" presetSubtype="1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mph" presetSubtype="1" grpId="0" nodeType="clickEffect">
                                  <p:stCondLst>
                                    <p:cond delay="0"/>
                                  </p:stCondLst>
                                  <p:childTnLst>
                                    <p:set>
                                      <p:cBhvr override="childStyle">
                                        <p:cTn id="79" dur="indefinite"/>
                                        <p:tgtEl>
                                          <p:spTgt spid="8"/>
                                        </p:tgtEl>
                                        <p:attrNameLst>
                                          <p:attrName>style.fontStyle</p:attrName>
                                        </p:attrNameLst>
                                      </p:cBhvr>
                                      <p:to>
                                        <p:strVal val="normal"/>
                                      </p:to>
                                    </p:set>
                                    <p:set>
                                      <p:cBhvr override="childStyle">
                                        <p:cTn id="80" dur="indefinite"/>
                                        <p:tgtEl>
                                          <p:spTgt spid="8"/>
                                        </p:tgtEl>
                                        <p:attrNameLst>
                                          <p:attrName>style.fontWeight</p:attrName>
                                        </p:attrNameLst>
                                      </p:cBhvr>
                                      <p:to>
                                        <p:strVal val="bold"/>
                                      </p:to>
                                    </p:set>
                                    <p:set>
                                      <p:cBhvr override="childStyle">
                                        <p:cTn id="81" dur="indefinite"/>
                                        <p:tgtEl>
                                          <p:spTgt spid="8"/>
                                        </p:tgtEl>
                                        <p:attrNameLst>
                                          <p:attrName>style.textDecorationUnderline</p:attrName>
                                        </p:attrNameLst>
                                      </p:cBhvr>
                                      <p:to>
                                        <p:strVal val="false"/>
                                      </p:to>
                                    </p:set>
                                  </p:childTnLst>
                                </p:cTn>
                              </p:par>
                            </p:childTnLst>
                          </p:cTn>
                        </p:par>
                      </p:childTnLst>
                    </p:cTn>
                  </p:par>
                  <p:par>
                    <p:cTn id="82" fill="hold">
                      <p:stCondLst>
                        <p:cond delay="indefinite"/>
                      </p:stCondLst>
                      <p:childTnLst>
                        <p:par>
                          <p:cTn id="83" fill="hold">
                            <p:stCondLst>
                              <p:cond delay="0"/>
                            </p:stCondLst>
                            <p:childTnLst>
                              <p:par>
                                <p:cTn id="84" presetID="5" presetClass="emph" presetSubtype="1" grpId="4" nodeType="clickEffect">
                                  <p:stCondLst>
                                    <p:cond delay="0"/>
                                  </p:stCondLst>
                                  <p:endCondLst>
                                    <p:cond evt="onNext" delay="0">
                                      <p:tgtEl>
                                        <p:sldTgt/>
                                      </p:tgtEl>
                                    </p:cond>
                                  </p:endCondLst>
                                  <p:childTnLst>
                                    <p:set>
                                      <p:cBhvr override="childStyle">
                                        <p:cTn id="85" dur="indefinite"/>
                                        <p:tgtEl>
                                          <p:spTgt spid="14"/>
                                        </p:tgtEl>
                                        <p:attrNameLst>
                                          <p:attrName>style.fontStyle</p:attrName>
                                        </p:attrNameLst>
                                      </p:cBhvr>
                                      <p:to>
                                        <p:strVal val="normal"/>
                                      </p:to>
                                    </p:set>
                                    <p:set>
                                      <p:cBhvr override="childStyle">
                                        <p:cTn id="86" dur="indefinite"/>
                                        <p:tgtEl>
                                          <p:spTgt spid="14"/>
                                        </p:tgtEl>
                                        <p:attrNameLst>
                                          <p:attrName>style.fontWeight</p:attrName>
                                        </p:attrNameLst>
                                      </p:cBhvr>
                                      <p:to>
                                        <p:strVal val="bold"/>
                                      </p:to>
                                    </p:set>
                                    <p:set>
                                      <p:cBhvr override="childStyle">
                                        <p:cTn id="87" dur="indefinite"/>
                                        <p:tgtEl>
                                          <p:spTgt spid="14"/>
                                        </p:tgtEl>
                                        <p:attrNameLst>
                                          <p:attrName>style.textDecorationUnderline</p:attrName>
                                        </p:attrNameLst>
                                      </p:cBhvr>
                                      <p:to>
                                        <p:strVal val="fals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3" presetClass="entr" presetSubtype="10" fill="hold"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linds(horizontal)">
                                      <p:cBhvr>
                                        <p:cTn id="94" dur="500"/>
                                        <p:tgtEl>
                                          <p:spTgt spid="26"/>
                                        </p:tgtEl>
                                      </p:cBhvr>
                                    </p:animEffect>
                                  </p:childTnLst>
                                </p:cTn>
                              </p:par>
                              <p:par>
                                <p:cTn id="95" presetID="3" presetClass="entr" presetSubtype="1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linds(horizontal)">
                                      <p:cBhvr>
                                        <p:cTn id="97" dur="500"/>
                                        <p:tgtEl>
                                          <p:spTgt spid="27"/>
                                        </p:tgtEl>
                                      </p:cBhvr>
                                    </p:animEffect>
                                  </p:childTnLst>
                                </p:cTn>
                              </p:par>
                              <p:par>
                                <p:cTn id="98" presetID="3" presetClass="entr" presetSubtype="10"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linds(horizontal)">
                                      <p:cBhvr>
                                        <p:cTn id="100" dur="500"/>
                                        <p:tgtEl>
                                          <p:spTgt spid="28"/>
                                        </p:tgtEl>
                                      </p:cBhvr>
                                    </p:animEffect>
                                  </p:childTnLst>
                                </p:cTn>
                              </p:par>
                              <p:par>
                                <p:cTn id="101" presetID="3" presetClass="entr" presetSubtype="10" fill="hold"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linds(horizontal)">
                                      <p:cBhvr>
                                        <p:cTn id="103" dur="500"/>
                                        <p:tgtEl>
                                          <p:spTgt spid="2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linds(horizontal)">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blinds(horizontal)">
                                      <p:cBhvr>
                                        <p:cTn id="111" dur="500"/>
                                        <p:tgtEl>
                                          <p:spTgt spid="31"/>
                                        </p:tgtEl>
                                      </p:cBhvr>
                                    </p:animEffect>
                                  </p:childTnLst>
                                </p:cTn>
                              </p:par>
                              <p:par>
                                <p:cTn id="112" presetID="1" presetClass="entr" presetSubtype="0" fill="hold" nodeType="withEffect">
                                  <p:stCondLst>
                                    <p:cond delay="0"/>
                                  </p:stCondLst>
                                  <p:childTnLst>
                                    <p:set>
                                      <p:cBhvr>
                                        <p:cTn id="113" dur="1" fill="hold">
                                          <p:stCondLst>
                                            <p:cond delay="0"/>
                                          </p:stCondLst>
                                        </p:cTn>
                                        <p:tgtEl>
                                          <p:spTgt spid="43"/>
                                        </p:tgtEl>
                                        <p:attrNameLst>
                                          <p:attrName>style.visibility</p:attrName>
                                        </p:attrNameLst>
                                      </p:cBhvr>
                                      <p:to>
                                        <p:strVal val="visible"/>
                                      </p:to>
                                    </p:set>
                                  </p:childTnLst>
                                </p:cTn>
                              </p:par>
                              <p:par>
                                <p:cTn id="114" presetID="3" presetClass="entr" presetSubtype="1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blinds(horizontal)">
                                      <p:cBhvr>
                                        <p:cTn id="116" dur="500"/>
                                        <p:tgtEl>
                                          <p:spTgt spid="32"/>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blinds(horizontal)">
                                      <p:cBhvr>
                                        <p:cTn id="119" dur="500"/>
                                        <p:tgtEl>
                                          <p:spTgt spid="33"/>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linds(horizontal)">
                                      <p:cBhvr>
                                        <p:cTn id="122" dur="500"/>
                                        <p:tgtEl>
                                          <p:spTgt spid="34"/>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linds(horizontal)">
                                      <p:cBhvr>
                                        <p:cTn id="125" dur="500"/>
                                        <p:tgtEl>
                                          <p:spTgt spid="35"/>
                                        </p:tgtEl>
                                      </p:cBhvr>
                                    </p:animEffect>
                                  </p:childTnLst>
                                </p:cTn>
                              </p:par>
                              <p:par>
                                <p:cTn id="126" presetID="5" presetClass="emph" presetSubtype="1" grpId="0" nodeType="withEffect">
                                  <p:stCondLst>
                                    <p:cond delay="0"/>
                                  </p:stCondLst>
                                  <p:childTnLst>
                                    <p:set>
                                      <p:cBhvr override="childStyle">
                                        <p:cTn id="127" dur="indefinite"/>
                                        <p:tgtEl>
                                          <p:spTgt spid="10"/>
                                        </p:tgtEl>
                                        <p:attrNameLst>
                                          <p:attrName>style.fontStyle</p:attrName>
                                        </p:attrNameLst>
                                      </p:cBhvr>
                                      <p:to>
                                        <p:strVal val="normal"/>
                                      </p:to>
                                    </p:set>
                                    <p:set>
                                      <p:cBhvr override="childStyle">
                                        <p:cTn id="128" dur="indefinite"/>
                                        <p:tgtEl>
                                          <p:spTgt spid="10"/>
                                        </p:tgtEl>
                                        <p:attrNameLst>
                                          <p:attrName>style.fontWeight</p:attrName>
                                        </p:attrNameLst>
                                      </p:cBhvr>
                                      <p:to>
                                        <p:strVal val="bold"/>
                                      </p:to>
                                    </p:set>
                                    <p:set>
                                      <p:cBhvr override="childStyle">
                                        <p:cTn id="129" dur="indefinite"/>
                                        <p:tgtEl>
                                          <p:spTgt spid="10"/>
                                        </p:tgtEl>
                                        <p:attrNameLst>
                                          <p:attrName>style.textDecorationUnderline</p:attrName>
                                        </p:attrNameLst>
                                      </p:cBhvr>
                                      <p:to>
                                        <p:strVal val="false"/>
                                      </p:to>
                                    </p:se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36"/>
                                        </p:tgtEl>
                                        <p:attrNameLst>
                                          <p:attrName>style.visibility</p:attrName>
                                        </p:attrNameLst>
                                      </p:cBhvr>
                                      <p:to>
                                        <p:strVal val="visible"/>
                                      </p:to>
                                    </p:set>
                                    <p:anim calcmode="lin" valueType="num">
                                      <p:cBhvr>
                                        <p:cTn id="134" dur="500" fill="hold"/>
                                        <p:tgtEl>
                                          <p:spTgt spid="36"/>
                                        </p:tgtEl>
                                        <p:attrNameLst>
                                          <p:attrName>ppt_w</p:attrName>
                                        </p:attrNameLst>
                                      </p:cBhvr>
                                      <p:tavLst>
                                        <p:tav tm="0">
                                          <p:val>
                                            <p:fltVal val="0"/>
                                          </p:val>
                                        </p:tav>
                                        <p:tav tm="100000">
                                          <p:val>
                                            <p:strVal val="#ppt_w"/>
                                          </p:val>
                                        </p:tav>
                                      </p:tavLst>
                                    </p:anim>
                                    <p:anim calcmode="lin" valueType="num">
                                      <p:cBhvr>
                                        <p:cTn id="135" dur="500" fill="hold"/>
                                        <p:tgtEl>
                                          <p:spTgt spid="36"/>
                                        </p:tgtEl>
                                        <p:attrNameLst>
                                          <p:attrName>ppt_h</p:attrName>
                                        </p:attrNameLst>
                                      </p:cBhvr>
                                      <p:tavLst>
                                        <p:tav tm="0">
                                          <p:val>
                                            <p:fltVal val="0"/>
                                          </p:val>
                                        </p:tav>
                                        <p:tav tm="100000">
                                          <p:val>
                                            <p:strVal val="#ppt_h"/>
                                          </p:val>
                                        </p:tav>
                                      </p:tavLst>
                                    </p:anim>
                                    <p:animEffect transition="in" filter="fade">
                                      <p:cBhvr>
                                        <p:cTn id="136" dur="5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36"/>
                                        </p:tgtEl>
                                      </p:cBhvr>
                                    </p:animEffect>
                                    <p:set>
                                      <p:cBhvr>
                                        <p:cTn id="141" dur="1" fill="hold">
                                          <p:stCondLst>
                                            <p:cond delay="499"/>
                                          </p:stCondLst>
                                        </p:cTn>
                                        <p:tgtEl>
                                          <p:spTgt spid="36"/>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37"/>
                                        </p:tgtEl>
                                        <p:attrNameLst>
                                          <p:attrName>style.visibility</p:attrName>
                                        </p:attrNameLst>
                                      </p:cBhvr>
                                      <p:to>
                                        <p:strVal val="visible"/>
                                      </p:to>
                                    </p:set>
                                    <p:anim calcmode="lin" valueType="num">
                                      <p:cBhvr>
                                        <p:cTn id="146" dur="500" fill="hold"/>
                                        <p:tgtEl>
                                          <p:spTgt spid="37"/>
                                        </p:tgtEl>
                                        <p:attrNameLst>
                                          <p:attrName>ppt_w</p:attrName>
                                        </p:attrNameLst>
                                      </p:cBhvr>
                                      <p:tavLst>
                                        <p:tav tm="0">
                                          <p:val>
                                            <p:fltVal val="0"/>
                                          </p:val>
                                        </p:tav>
                                        <p:tav tm="100000">
                                          <p:val>
                                            <p:strVal val="#ppt_w"/>
                                          </p:val>
                                        </p:tav>
                                      </p:tavLst>
                                    </p:anim>
                                    <p:anim calcmode="lin" valueType="num">
                                      <p:cBhvr>
                                        <p:cTn id="147" dur="500" fill="hold"/>
                                        <p:tgtEl>
                                          <p:spTgt spid="37"/>
                                        </p:tgtEl>
                                        <p:attrNameLst>
                                          <p:attrName>ppt_h</p:attrName>
                                        </p:attrNameLst>
                                      </p:cBhvr>
                                      <p:tavLst>
                                        <p:tav tm="0">
                                          <p:val>
                                            <p:fltVal val="0"/>
                                          </p:val>
                                        </p:tav>
                                        <p:tav tm="100000">
                                          <p:val>
                                            <p:strVal val="#ppt_h"/>
                                          </p:val>
                                        </p:tav>
                                      </p:tavLst>
                                    </p:anim>
                                    <p:animEffect transition="in" filter="fade">
                                      <p:cBhvr>
                                        <p:cTn id="148" dur="500"/>
                                        <p:tgtEl>
                                          <p:spTgt spid="37"/>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38"/>
                                        </p:tgtEl>
                                        <p:attrNameLst>
                                          <p:attrName>style.visibility</p:attrName>
                                        </p:attrNameLst>
                                      </p:cBhvr>
                                      <p:to>
                                        <p:strVal val="visible"/>
                                      </p:to>
                                    </p:set>
                                    <p:anim calcmode="lin" valueType="num">
                                      <p:cBhvr>
                                        <p:cTn id="153" dur="500" fill="hold"/>
                                        <p:tgtEl>
                                          <p:spTgt spid="38"/>
                                        </p:tgtEl>
                                        <p:attrNameLst>
                                          <p:attrName>ppt_w</p:attrName>
                                        </p:attrNameLst>
                                      </p:cBhvr>
                                      <p:tavLst>
                                        <p:tav tm="0">
                                          <p:val>
                                            <p:fltVal val="0"/>
                                          </p:val>
                                        </p:tav>
                                        <p:tav tm="100000">
                                          <p:val>
                                            <p:strVal val="#ppt_w"/>
                                          </p:val>
                                        </p:tav>
                                      </p:tavLst>
                                    </p:anim>
                                    <p:anim calcmode="lin" valueType="num">
                                      <p:cBhvr>
                                        <p:cTn id="154" dur="500" fill="hold"/>
                                        <p:tgtEl>
                                          <p:spTgt spid="38"/>
                                        </p:tgtEl>
                                        <p:attrNameLst>
                                          <p:attrName>ppt_h</p:attrName>
                                        </p:attrNameLst>
                                      </p:cBhvr>
                                      <p:tavLst>
                                        <p:tav tm="0">
                                          <p:val>
                                            <p:fltVal val="0"/>
                                          </p:val>
                                        </p:tav>
                                        <p:tav tm="100000">
                                          <p:val>
                                            <p:strVal val="#ppt_h"/>
                                          </p:val>
                                        </p:tav>
                                      </p:tavLst>
                                    </p:anim>
                                    <p:animEffect transition="in" filter="fade">
                                      <p:cBhvr>
                                        <p:cTn id="155" dur="500"/>
                                        <p:tgtEl>
                                          <p:spTgt spid="38"/>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p:cTn id="160" dur="500" fill="hold"/>
                                        <p:tgtEl>
                                          <p:spTgt spid="39"/>
                                        </p:tgtEl>
                                        <p:attrNameLst>
                                          <p:attrName>ppt_w</p:attrName>
                                        </p:attrNameLst>
                                      </p:cBhvr>
                                      <p:tavLst>
                                        <p:tav tm="0">
                                          <p:val>
                                            <p:fltVal val="0"/>
                                          </p:val>
                                        </p:tav>
                                        <p:tav tm="100000">
                                          <p:val>
                                            <p:strVal val="#ppt_w"/>
                                          </p:val>
                                        </p:tav>
                                      </p:tavLst>
                                    </p:anim>
                                    <p:anim calcmode="lin" valueType="num">
                                      <p:cBhvr>
                                        <p:cTn id="161" dur="500" fill="hold"/>
                                        <p:tgtEl>
                                          <p:spTgt spid="39"/>
                                        </p:tgtEl>
                                        <p:attrNameLst>
                                          <p:attrName>ppt_h</p:attrName>
                                        </p:attrNameLst>
                                      </p:cBhvr>
                                      <p:tavLst>
                                        <p:tav tm="0">
                                          <p:val>
                                            <p:fltVal val="0"/>
                                          </p:val>
                                        </p:tav>
                                        <p:tav tm="100000">
                                          <p:val>
                                            <p:strVal val="#ppt_h"/>
                                          </p:val>
                                        </p:tav>
                                      </p:tavLst>
                                    </p:anim>
                                    <p:animEffect transition="in" filter="fade">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mph" presetSubtype="0" grpId="5" nodeType="clickEffect">
                                  <p:stCondLst>
                                    <p:cond delay="0"/>
                                  </p:stCondLst>
                                  <p:childTnLst>
                                    <p:set>
                                      <p:cBhvr rctx="PPT">
                                        <p:cTn id="166" dur="indefinite"/>
                                        <p:tgtEl>
                                          <p:spTgt spid="14"/>
                                        </p:tgtEl>
                                        <p:attrNameLst>
                                          <p:attrName>style.opacity</p:attrName>
                                        </p:attrNameLst>
                                      </p:cBhvr>
                                      <p:to>
                                        <p:strVal val="0.1"/>
                                      </p:to>
                                    </p:set>
                                    <p:animEffect filter="image" prLst="opacity: 0.1">
                                      <p:cBhvr rctx="IE">
                                        <p:cTn id="167" dur="indefinite"/>
                                        <p:tgtEl>
                                          <p:spTgt spid="14"/>
                                        </p:tgtEl>
                                      </p:cBhvr>
                                    </p:animEffect>
                                  </p:childTnLst>
                                </p:cTn>
                              </p:par>
                              <p:par>
                                <p:cTn id="168" presetID="9" presetClass="emph" presetSubtype="0" grpId="1" nodeType="withEffect">
                                  <p:stCondLst>
                                    <p:cond delay="0"/>
                                  </p:stCondLst>
                                  <p:childTnLst>
                                    <p:set>
                                      <p:cBhvr rctx="PPT">
                                        <p:cTn id="169" dur="indefinite"/>
                                        <p:tgtEl>
                                          <p:spTgt spid="15"/>
                                        </p:tgtEl>
                                        <p:attrNameLst>
                                          <p:attrName>style.opacity</p:attrName>
                                        </p:attrNameLst>
                                      </p:cBhvr>
                                      <p:to>
                                        <p:strVal val="0.1"/>
                                      </p:to>
                                    </p:set>
                                    <p:animEffect filter="image" prLst="opacity: 0.1">
                                      <p:cBhvr rctx="IE">
                                        <p:cTn id="170" dur="indefinite"/>
                                        <p:tgtEl>
                                          <p:spTgt spid="15"/>
                                        </p:tgtEl>
                                      </p:cBhvr>
                                    </p:animEffect>
                                  </p:childTnLst>
                                </p:cTn>
                              </p:par>
                              <p:par>
                                <p:cTn id="171" presetID="9" presetClass="emph" presetSubtype="0" grpId="1" nodeType="withEffect">
                                  <p:stCondLst>
                                    <p:cond delay="0"/>
                                  </p:stCondLst>
                                  <p:childTnLst>
                                    <p:set>
                                      <p:cBhvr rctx="PPT">
                                        <p:cTn id="172" dur="indefinite"/>
                                        <p:tgtEl>
                                          <p:spTgt spid="6"/>
                                        </p:tgtEl>
                                        <p:attrNameLst>
                                          <p:attrName>style.opacity</p:attrName>
                                        </p:attrNameLst>
                                      </p:cBhvr>
                                      <p:to>
                                        <p:strVal val="0.1"/>
                                      </p:to>
                                    </p:set>
                                    <p:animEffect filter="image" prLst="opacity: 0.1">
                                      <p:cBhvr rctx="IE">
                                        <p:cTn id="173" dur="indefinite"/>
                                        <p:tgtEl>
                                          <p:spTgt spid="6"/>
                                        </p:tgtEl>
                                      </p:cBhvr>
                                    </p:animEffect>
                                  </p:childTnLst>
                                </p:cTn>
                              </p:par>
                              <p:par>
                                <p:cTn id="174" presetID="9" presetClass="emph" presetSubtype="0" nodeType="withEffect">
                                  <p:stCondLst>
                                    <p:cond delay="0"/>
                                  </p:stCondLst>
                                  <p:childTnLst>
                                    <p:set>
                                      <p:cBhvr rctx="PPT">
                                        <p:cTn id="175" dur="indefinite"/>
                                        <p:tgtEl>
                                          <p:spTgt spid="41"/>
                                        </p:tgtEl>
                                        <p:attrNameLst>
                                          <p:attrName>style.opacity</p:attrName>
                                        </p:attrNameLst>
                                      </p:cBhvr>
                                      <p:to>
                                        <p:strVal val="0.1"/>
                                      </p:to>
                                    </p:set>
                                    <p:animEffect filter="image" prLst="opacity: 0.1">
                                      <p:cBhvr rctx="IE">
                                        <p:cTn id="176" dur="indefinite"/>
                                        <p:tgtEl>
                                          <p:spTgt spid="41"/>
                                        </p:tgtEl>
                                      </p:cBhvr>
                                    </p:animEffect>
                                  </p:childTnLst>
                                </p:cTn>
                              </p:par>
                              <p:par>
                                <p:cTn id="177" presetID="9" presetClass="emph" presetSubtype="0" grpId="1" nodeType="withEffect">
                                  <p:stCondLst>
                                    <p:cond delay="0"/>
                                  </p:stCondLst>
                                  <p:childTnLst>
                                    <p:set>
                                      <p:cBhvr rctx="PPT">
                                        <p:cTn id="178" dur="indefinite"/>
                                        <p:tgtEl>
                                          <p:spTgt spid="16"/>
                                        </p:tgtEl>
                                        <p:attrNameLst>
                                          <p:attrName>style.opacity</p:attrName>
                                        </p:attrNameLst>
                                      </p:cBhvr>
                                      <p:to>
                                        <p:strVal val="0.1"/>
                                      </p:to>
                                    </p:set>
                                    <p:animEffect filter="image" prLst="opacity: 0.1">
                                      <p:cBhvr rctx="IE">
                                        <p:cTn id="179" dur="indefinite"/>
                                        <p:tgtEl>
                                          <p:spTgt spid="16"/>
                                        </p:tgtEl>
                                      </p:cBhvr>
                                    </p:animEffect>
                                  </p:childTnLst>
                                </p:cTn>
                              </p:par>
                              <p:par>
                                <p:cTn id="180" presetID="9" presetClass="emph" presetSubtype="0" nodeType="withEffect">
                                  <p:stCondLst>
                                    <p:cond delay="0"/>
                                  </p:stCondLst>
                                  <p:childTnLst>
                                    <p:set>
                                      <p:cBhvr rctx="PPT">
                                        <p:cTn id="181" dur="indefinite"/>
                                        <p:tgtEl>
                                          <p:spTgt spid="17"/>
                                        </p:tgtEl>
                                        <p:attrNameLst>
                                          <p:attrName>style.opacity</p:attrName>
                                        </p:attrNameLst>
                                      </p:cBhvr>
                                      <p:to>
                                        <p:strVal val="0.1"/>
                                      </p:to>
                                    </p:set>
                                    <p:animEffect filter="image" prLst="opacity: 0.1">
                                      <p:cBhvr rctx="IE">
                                        <p:cTn id="182" dur="indefinite"/>
                                        <p:tgtEl>
                                          <p:spTgt spid="17"/>
                                        </p:tgtEl>
                                      </p:cBhvr>
                                    </p:animEffect>
                                  </p:childTnLst>
                                </p:cTn>
                              </p:par>
                              <p:par>
                                <p:cTn id="183" presetID="9" presetClass="emph" presetSubtype="0" nodeType="withEffect">
                                  <p:stCondLst>
                                    <p:cond delay="0"/>
                                  </p:stCondLst>
                                  <p:childTnLst>
                                    <p:set>
                                      <p:cBhvr rctx="PPT">
                                        <p:cTn id="184" dur="indefinite"/>
                                        <p:tgtEl>
                                          <p:spTgt spid="18"/>
                                        </p:tgtEl>
                                        <p:attrNameLst>
                                          <p:attrName>style.opacity</p:attrName>
                                        </p:attrNameLst>
                                      </p:cBhvr>
                                      <p:to>
                                        <p:strVal val="0.1"/>
                                      </p:to>
                                    </p:set>
                                    <p:animEffect filter="image" prLst="opacity: 0.1">
                                      <p:cBhvr rctx="IE">
                                        <p:cTn id="185" dur="indefinite"/>
                                        <p:tgtEl>
                                          <p:spTgt spid="18"/>
                                        </p:tgtEl>
                                      </p:cBhvr>
                                    </p:animEffect>
                                  </p:childTnLst>
                                </p:cTn>
                              </p:par>
                              <p:par>
                                <p:cTn id="186" presetID="9" presetClass="emph" presetSubtype="0" nodeType="withEffect">
                                  <p:stCondLst>
                                    <p:cond delay="0"/>
                                  </p:stCondLst>
                                  <p:childTnLst>
                                    <p:set>
                                      <p:cBhvr rctx="PPT">
                                        <p:cTn id="187" dur="indefinite"/>
                                        <p:tgtEl>
                                          <p:spTgt spid="19"/>
                                        </p:tgtEl>
                                        <p:attrNameLst>
                                          <p:attrName>style.opacity</p:attrName>
                                        </p:attrNameLst>
                                      </p:cBhvr>
                                      <p:to>
                                        <p:strVal val="0.1"/>
                                      </p:to>
                                    </p:set>
                                    <p:animEffect filter="image" prLst="opacity: 0.1">
                                      <p:cBhvr rctx="IE">
                                        <p:cTn id="188" dur="indefinite"/>
                                        <p:tgtEl>
                                          <p:spTgt spid="19"/>
                                        </p:tgtEl>
                                      </p:cBhvr>
                                    </p:animEffect>
                                  </p:childTnLst>
                                </p:cTn>
                              </p:par>
                              <p:par>
                                <p:cTn id="189" presetID="9" presetClass="emph" presetSubtype="0" grpId="1" nodeType="withEffect">
                                  <p:stCondLst>
                                    <p:cond delay="0"/>
                                  </p:stCondLst>
                                  <p:childTnLst>
                                    <p:set>
                                      <p:cBhvr rctx="PPT">
                                        <p:cTn id="190" dur="indefinite"/>
                                        <p:tgtEl>
                                          <p:spTgt spid="20"/>
                                        </p:tgtEl>
                                        <p:attrNameLst>
                                          <p:attrName>style.opacity</p:attrName>
                                        </p:attrNameLst>
                                      </p:cBhvr>
                                      <p:to>
                                        <p:strVal val="0.1"/>
                                      </p:to>
                                    </p:set>
                                    <p:animEffect filter="image" prLst="opacity: 0.1">
                                      <p:cBhvr rctx="IE">
                                        <p:cTn id="191" dur="indefinite"/>
                                        <p:tgtEl>
                                          <p:spTgt spid="20"/>
                                        </p:tgtEl>
                                      </p:cBhvr>
                                    </p:animEffect>
                                  </p:childTnLst>
                                </p:cTn>
                              </p:par>
                              <p:par>
                                <p:cTn id="192" presetID="9" presetClass="emph" presetSubtype="0" grpId="1" nodeType="withEffect">
                                  <p:stCondLst>
                                    <p:cond delay="0"/>
                                  </p:stCondLst>
                                  <p:childTnLst>
                                    <p:set>
                                      <p:cBhvr rctx="PPT">
                                        <p:cTn id="193" dur="indefinite"/>
                                        <p:tgtEl>
                                          <p:spTgt spid="7"/>
                                        </p:tgtEl>
                                        <p:attrNameLst>
                                          <p:attrName>style.opacity</p:attrName>
                                        </p:attrNameLst>
                                      </p:cBhvr>
                                      <p:to>
                                        <p:strVal val="0.1"/>
                                      </p:to>
                                    </p:set>
                                    <p:animEffect filter="image" prLst="opacity: 0.1">
                                      <p:cBhvr rctx="IE">
                                        <p:cTn id="194" dur="indefinite"/>
                                        <p:tgtEl>
                                          <p:spTgt spid="7"/>
                                        </p:tgtEl>
                                      </p:cBhvr>
                                    </p:animEffect>
                                  </p:childTnLst>
                                </p:cTn>
                              </p:par>
                              <p:par>
                                <p:cTn id="195" presetID="9" presetClass="emph" presetSubtype="0" nodeType="withEffect">
                                  <p:stCondLst>
                                    <p:cond delay="0"/>
                                  </p:stCondLst>
                                  <p:childTnLst>
                                    <p:set>
                                      <p:cBhvr rctx="PPT">
                                        <p:cTn id="196" dur="indefinite"/>
                                        <p:tgtEl>
                                          <p:spTgt spid="40"/>
                                        </p:tgtEl>
                                        <p:attrNameLst>
                                          <p:attrName>style.opacity</p:attrName>
                                        </p:attrNameLst>
                                      </p:cBhvr>
                                      <p:to>
                                        <p:strVal val="0.1"/>
                                      </p:to>
                                    </p:set>
                                    <p:animEffect filter="image" prLst="opacity: 0.1">
                                      <p:cBhvr rctx="IE">
                                        <p:cTn id="197" dur="indefinite"/>
                                        <p:tgtEl>
                                          <p:spTgt spid="40"/>
                                        </p:tgtEl>
                                      </p:cBhvr>
                                    </p:animEffect>
                                  </p:childTnLst>
                                </p:cTn>
                              </p:par>
                              <p:par>
                                <p:cTn id="198" presetID="9" presetClass="emph" presetSubtype="0" grpId="1" nodeType="withEffect">
                                  <p:stCondLst>
                                    <p:cond delay="0"/>
                                  </p:stCondLst>
                                  <p:childTnLst>
                                    <p:set>
                                      <p:cBhvr rctx="PPT">
                                        <p:cTn id="199" dur="indefinite"/>
                                        <p:tgtEl>
                                          <p:spTgt spid="21"/>
                                        </p:tgtEl>
                                        <p:attrNameLst>
                                          <p:attrName>style.opacity</p:attrName>
                                        </p:attrNameLst>
                                      </p:cBhvr>
                                      <p:to>
                                        <p:strVal val="0.1"/>
                                      </p:to>
                                    </p:set>
                                    <p:animEffect filter="image" prLst="opacity: 0.1">
                                      <p:cBhvr rctx="IE">
                                        <p:cTn id="200" dur="indefinite"/>
                                        <p:tgtEl>
                                          <p:spTgt spid="21"/>
                                        </p:tgtEl>
                                      </p:cBhvr>
                                    </p:animEffect>
                                  </p:childTnLst>
                                </p:cTn>
                              </p:par>
                              <p:par>
                                <p:cTn id="201" presetID="9" presetClass="emph" presetSubtype="0" nodeType="withEffect">
                                  <p:stCondLst>
                                    <p:cond delay="0"/>
                                  </p:stCondLst>
                                  <p:childTnLst>
                                    <p:set>
                                      <p:cBhvr rctx="PPT">
                                        <p:cTn id="202" dur="indefinite"/>
                                        <p:tgtEl>
                                          <p:spTgt spid="22"/>
                                        </p:tgtEl>
                                        <p:attrNameLst>
                                          <p:attrName>style.opacity</p:attrName>
                                        </p:attrNameLst>
                                      </p:cBhvr>
                                      <p:to>
                                        <p:strVal val="0.1"/>
                                      </p:to>
                                    </p:set>
                                    <p:animEffect filter="image" prLst="opacity: 0.1">
                                      <p:cBhvr rctx="IE">
                                        <p:cTn id="203" dur="indefinite"/>
                                        <p:tgtEl>
                                          <p:spTgt spid="22"/>
                                        </p:tgtEl>
                                      </p:cBhvr>
                                    </p:animEffect>
                                  </p:childTnLst>
                                </p:cTn>
                              </p:par>
                              <p:par>
                                <p:cTn id="204" presetID="9" presetClass="emph" presetSubtype="0" nodeType="withEffect">
                                  <p:stCondLst>
                                    <p:cond delay="0"/>
                                  </p:stCondLst>
                                  <p:childTnLst>
                                    <p:set>
                                      <p:cBhvr rctx="PPT">
                                        <p:cTn id="205" dur="indefinite"/>
                                        <p:tgtEl>
                                          <p:spTgt spid="23"/>
                                        </p:tgtEl>
                                        <p:attrNameLst>
                                          <p:attrName>style.opacity</p:attrName>
                                        </p:attrNameLst>
                                      </p:cBhvr>
                                      <p:to>
                                        <p:strVal val="0.1"/>
                                      </p:to>
                                    </p:set>
                                    <p:animEffect filter="image" prLst="opacity: 0.1">
                                      <p:cBhvr rctx="IE">
                                        <p:cTn id="206" dur="indefinite"/>
                                        <p:tgtEl>
                                          <p:spTgt spid="23"/>
                                        </p:tgtEl>
                                      </p:cBhvr>
                                    </p:animEffect>
                                  </p:childTnLst>
                                </p:cTn>
                              </p:par>
                              <p:par>
                                <p:cTn id="207" presetID="9" presetClass="emph" presetSubtype="0" nodeType="withEffect">
                                  <p:stCondLst>
                                    <p:cond delay="0"/>
                                  </p:stCondLst>
                                  <p:childTnLst>
                                    <p:set>
                                      <p:cBhvr rctx="PPT">
                                        <p:cTn id="208" dur="indefinite"/>
                                        <p:tgtEl>
                                          <p:spTgt spid="24"/>
                                        </p:tgtEl>
                                        <p:attrNameLst>
                                          <p:attrName>style.opacity</p:attrName>
                                        </p:attrNameLst>
                                      </p:cBhvr>
                                      <p:to>
                                        <p:strVal val="0.1"/>
                                      </p:to>
                                    </p:set>
                                    <p:animEffect filter="image" prLst="opacity: 0.1">
                                      <p:cBhvr rctx="IE">
                                        <p:cTn id="209" dur="indefinite"/>
                                        <p:tgtEl>
                                          <p:spTgt spid="24"/>
                                        </p:tgtEl>
                                      </p:cBhvr>
                                    </p:animEffect>
                                  </p:childTnLst>
                                </p:cTn>
                              </p:par>
                              <p:par>
                                <p:cTn id="210" presetID="9" presetClass="emph" presetSubtype="0" grpId="1" nodeType="withEffect">
                                  <p:stCondLst>
                                    <p:cond delay="0"/>
                                  </p:stCondLst>
                                  <p:childTnLst>
                                    <p:set>
                                      <p:cBhvr rctx="PPT">
                                        <p:cTn id="211" dur="indefinite"/>
                                        <p:tgtEl>
                                          <p:spTgt spid="25"/>
                                        </p:tgtEl>
                                        <p:attrNameLst>
                                          <p:attrName>style.opacity</p:attrName>
                                        </p:attrNameLst>
                                      </p:cBhvr>
                                      <p:to>
                                        <p:strVal val="0.1"/>
                                      </p:to>
                                    </p:set>
                                    <p:animEffect filter="image" prLst="opacity: 0.1">
                                      <p:cBhvr rctx="IE">
                                        <p:cTn id="212" dur="indefinite"/>
                                        <p:tgtEl>
                                          <p:spTgt spid="25"/>
                                        </p:tgtEl>
                                      </p:cBhvr>
                                    </p:animEffect>
                                  </p:childTnLst>
                                </p:cTn>
                              </p:par>
                              <p:par>
                                <p:cTn id="213" presetID="9" presetClass="emph" presetSubtype="0" grpId="1" nodeType="withEffect">
                                  <p:stCondLst>
                                    <p:cond delay="0"/>
                                  </p:stCondLst>
                                  <p:childTnLst>
                                    <p:set>
                                      <p:cBhvr rctx="PPT">
                                        <p:cTn id="214" dur="indefinite"/>
                                        <p:tgtEl>
                                          <p:spTgt spid="8"/>
                                        </p:tgtEl>
                                        <p:attrNameLst>
                                          <p:attrName>style.opacity</p:attrName>
                                        </p:attrNameLst>
                                      </p:cBhvr>
                                      <p:to>
                                        <p:strVal val="0.1"/>
                                      </p:to>
                                    </p:set>
                                    <p:animEffect filter="image" prLst="opacity: 0.1">
                                      <p:cBhvr rctx="IE">
                                        <p:cTn id="215" dur="indefinite"/>
                                        <p:tgtEl>
                                          <p:spTgt spid="8"/>
                                        </p:tgtEl>
                                      </p:cBhvr>
                                    </p:animEffect>
                                  </p:childTnLst>
                                </p:cTn>
                              </p:par>
                              <p:par>
                                <p:cTn id="216" presetID="9" presetClass="emph" presetSubtype="0" nodeType="withEffect">
                                  <p:stCondLst>
                                    <p:cond delay="0"/>
                                  </p:stCondLst>
                                  <p:childTnLst>
                                    <p:set>
                                      <p:cBhvr rctx="PPT">
                                        <p:cTn id="217" dur="indefinite"/>
                                        <p:tgtEl>
                                          <p:spTgt spid="42"/>
                                        </p:tgtEl>
                                        <p:attrNameLst>
                                          <p:attrName>style.opacity</p:attrName>
                                        </p:attrNameLst>
                                      </p:cBhvr>
                                      <p:to>
                                        <p:strVal val="0.1"/>
                                      </p:to>
                                    </p:set>
                                    <p:animEffect filter="image" prLst="opacity: 0.1">
                                      <p:cBhvr rctx="IE">
                                        <p:cTn id="218" dur="indefinite"/>
                                        <p:tgtEl>
                                          <p:spTgt spid="42"/>
                                        </p:tgtEl>
                                      </p:cBhvr>
                                    </p:animEffect>
                                  </p:childTnLst>
                                </p:cTn>
                              </p:par>
                              <p:par>
                                <p:cTn id="219" presetID="9" presetClass="emph" presetSubtype="0" grpId="0" nodeType="withEffect">
                                  <p:stCondLst>
                                    <p:cond delay="0"/>
                                  </p:stCondLst>
                                  <p:childTnLst>
                                    <p:set>
                                      <p:cBhvr rctx="PPT">
                                        <p:cTn id="220" dur="indefinite"/>
                                        <p:tgtEl>
                                          <p:spTgt spid="26"/>
                                        </p:tgtEl>
                                        <p:attrNameLst>
                                          <p:attrName>style.opacity</p:attrName>
                                        </p:attrNameLst>
                                      </p:cBhvr>
                                      <p:to>
                                        <p:strVal val="0.1"/>
                                      </p:to>
                                    </p:set>
                                    <p:animEffect filter="image" prLst="opacity: 0.1">
                                      <p:cBhvr rctx="IE">
                                        <p:cTn id="221" dur="indefinite"/>
                                        <p:tgtEl>
                                          <p:spTgt spid="26"/>
                                        </p:tgtEl>
                                      </p:cBhvr>
                                    </p:animEffect>
                                  </p:childTnLst>
                                </p:cTn>
                              </p:par>
                              <p:par>
                                <p:cTn id="222" presetID="9" presetClass="emph" presetSubtype="0" nodeType="withEffect">
                                  <p:stCondLst>
                                    <p:cond delay="0"/>
                                  </p:stCondLst>
                                  <p:childTnLst>
                                    <p:set>
                                      <p:cBhvr rctx="PPT">
                                        <p:cTn id="223" dur="indefinite"/>
                                        <p:tgtEl>
                                          <p:spTgt spid="27"/>
                                        </p:tgtEl>
                                        <p:attrNameLst>
                                          <p:attrName>style.opacity</p:attrName>
                                        </p:attrNameLst>
                                      </p:cBhvr>
                                      <p:to>
                                        <p:strVal val="0.1"/>
                                      </p:to>
                                    </p:set>
                                    <p:animEffect filter="image" prLst="opacity: 0.1">
                                      <p:cBhvr rctx="IE">
                                        <p:cTn id="224" dur="indefinite"/>
                                        <p:tgtEl>
                                          <p:spTgt spid="27"/>
                                        </p:tgtEl>
                                      </p:cBhvr>
                                    </p:animEffect>
                                  </p:childTnLst>
                                </p:cTn>
                              </p:par>
                              <p:par>
                                <p:cTn id="225" presetID="9" presetClass="emph" presetSubtype="0" nodeType="withEffect">
                                  <p:stCondLst>
                                    <p:cond delay="0"/>
                                  </p:stCondLst>
                                  <p:childTnLst>
                                    <p:set>
                                      <p:cBhvr rctx="PPT">
                                        <p:cTn id="226" dur="indefinite"/>
                                        <p:tgtEl>
                                          <p:spTgt spid="28"/>
                                        </p:tgtEl>
                                        <p:attrNameLst>
                                          <p:attrName>style.opacity</p:attrName>
                                        </p:attrNameLst>
                                      </p:cBhvr>
                                      <p:to>
                                        <p:strVal val="0.1"/>
                                      </p:to>
                                    </p:set>
                                    <p:animEffect filter="image" prLst="opacity: 0.1">
                                      <p:cBhvr rctx="IE">
                                        <p:cTn id="227" dur="indefinite"/>
                                        <p:tgtEl>
                                          <p:spTgt spid="28"/>
                                        </p:tgtEl>
                                      </p:cBhvr>
                                    </p:animEffect>
                                  </p:childTnLst>
                                </p:cTn>
                              </p:par>
                              <p:par>
                                <p:cTn id="228" presetID="9" presetClass="emph" presetSubtype="0" nodeType="withEffect">
                                  <p:stCondLst>
                                    <p:cond delay="0"/>
                                  </p:stCondLst>
                                  <p:childTnLst>
                                    <p:set>
                                      <p:cBhvr rctx="PPT">
                                        <p:cTn id="229" dur="indefinite"/>
                                        <p:tgtEl>
                                          <p:spTgt spid="29"/>
                                        </p:tgtEl>
                                        <p:attrNameLst>
                                          <p:attrName>style.opacity</p:attrName>
                                        </p:attrNameLst>
                                      </p:cBhvr>
                                      <p:to>
                                        <p:strVal val="0.1"/>
                                      </p:to>
                                    </p:set>
                                    <p:animEffect filter="image" prLst="opacity: 0.1">
                                      <p:cBhvr rctx="IE">
                                        <p:cTn id="230" dur="indefinite"/>
                                        <p:tgtEl>
                                          <p:spTgt spid="29"/>
                                        </p:tgtEl>
                                      </p:cBhvr>
                                    </p:animEffect>
                                  </p:childTnLst>
                                </p:cTn>
                              </p:par>
                              <p:par>
                                <p:cTn id="231" presetID="9" presetClass="emph" presetSubtype="0" grpId="1" nodeType="withEffect">
                                  <p:stCondLst>
                                    <p:cond delay="0"/>
                                  </p:stCondLst>
                                  <p:childTnLst>
                                    <p:set>
                                      <p:cBhvr rctx="PPT">
                                        <p:cTn id="232" dur="indefinite"/>
                                        <p:tgtEl>
                                          <p:spTgt spid="30"/>
                                        </p:tgtEl>
                                        <p:attrNameLst>
                                          <p:attrName>style.opacity</p:attrName>
                                        </p:attrNameLst>
                                      </p:cBhvr>
                                      <p:to>
                                        <p:strVal val="0.1"/>
                                      </p:to>
                                    </p:set>
                                    <p:animEffect filter="image" prLst="opacity: 0.1">
                                      <p:cBhvr rctx="IE">
                                        <p:cTn id="233" dur="indefinite"/>
                                        <p:tgtEl>
                                          <p:spTgt spid="30"/>
                                        </p:tgtEl>
                                      </p:cBhvr>
                                    </p:animEffect>
                                  </p:childTnLst>
                                </p:cTn>
                              </p:par>
                              <p:par>
                                <p:cTn id="234" presetID="9" presetClass="emph" presetSubtype="0" grpId="1" nodeType="withEffect">
                                  <p:stCondLst>
                                    <p:cond delay="0"/>
                                  </p:stCondLst>
                                  <p:childTnLst>
                                    <p:set>
                                      <p:cBhvr rctx="PPT">
                                        <p:cTn id="235" dur="indefinite"/>
                                        <p:tgtEl>
                                          <p:spTgt spid="31"/>
                                        </p:tgtEl>
                                        <p:attrNameLst>
                                          <p:attrName>style.opacity</p:attrName>
                                        </p:attrNameLst>
                                      </p:cBhvr>
                                      <p:to>
                                        <p:strVal val="0.1"/>
                                      </p:to>
                                    </p:set>
                                    <p:animEffect filter="image" prLst="opacity: 0.1">
                                      <p:cBhvr rctx="IE">
                                        <p:cTn id="236" dur="indefinite"/>
                                        <p:tgtEl>
                                          <p:spTgt spid="31"/>
                                        </p:tgtEl>
                                      </p:cBhvr>
                                    </p:animEffect>
                                  </p:childTnLst>
                                </p:cTn>
                              </p:par>
                              <p:par>
                                <p:cTn id="237" presetID="9" presetClass="emph" presetSubtype="0" nodeType="withEffect">
                                  <p:stCondLst>
                                    <p:cond delay="0"/>
                                  </p:stCondLst>
                                  <p:childTnLst>
                                    <p:set>
                                      <p:cBhvr rctx="PPT">
                                        <p:cTn id="238" dur="indefinite"/>
                                        <p:tgtEl>
                                          <p:spTgt spid="43"/>
                                        </p:tgtEl>
                                        <p:attrNameLst>
                                          <p:attrName>style.opacity</p:attrName>
                                        </p:attrNameLst>
                                      </p:cBhvr>
                                      <p:to>
                                        <p:strVal val="0.1"/>
                                      </p:to>
                                    </p:set>
                                    <p:animEffect filter="image" prLst="opacity: 0.1">
                                      <p:cBhvr rctx="IE">
                                        <p:cTn id="239" dur="indefinite"/>
                                        <p:tgtEl>
                                          <p:spTgt spid="43"/>
                                        </p:tgtEl>
                                      </p:cBhvr>
                                    </p:animEffect>
                                  </p:childTnLst>
                                </p:cTn>
                              </p:par>
                              <p:par>
                                <p:cTn id="240" presetID="9" presetClass="emph" presetSubtype="0" grpId="1" nodeType="withEffect">
                                  <p:stCondLst>
                                    <p:cond delay="0"/>
                                  </p:stCondLst>
                                  <p:childTnLst>
                                    <p:set>
                                      <p:cBhvr rctx="PPT">
                                        <p:cTn id="241" dur="indefinite"/>
                                        <p:tgtEl>
                                          <p:spTgt spid="32"/>
                                        </p:tgtEl>
                                        <p:attrNameLst>
                                          <p:attrName>style.opacity</p:attrName>
                                        </p:attrNameLst>
                                      </p:cBhvr>
                                      <p:to>
                                        <p:strVal val="0.1"/>
                                      </p:to>
                                    </p:set>
                                    <p:animEffect filter="image" prLst="opacity: 0.1">
                                      <p:cBhvr rctx="IE">
                                        <p:cTn id="242" dur="indefinite"/>
                                        <p:tgtEl>
                                          <p:spTgt spid="32"/>
                                        </p:tgtEl>
                                      </p:cBhvr>
                                    </p:animEffect>
                                  </p:childTnLst>
                                </p:cTn>
                              </p:par>
                              <p:par>
                                <p:cTn id="243" presetID="9" presetClass="emph" presetSubtype="0" grpId="1" nodeType="withEffect">
                                  <p:stCondLst>
                                    <p:cond delay="0"/>
                                  </p:stCondLst>
                                  <p:childTnLst>
                                    <p:set>
                                      <p:cBhvr rctx="PPT">
                                        <p:cTn id="244" dur="indefinite"/>
                                        <p:tgtEl>
                                          <p:spTgt spid="33"/>
                                        </p:tgtEl>
                                        <p:attrNameLst>
                                          <p:attrName>style.opacity</p:attrName>
                                        </p:attrNameLst>
                                      </p:cBhvr>
                                      <p:to>
                                        <p:strVal val="0.1"/>
                                      </p:to>
                                    </p:set>
                                    <p:animEffect filter="image" prLst="opacity: 0.1">
                                      <p:cBhvr rctx="IE">
                                        <p:cTn id="245" dur="indefinite"/>
                                        <p:tgtEl>
                                          <p:spTgt spid="33"/>
                                        </p:tgtEl>
                                      </p:cBhvr>
                                    </p:animEffect>
                                  </p:childTnLst>
                                </p:cTn>
                              </p:par>
                              <p:par>
                                <p:cTn id="246" presetID="9" presetClass="emph" presetSubtype="0" grpId="1" nodeType="withEffect">
                                  <p:stCondLst>
                                    <p:cond delay="0"/>
                                  </p:stCondLst>
                                  <p:childTnLst>
                                    <p:set>
                                      <p:cBhvr rctx="PPT">
                                        <p:cTn id="247" dur="indefinite"/>
                                        <p:tgtEl>
                                          <p:spTgt spid="34"/>
                                        </p:tgtEl>
                                        <p:attrNameLst>
                                          <p:attrName>style.opacity</p:attrName>
                                        </p:attrNameLst>
                                      </p:cBhvr>
                                      <p:to>
                                        <p:strVal val="0.1"/>
                                      </p:to>
                                    </p:set>
                                    <p:animEffect filter="image" prLst="opacity: 0.1">
                                      <p:cBhvr rctx="IE">
                                        <p:cTn id="248" dur="indefinite"/>
                                        <p:tgtEl>
                                          <p:spTgt spid="34"/>
                                        </p:tgtEl>
                                      </p:cBhvr>
                                    </p:animEffect>
                                  </p:childTnLst>
                                </p:cTn>
                              </p:par>
                              <p:par>
                                <p:cTn id="249" presetID="9" presetClass="emph" presetSubtype="0" grpId="1" nodeType="withEffect">
                                  <p:stCondLst>
                                    <p:cond delay="0"/>
                                  </p:stCondLst>
                                  <p:childTnLst>
                                    <p:set>
                                      <p:cBhvr rctx="PPT">
                                        <p:cTn id="250" dur="indefinite"/>
                                        <p:tgtEl>
                                          <p:spTgt spid="35"/>
                                        </p:tgtEl>
                                        <p:attrNameLst>
                                          <p:attrName>style.opacity</p:attrName>
                                        </p:attrNameLst>
                                      </p:cBhvr>
                                      <p:to>
                                        <p:strVal val="0.1"/>
                                      </p:to>
                                    </p:set>
                                    <p:animEffect filter="image" prLst="opacity: 0.1">
                                      <p:cBhvr rctx="IE">
                                        <p:cTn id="251" dur="indefinite"/>
                                        <p:tgtEl>
                                          <p:spTgt spid="35"/>
                                        </p:tgtEl>
                                      </p:cBhvr>
                                    </p:animEffect>
                                  </p:childTnLst>
                                </p:cTn>
                              </p:par>
                              <p:par>
                                <p:cTn id="252" presetID="9" presetClass="emph" presetSubtype="0" grpId="1" nodeType="withEffect">
                                  <p:stCondLst>
                                    <p:cond delay="0"/>
                                  </p:stCondLst>
                                  <p:childTnLst>
                                    <p:set>
                                      <p:cBhvr rctx="PPT">
                                        <p:cTn id="253" dur="indefinite"/>
                                        <p:tgtEl>
                                          <p:spTgt spid="10"/>
                                        </p:tgtEl>
                                        <p:attrNameLst>
                                          <p:attrName>style.opacity</p:attrName>
                                        </p:attrNameLst>
                                      </p:cBhvr>
                                      <p:to>
                                        <p:strVal val="0.1"/>
                                      </p:to>
                                    </p:set>
                                    <p:animEffect filter="image" prLst="opacity: 0.1">
                                      <p:cBhvr rctx="IE">
                                        <p:cTn id="254" dur="indefinite"/>
                                        <p:tgtEl>
                                          <p:spTgt spid="10"/>
                                        </p:tgtEl>
                                      </p:cBhvr>
                                    </p:animEffect>
                                  </p:childTnLst>
                                </p:cTn>
                              </p:par>
                              <p:par>
                                <p:cTn id="255" presetID="9" presetClass="emph" presetSubtype="0" grpId="2" nodeType="withEffect">
                                  <p:stCondLst>
                                    <p:cond delay="0"/>
                                  </p:stCondLst>
                                  <p:childTnLst>
                                    <p:set>
                                      <p:cBhvr rctx="PPT">
                                        <p:cTn id="256" dur="indefinite"/>
                                        <p:tgtEl>
                                          <p:spTgt spid="36"/>
                                        </p:tgtEl>
                                        <p:attrNameLst>
                                          <p:attrName>style.opacity</p:attrName>
                                        </p:attrNameLst>
                                      </p:cBhvr>
                                      <p:to>
                                        <p:strVal val="0.1"/>
                                      </p:to>
                                    </p:set>
                                    <p:animEffect filter="image" prLst="opacity: 0.1">
                                      <p:cBhvr rctx="IE">
                                        <p:cTn id="257" dur="indefinite"/>
                                        <p:tgtEl>
                                          <p:spTgt spid="36"/>
                                        </p:tgtEl>
                                      </p:cBhvr>
                                    </p:animEffect>
                                  </p:childTnLst>
                                </p:cTn>
                              </p:par>
                              <p:par>
                                <p:cTn id="258" presetID="9" presetClass="emph" presetSubtype="0" grpId="1" nodeType="withEffect">
                                  <p:stCondLst>
                                    <p:cond delay="0"/>
                                  </p:stCondLst>
                                  <p:childTnLst>
                                    <p:set>
                                      <p:cBhvr rctx="PPT">
                                        <p:cTn id="259" dur="indefinite"/>
                                        <p:tgtEl>
                                          <p:spTgt spid="37"/>
                                        </p:tgtEl>
                                        <p:attrNameLst>
                                          <p:attrName>style.opacity</p:attrName>
                                        </p:attrNameLst>
                                      </p:cBhvr>
                                      <p:to>
                                        <p:strVal val="0.1"/>
                                      </p:to>
                                    </p:set>
                                    <p:animEffect filter="image" prLst="opacity: 0.1">
                                      <p:cBhvr rctx="IE">
                                        <p:cTn id="260" dur="indefinite"/>
                                        <p:tgtEl>
                                          <p:spTgt spid="37"/>
                                        </p:tgtEl>
                                      </p:cBhvr>
                                    </p:animEffect>
                                  </p:childTnLst>
                                </p:cTn>
                              </p:par>
                              <p:par>
                                <p:cTn id="261" presetID="9" presetClass="emph" presetSubtype="0" grpId="1" nodeType="withEffect">
                                  <p:stCondLst>
                                    <p:cond delay="0"/>
                                  </p:stCondLst>
                                  <p:childTnLst>
                                    <p:set>
                                      <p:cBhvr rctx="PPT">
                                        <p:cTn id="262" dur="indefinite"/>
                                        <p:tgtEl>
                                          <p:spTgt spid="38"/>
                                        </p:tgtEl>
                                        <p:attrNameLst>
                                          <p:attrName>style.opacity</p:attrName>
                                        </p:attrNameLst>
                                      </p:cBhvr>
                                      <p:to>
                                        <p:strVal val="0.1"/>
                                      </p:to>
                                    </p:set>
                                    <p:animEffect filter="image" prLst="opacity: 0.1">
                                      <p:cBhvr rctx="IE">
                                        <p:cTn id="263" dur="indefinite"/>
                                        <p:tgtEl>
                                          <p:spTgt spid="38"/>
                                        </p:tgtEl>
                                      </p:cBhvr>
                                    </p:animEffect>
                                  </p:childTnLst>
                                </p:cTn>
                              </p:par>
                              <p:par>
                                <p:cTn id="264" presetID="9" presetClass="emph" presetSubtype="0" grpId="1" nodeType="withEffect">
                                  <p:stCondLst>
                                    <p:cond delay="0"/>
                                  </p:stCondLst>
                                  <p:childTnLst>
                                    <p:set>
                                      <p:cBhvr rctx="PPT">
                                        <p:cTn id="265" dur="indefinite"/>
                                        <p:tgtEl>
                                          <p:spTgt spid="39"/>
                                        </p:tgtEl>
                                        <p:attrNameLst>
                                          <p:attrName>style.opacity</p:attrName>
                                        </p:attrNameLst>
                                      </p:cBhvr>
                                      <p:to>
                                        <p:strVal val="0.1"/>
                                      </p:to>
                                    </p:set>
                                    <p:animEffect filter="image" prLst="opacity: 0.1">
                                      <p:cBhvr rctx="IE">
                                        <p:cTn id="266" dur="indefinite"/>
                                        <p:tgtEl>
                                          <p:spTgt spid="39"/>
                                        </p:tgtEl>
                                      </p:cBhvr>
                                    </p:animEffect>
                                  </p:childTnLst>
                                </p:cTn>
                              </p:par>
                              <p:par>
                                <p:cTn id="267" presetID="9" presetClass="emph" presetSubtype="0" grpId="0" nodeType="withEffect">
                                  <p:stCondLst>
                                    <p:cond delay="0"/>
                                  </p:stCondLst>
                                  <p:childTnLst>
                                    <p:set>
                                      <p:cBhvr rctx="PPT">
                                        <p:cTn id="268" dur="indefinite"/>
                                        <p:tgtEl>
                                          <p:spTgt spid="2"/>
                                        </p:tgtEl>
                                        <p:attrNameLst>
                                          <p:attrName>style.opacity</p:attrName>
                                        </p:attrNameLst>
                                      </p:cBhvr>
                                      <p:to>
                                        <p:strVal val="0.1"/>
                                      </p:to>
                                    </p:set>
                                    <p:animEffect filter="image" prLst="opacity: 0.1">
                                      <p:cBhvr rctx="IE">
                                        <p:cTn id="269" dur="indefinite"/>
                                        <p:tgtEl>
                                          <p:spTgt spid="2"/>
                                        </p:tgtEl>
                                      </p:cBhvr>
                                    </p:animEffect>
                                  </p:childTnLst>
                                </p:cTn>
                              </p:par>
                              <p:par>
                                <p:cTn id="270" presetID="9" presetClass="emph" presetSubtype="0" grpId="0" nodeType="withEffect">
                                  <p:stCondLst>
                                    <p:cond delay="0"/>
                                  </p:stCondLst>
                                  <p:childTnLst>
                                    <p:set>
                                      <p:cBhvr rctx="PPT">
                                        <p:cTn id="271" dur="indefinite"/>
                                        <p:tgtEl>
                                          <p:spTgt spid="4"/>
                                        </p:tgtEl>
                                        <p:attrNameLst>
                                          <p:attrName>style.opacity</p:attrName>
                                        </p:attrNameLst>
                                      </p:cBhvr>
                                      <p:to>
                                        <p:strVal val="0.1"/>
                                      </p:to>
                                    </p:set>
                                    <p:animEffect filter="image" prLst="opacity: 0.1">
                                      <p:cBhvr rctx="IE">
                                        <p:cTn id="272" dur="indefinite"/>
                                        <p:tgtEl>
                                          <p:spTgt spid="4"/>
                                        </p:tgtEl>
                                      </p:cBhvr>
                                    </p:animEffect>
                                  </p:childTnLst>
                                </p:cTn>
                              </p:par>
                              <p:par>
                                <p:cTn id="273" presetID="9" presetClass="emph" presetSubtype="0" grpId="0" nodeType="withEffect">
                                  <p:stCondLst>
                                    <p:cond delay="0"/>
                                  </p:stCondLst>
                                  <p:childTnLst>
                                    <p:set>
                                      <p:cBhvr rctx="PPT">
                                        <p:cTn id="274" dur="indefinite"/>
                                        <p:tgtEl>
                                          <p:spTgt spid="5"/>
                                        </p:tgtEl>
                                        <p:attrNameLst>
                                          <p:attrName>style.opacity</p:attrName>
                                        </p:attrNameLst>
                                      </p:cBhvr>
                                      <p:to>
                                        <p:strVal val="0.1"/>
                                      </p:to>
                                    </p:set>
                                    <p:animEffect filter="image" prLst="opacity: 0.1">
                                      <p:cBhvr rctx="IE">
                                        <p:cTn id="275" dur="indefinite"/>
                                        <p:tgtEl>
                                          <p:spTgt spid="5"/>
                                        </p:tgtEl>
                                      </p:cBhvr>
                                    </p:animEffect>
                                  </p:childTnLst>
                                </p:cTn>
                              </p:par>
                              <p:par>
                                <p:cTn id="276" presetID="9" presetClass="emph" presetSubtype="0" grpId="0" nodeType="withEffect">
                                  <p:stCondLst>
                                    <p:cond delay="0"/>
                                  </p:stCondLst>
                                  <p:childTnLst>
                                    <p:set>
                                      <p:cBhvr rctx="PPT">
                                        <p:cTn id="277" dur="indefinite"/>
                                        <p:tgtEl>
                                          <p:spTgt spid="9"/>
                                        </p:tgtEl>
                                        <p:attrNameLst>
                                          <p:attrName>style.opacity</p:attrName>
                                        </p:attrNameLst>
                                      </p:cBhvr>
                                      <p:to>
                                        <p:strVal val="0.1"/>
                                      </p:to>
                                    </p:set>
                                    <p:animEffect filter="image" prLst="opacity: 0.1">
                                      <p:cBhvr rctx="IE">
                                        <p:cTn id="278" dur="indefinite"/>
                                        <p:tgtEl>
                                          <p:spTgt spid="9"/>
                                        </p:tgtEl>
                                      </p:cBhvr>
                                    </p:animEffect>
                                  </p:childTnLst>
                                </p:cTn>
                              </p:par>
                              <p:par>
                                <p:cTn id="279" presetID="9" presetClass="emph" presetSubtype="0" nodeType="withEffect">
                                  <p:stCondLst>
                                    <p:cond delay="0"/>
                                  </p:stCondLst>
                                  <p:childTnLst>
                                    <p:set>
                                      <p:cBhvr rctx="PPT">
                                        <p:cTn id="280" dur="indefinite"/>
                                        <p:tgtEl>
                                          <p:spTgt spid="11"/>
                                        </p:tgtEl>
                                        <p:attrNameLst>
                                          <p:attrName>style.opacity</p:attrName>
                                        </p:attrNameLst>
                                      </p:cBhvr>
                                      <p:to>
                                        <p:strVal val="0.1"/>
                                      </p:to>
                                    </p:set>
                                    <p:animEffect filter="image" prLst="opacity: 0.1">
                                      <p:cBhvr rctx="IE">
                                        <p:cTn id="281" dur="indefinite"/>
                                        <p:tgtEl>
                                          <p:spTgt spid="11"/>
                                        </p:tgtEl>
                                      </p:cBhvr>
                                    </p:animEffect>
                                  </p:childTnLst>
                                </p:cTn>
                              </p:par>
                              <p:par>
                                <p:cTn id="282" presetID="9" presetClass="emph" presetSubtype="0" nodeType="withEffect">
                                  <p:stCondLst>
                                    <p:cond delay="0"/>
                                  </p:stCondLst>
                                  <p:childTnLst>
                                    <p:set>
                                      <p:cBhvr rctx="PPT">
                                        <p:cTn id="283" dur="indefinite"/>
                                        <p:tgtEl>
                                          <p:spTgt spid="12"/>
                                        </p:tgtEl>
                                        <p:attrNameLst>
                                          <p:attrName>style.opacity</p:attrName>
                                        </p:attrNameLst>
                                      </p:cBhvr>
                                      <p:to>
                                        <p:strVal val="0.1"/>
                                      </p:to>
                                    </p:set>
                                    <p:animEffect filter="image" prLst="opacity: 0.1">
                                      <p:cBhvr rctx="IE">
                                        <p:cTn id="284" dur="indefinite"/>
                                        <p:tgtEl>
                                          <p:spTgt spid="12"/>
                                        </p:tgtEl>
                                      </p:cBhvr>
                                    </p:animEffect>
                                  </p:childTnLst>
                                </p:cTn>
                              </p:par>
                              <p:par>
                                <p:cTn id="285" presetID="9" presetClass="emph" presetSubtype="0" nodeType="withEffect">
                                  <p:stCondLst>
                                    <p:cond delay="0"/>
                                  </p:stCondLst>
                                  <p:childTnLst>
                                    <p:set>
                                      <p:cBhvr rctx="PPT">
                                        <p:cTn id="286" dur="indefinite"/>
                                        <p:tgtEl>
                                          <p:spTgt spid="13"/>
                                        </p:tgtEl>
                                        <p:attrNameLst>
                                          <p:attrName>style.opacity</p:attrName>
                                        </p:attrNameLst>
                                      </p:cBhvr>
                                      <p:to>
                                        <p:strVal val="0.1"/>
                                      </p:to>
                                    </p:set>
                                    <p:animEffect filter="image" prLst="opacity: 0.1">
                                      <p:cBhvr rctx="IE">
                                        <p:cTn id="287" dur="indefinite"/>
                                        <p:tgtEl>
                                          <p:spTgt spid="13"/>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44"/>
                                        </p:tgtEl>
                                        <p:attrNameLst>
                                          <p:attrName>style.visibility</p:attrName>
                                        </p:attrNameLst>
                                      </p:cBhvr>
                                      <p:to>
                                        <p:strVal val="visible"/>
                                      </p:to>
                                    </p:set>
                                    <p:animEffect transition="in" filter="fade">
                                      <p:cBhvr>
                                        <p:cTn id="29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6" grpId="1" animBg="1"/>
      <p:bldP spid="7" grpId="0" animBg="1"/>
      <p:bldP spid="7" grpId="1" animBg="1"/>
      <p:bldP spid="8" grpId="0" animBg="1"/>
      <p:bldP spid="8" grpId="1" animBg="1"/>
      <p:bldP spid="9" grpId="0" animBg="1"/>
      <p:bldP spid="10" grpId="0" animBg="1"/>
      <p:bldP spid="10" grpId="1" animBg="1"/>
      <p:bldP spid="14" grpId="0" animBg="1"/>
      <p:bldP spid="14" grpId="1" animBg="1"/>
      <p:bldP spid="14" grpId="2" animBg="1"/>
      <p:bldP spid="14" grpId="3" animBg="1"/>
      <p:bldP spid="14" grpId="4" animBg="1"/>
      <p:bldP spid="14" grpId="5" animBg="1"/>
      <p:bldP spid="15" grpId="0"/>
      <p:bldP spid="15" grpId="1"/>
      <p:bldP spid="16" grpId="0" animBg="1"/>
      <p:bldP spid="16" grpId="1" animBg="1"/>
      <p:bldP spid="20" grpId="0"/>
      <p:bldP spid="20" grpId="1"/>
      <p:bldP spid="21" grpId="0" animBg="1"/>
      <p:bldP spid="21" grpId="1" animBg="1"/>
      <p:bldP spid="25" grpId="0"/>
      <p:bldP spid="25" grpId="1"/>
      <p:bldP spid="26" grpId="0" animBg="1"/>
      <p:bldP spid="30" grpId="0"/>
      <p:bldP spid="30" grpId="1"/>
      <p:bldP spid="31" grpId="0" animBg="1"/>
      <p:bldP spid="31" grpId="1" animBg="1"/>
      <p:bldP spid="32" grpId="0" animBg="1"/>
      <p:bldP spid="32" grpId="1" animBg="1"/>
      <p:bldP spid="33" grpId="0" animBg="1"/>
      <p:bldP spid="33" grpId="1" animBg="1"/>
      <p:bldP spid="34" grpId="0" animBg="1"/>
      <p:bldP spid="34" grpId="1" animBg="1"/>
      <p:bldP spid="35" grpId="0"/>
      <p:bldP spid="35" grpId="1"/>
      <p:bldP spid="36" grpId="0" animBg="1"/>
      <p:bldP spid="36" grpId="1" animBg="1"/>
      <p:bldP spid="36" grpId="2" animBg="1"/>
      <p:bldP spid="37" grpId="0" animBg="1"/>
      <p:bldP spid="37" grpId="1" animBg="1"/>
      <p:bldP spid="38" grpId="0" animBg="1"/>
      <p:bldP spid="38" grpId="1" animBg="1"/>
      <p:bldP spid="39" grpId="0" animBg="1"/>
      <p:bldP spid="39" grpId="1"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381000" y="1480745"/>
            <a:ext cx="8305800" cy="3640991"/>
          </a:xfrm>
          <a:prstGeom prst="rect">
            <a:avLst/>
          </a:prstGeom>
          <a:noFill/>
        </p:spPr>
        <p:txBody>
          <a:bodyPr wrap="square" lIns="106674" tIns="53337" rIns="106674" bIns="53337" rtlCol="0">
            <a:spAutoFit/>
          </a:bodyPr>
          <a:lstStyle/>
          <a:p>
            <a:r>
              <a:rPr lang="en-US" sz="2800" dirty="0" smtClean="0"/>
              <a:t>Memory bandwidth reduction:</a:t>
            </a:r>
          </a:p>
          <a:p>
            <a:endParaRPr lang="en-US" sz="2800" dirty="0" smtClean="0"/>
          </a:p>
          <a:p>
            <a:endParaRPr lang="en-US" sz="2800" dirty="0" smtClean="0"/>
          </a:p>
          <a:p>
            <a:endParaRPr lang="en-US" sz="2800" dirty="0" smtClean="0"/>
          </a:p>
          <a:p>
            <a:r>
              <a:rPr lang="en-US" sz="2800" dirty="0" smtClean="0"/>
              <a:t>Zero pages and zero cache lines</a:t>
            </a:r>
          </a:p>
          <a:p>
            <a:pPr lvl="1">
              <a:buFont typeface="Arial" panose="020B0604020202020204" pitchFamily="34" charset="0"/>
              <a:buChar char="•"/>
            </a:pPr>
            <a:r>
              <a:rPr lang="en-US" dirty="0" smtClean="0"/>
              <a:t>Handled separately in TLB (1-bit) and in metadata </a:t>
            </a:r>
          </a:p>
          <a:p>
            <a:pPr marL="457200" lvl="1" indent="0">
              <a:buNone/>
            </a:pPr>
            <a:r>
              <a:rPr lang="en-US" dirty="0" smtClean="0"/>
              <a:t>(1-bit per cache line)</a:t>
            </a:r>
          </a:p>
        </p:txBody>
      </p:sp>
      <p:sp>
        <p:nvSpPr>
          <p:cNvPr id="16" name="Rectangle 15"/>
          <p:cNvSpPr/>
          <p:nvPr/>
        </p:nvSpPr>
        <p:spPr>
          <a:xfrm>
            <a:off x="6038654" y="2029171"/>
            <a:ext cx="1066800" cy="485429"/>
          </a:xfrm>
          <a:prstGeom prst="rect">
            <a:avLst/>
          </a:prstGeom>
          <a:solidFill>
            <a:schemeClr val="bg1">
              <a:lumMod val="8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2" name="Title 1"/>
          <p:cNvSpPr>
            <a:spLocks noGrp="1"/>
          </p:cNvSpPr>
          <p:nvPr>
            <p:ph type="title"/>
          </p:nvPr>
        </p:nvSpPr>
        <p:spPr/>
        <p:txBody>
          <a:bodyPr/>
          <a:lstStyle/>
          <a:p>
            <a:r>
              <a:rPr lang="en-US" dirty="0" smtClean="0"/>
              <a:t>LCP-Enabled Optimizations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25</a:t>
            </a:fld>
            <a:endParaRPr lang="en-US" altLang="en-US" dirty="0"/>
          </a:p>
        </p:txBody>
      </p:sp>
      <p:sp>
        <p:nvSpPr>
          <p:cNvPr id="6" name="Rectangle 5"/>
          <p:cNvSpPr/>
          <p:nvPr/>
        </p:nvSpPr>
        <p:spPr>
          <a:xfrm>
            <a:off x="712244" y="203364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64B</a:t>
            </a:r>
            <a:endParaRPr lang="en-US" sz="2400" i="1" dirty="0"/>
          </a:p>
        </p:txBody>
      </p:sp>
      <p:sp>
        <p:nvSpPr>
          <p:cNvPr id="7" name="Rectangle 6"/>
          <p:cNvSpPr/>
          <p:nvPr/>
        </p:nvSpPr>
        <p:spPr>
          <a:xfrm>
            <a:off x="700370" y="2033647"/>
            <a:ext cx="4469356" cy="47600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3" name="Rectangle 12"/>
          <p:cNvSpPr/>
          <p:nvPr/>
        </p:nvSpPr>
        <p:spPr>
          <a:xfrm>
            <a:off x="1828800" y="2033647"/>
            <a:ext cx="1116556" cy="480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64B</a:t>
            </a:r>
            <a:endParaRPr lang="en-US" sz="2400" i="1" dirty="0"/>
          </a:p>
        </p:txBody>
      </p:sp>
      <p:sp>
        <p:nvSpPr>
          <p:cNvPr id="14" name="Rectangle 13"/>
          <p:cNvSpPr/>
          <p:nvPr/>
        </p:nvSpPr>
        <p:spPr>
          <a:xfrm>
            <a:off x="2936613" y="2052450"/>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64B</a:t>
            </a:r>
            <a:endParaRPr lang="en-US" sz="2400" i="1" dirty="0"/>
          </a:p>
        </p:txBody>
      </p:sp>
      <p:sp>
        <p:nvSpPr>
          <p:cNvPr id="15" name="Rectangle 14"/>
          <p:cNvSpPr/>
          <p:nvPr/>
        </p:nvSpPr>
        <p:spPr>
          <a:xfrm>
            <a:off x="4053169" y="2052450"/>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64B</a:t>
            </a:r>
            <a:endParaRPr lang="en-US" sz="2400" i="1" dirty="0"/>
          </a:p>
        </p:txBody>
      </p:sp>
      <p:sp>
        <p:nvSpPr>
          <p:cNvPr id="17" name="Rectangle 16"/>
          <p:cNvSpPr/>
          <p:nvPr/>
        </p:nvSpPr>
        <p:spPr>
          <a:xfrm>
            <a:off x="6038654" y="2024123"/>
            <a:ext cx="279139" cy="49047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cxnSp>
        <p:nvCxnSpPr>
          <p:cNvPr id="20" name="Straight Arrow Connector 19"/>
          <p:cNvCxnSpPr/>
          <p:nvPr/>
        </p:nvCxnSpPr>
        <p:spPr>
          <a:xfrm>
            <a:off x="5334000" y="2285738"/>
            <a:ext cx="609600" cy="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12244" y="2572756"/>
            <a:ext cx="1676400" cy="892552"/>
          </a:xfrm>
          <a:prstGeom prst="rect">
            <a:avLst/>
          </a:prstGeom>
          <a:noFill/>
        </p:spPr>
        <p:txBody>
          <a:bodyPr wrap="square" rtlCol="0">
            <a:spAutoFit/>
          </a:bodyPr>
          <a:lstStyle/>
          <a:p>
            <a:r>
              <a:rPr lang="en-US" sz="2800" dirty="0" smtClean="0"/>
              <a:t> </a:t>
            </a:r>
            <a:r>
              <a:rPr lang="en-US" sz="2400" dirty="0" smtClean="0"/>
              <a:t>1 transfer </a:t>
            </a:r>
          </a:p>
          <a:p>
            <a:r>
              <a:rPr lang="en-US" sz="2400" dirty="0" smtClean="0"/>
              <a:t>instead of 4</a:t>
            </a:r>
            <a:endParaRPr lang="en-US" sz="2400" dirty="0"/>
          </a:p>
        </p:txBody>
      </p:sp>
      <p:sp>
        <p:nvSpPr>
          <p:cNvPr id="21" name="Rectangle 20"/>
          <p:cNvSpPr/>
          <p:nvPr/>
        </p:nvSpPr>
        <p:spPr>
          <a:xfrm>
            <a:off x="6310115" y="2024123"/>
            <a:ext cx="279139" cy="49047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
        <p:nvSpPr>
          <p:cNvPr id="22" name="Rectangle 21"/>
          <p:cNvSpPr/>
          <p:nvPr/>
        </p:nvSpPr>
        <p:spPr>
          <a:xfrm>
            <a:off x="6553200" y="2024123"/>
            <a:ext cx="279139" cy="49047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
        <p:nvSpPr>
          <p:cNvPr id="23" name="Rectangle 22"/>
          <p:cNvSpPr/>
          <p:nvPr/>
        </p:nvSpPr>
        <p:spPr>
          <a:xfrm>
            <a:off x="6832925" y="2024123"/>
            <a:ext cx="279139" cy="49047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Tree>
    <p:extLst>
      <p:ext uri="{BB962C8B-B14F-4D97-AF65-F5344CB8AC3E}">
        <p14:creationId xmlns:p14="http://schemas.microsoft.com/office/powerpoint/2010/main" val="298162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13" grpId="0" animBg="1"/>
      <p:bldP spid="14" grpId="0" animBg="1"/>
      <p:bldP spid="15" grpId="0" animBg="1"/>
      <p:bldP spid="17" grpId="0" animBg="1"/>
      <p:bldP spid="25" grpId="0"/>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26</a:t>
            </a:fld>
            <a:endParaRPr lang="en-US" altLang="en-US" dirty="0"/>
          </a:p>
        </p:txBody>
      </p:sp>
      <p:sp>
        <p:nvSpPr>
          <p:cNvPr id="6" name="Content Placeholder 2"/>
          <p:cNvSpPr txBox="1">
            <a:spLocks/>
          </p:cNvSpPr>
          <p:nvPr/>
        </p:nvSpPr>
        <p:spPr>
          <a:xfrm>
            <a:off x="457200" y="1295400"/>
            <a:ext cx="8382000" cy="4830763"/>
          </a:xfrm>
          <a:prstGeom prst="rect">
            <a:avLst/>
          </a:prstGeom>
        </p:spPr>
        <p:txBody>
          <a:bodyPr>
            <a:norm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pPr>
            <a:r>
              <a:rPr lang="en-US" sz="4000" b="0" dirty="0">
                <a:solidFill>
                  <a:srgbClr val="A6A6A6"/>
                </a:solidFill>
                <a:latin typeface="Calibri" panose="020F0502020204030204" pitchFamily="34" charset="0"/>
              </a:rPr>
              <a:t>Motivation &amp; Challenges</a:t>
            </a:r>
          </a:p>
          <a:p>
            <a:pPr eaLnBrk="1" hangingPunct="1">
              <a:lnSpc>
                <a:spcPct val="90000"/>
              </a:lnSpc>
            </a:pPr>
            <a:r>
              <a:rPr lang="en-US" sz="4000" b="0" dirty="0">
                <a:solidFill>
                  <a:srgbClr val="B3B3B3"/>
                </a:solidFill>
                <a:latin typeface="Calibri" panose="020F0502020204030204" pitchFamily="34" charset="0"/>
              </a:rPr>
              <a:t>Shortcomings of Prior Work</a:t>
            </a:r>
          </a:p>
          <a:p>
            <a:pPr eaLnBrk="1" hangingPunct="1">
              <a:lnSpc>
                <a:spcPct val="90000"/>
              </a:lnSpc>
            </a:pPr>
            <a:r>
              <a:rPr lang="en-US" sz="4000" b="0" dirty="0">
                <a:solidFill>
                  <a:srgbClr val="B3B3B3"/>
                </a:solidFill>
                <a:latin typeface="Calibri" panose="020F0502020204030204" pitchFamily="34" charset="0"/>
              </a:rPr>
              <a:t>LCP: Key Idea </a:t>
            </a:r>
          </a:p>
          <a:p>
            <a:pPr eaLnBrk="1" hangingPunct="1">
              <a:lnSpc>
                <a:spcPct val="90000"/>
              </a:lnSpc>
            </a:pPr>
            <a:r>
              <a:rPr lang="en-US" sz="4000" b="0" dirty="0">
                <a:solidFill>
                  <a:srgbClr val="B3B3B3"/>
                </a:solidFill>
                <a:latin typeface="Calibri" panose="020F0502020204030204" pitchFamily="34" charset="0"/>
                <a:ea typeface="Calibri" panose="020F0502020204030204" pitchFamily="34" charset="0"/>
                <a:cs typeface="Calibri" panose="020F0502020204030204" pitchFamily="34" charset="0"/>
              </a:rPr>
              <a:t>LCP: Implementation</a:t>
            </a:r>
          </a:p>
          <a:p>
            <a:pPr eaLnBrk="1" hangingPunct="1">
              <a:lnSpc>
                <a:spcPct val="90000"/>
              </a:lnSpc>
            </a:pPr>
            <a:r>
              <a:rPr lang="en-US" sz="4000" b="0" dirty="0">
                <a:solidFill>
                  <a:srgbClr val="00B050"/>
                </a:solidFill>
                <a:latin typeface="Calibri" panose="020F0502020204030204" pitchFamily="34" charset="0"/>
                <a:ea typeface="Calibri" panose="020F0502020204030204" pitchFamily="34" charset="0"/>
                <a:cs typeface="Calibri" panose="020F0502020204030204" pitchFamily="34" charset="0"/>
              </a:rPr>
              <a:t>Evaluation</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Conclusion</a:t>
            </a:r>
            <a:r>
              <a:rPr lang="en-US" sz="4000" b="0" dirty="0">
                <a:solidFill>
                  <a:srgbClr val="000000"/>
                </a:solidFill>
                <a:latin typeface="Calibri" panose="020F0502020204030204" pitchFamily="34" charset="0"/>
              </a:rPr>
              <a:t> </a:t>
            </a:r>
            <a:r>
              <a:rPr lang="en-US" sz="4000" b="0" dirty="0" smtClean="0">
                <a:solidFill>
                  <a:srgbClr val="000000"/>
                </a:solidFill>
                <a:latin typeface="Calibri" panose="020F0502020204030204" pitchFamily="34" charset="0"/>
              </a:rPr>
              <a:t>and Future Work</a:t>
            </a:r>
            <a:endParaRPr lang="en-US" sz="3200" b="0" dirty="0">
              <a:solidFill>
                <a:srgbClr val="A6A6A6"/>
              </a:solidFill>
              <a:latin typeface="Calibri" panose="020F0502020204030204" pitchFamily="34" charset="0"/>
            </a:endParaRPr>
          </a:p>
        </p:txBody>
      </p:sp>
      <p:sp>
        <p:nvSpPr>
          <p:cNvPr id="7" name="Rounded Rectangle 6"/>
          <p:cNvSpPr/>
          <p:nvPr/>
        </p:nvSpPr>
        <p:spPr bwMode="auto">
          <a:xfrm>
            <a:off x="457200" y="3886199"/>
            <a:ext cx="6857415" cy="709864"/>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7470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27</a:t>
            </a:fld>
            <a:endParaRPr lang="en-US" altLang="en-US"/>
          </a:p>
        </p:txBody>
      </p:sp>
      <p:sp>
        <p:nvSpPr>
          <p:cNvPr id="6" name="Content Placeholder 2"/>
          <p:cNvSpPr txBox="1">
            <a:spLocks/>
          </p:cNvSpPr>
          <p:nvPr/>
        </p:nvSpPr>
        <p:spPr>
          <a:xfrm>
            <a:off x="293688" y="990600"/>
            <a:ext cx="8697912" cy="5365749"/>
          </a:xfrm>
          <a:prstGeom prst="rect">
            <a:avLst/>
          </a:prstGeom>
        </p:spPr>
        <p:txBody>
          <a:bodyPr>
            <a:normAutofit fontScale="62500" lnSpcReduction="20000"/>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pPr>
            <a:r>
              <a:rPr lang="en-US" sz="4500" dirty="0" smtClean="0">
                <a:solidFill>
                  <a:srgbClr val="000000"/>
                </a:solidFill>
                <a:latin typeface="Calibri" panose="020F0502020204030204" pitchFamily="34" charset="0"/>
              </a:rPr>
              <a:t>Simulator:  </a:t>
            </a:r>
            <a:r>
              <a:rPr lang="en-US" sz="4500" b="0" dirty="0">
                <a:solidFill>
                  <a:srgbClr val="000000"/>
                </a:solidFill>
                <a:latin typeface="Calibri" panose="020F0502020204030204" pitchFamily="34" charset="0"/>
              </a:rPr>
              <a:t>x86</a:t>
            </a:r>
            <a:r>
              <a:rPr lang="en-US" sz="4500" dirty="0">
                <a:solidFill>
                  <a:srgbClr val="000000"/>
                </a:solidFill>
                <a:latin typeface="Calibri" panose="020F0502020204030204" pitchFamily="34" charset="0"/>
              </a:rPr>
              <a:t> </a:t>
            </a:r>
            <a:r>
              <a:rPr lang="en-US" sz="4500" b="0" dirty="0" smtClean="0">
                <a:solidFill>
                  <a:srgbClr val="000000"/>
                </a:solidFill>
                <a:latin typeface="Calibri" panose="020F0502020204030204" pitchFamily="34" charset="0"/>
              </a:rPr>
              <a:t>event-driven based on </a:t>
            </a:r>
            <a:r>
              <a:rPr lang="en-US" sz="4500" b="0" dirty="0" err="1" smtClean="0">
                <a:solidFill>
                  <a:srgbClr val="000000"/>
                </a:solidFill>
                <a:latin typeface="Calibri" panose="020F0502020204030204" pitchFamily="34" charset="0"/>
              </a:rPr>
              <a:t>Simics</a:t>
            </a:r>
            <a:r>
              <a:rPr lang="en-US" sz="4500" b="0" dirty="0" smtClean="0">
                <a:solidFill>
                  <a:srgbClr val="000000"/>
                </a:solidFill>
                <a:latin typeface="Calibri" panose="020F0502020204030204" pitchFamily="34" charset="0"/>
              </a:rPr>
              <a:t> </a:t>
            </a:r>
          </a:p>
          <a:p>
            <a:pPr eaLnBrk="1" hangingPunct="1">
              <a:lnSpc>
                <a:spcPct val="90000"/>
              </a:lnSpc>
            </a:pPr>
            <a:endParaRPr lang="en-US" sz="4100" b="0" dirty="0" smtClean="0">
              <a:solidFill>
                <a:srgbClr val="000000"/>
              </a:solidFill>
              <a:latin typeface="Calibri" panose="020F0502020204030204" pitchFamily="34" charset="0"/>
            </a:endParaRPr>
          </a:p>
          <a:p>
            <a:pPr eaLnBrk="1" hangingPunct="1">
              <a:lnSpc>
                <a:spcPct val="90000"/>
              </a:lnSpc>
            </a:pPr>
            <a:r>
              <a:rPr lang="en-US" sz="4500" dirty="0" smtClean="0">
                <a:solidFill>
                  <a:srgbClr val="000000"/>
                </a:solidFill>
                <a:latin typeface="Calibri" panose="020F0502020204030204" pitchFamily="34" charset="0"/>
              </a:rPr>
              <a:t>Workloads (32 applications)</a:t>
            </a:r>
            <a:endParaRPr lang="en-US" sz="450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r>
              <a:rPr lang="en-US" sz="3800" b="0" dirty="0">
                <a:solidFill>
                  <a:srgbClr val="000000"/>
                </a:solidFill>
                <a:latin typeface="Calibri" panose="020F0502020204030204" pitchFamily="34" charset="0"/>
              </a:rPr>
              <a:t>SPEC2006 benchmarks, TPC, Apache web </a:t>
            </a:r>
            <a:r>
              <a:rPr lang="en-US" sz="3800" b="0" dirty="0" smtClean="0">
                <a:solidFill>
                  <a:srgbClr val="000000"/>
                </a:solidFill>
                <a:latin typeface="Calibri" panose="020F0502020204030204" pitchFamily="34" charset="0"/>
              </a:rPr>
              <a:t>server</a:t>
            </a:r>
          </a:p>
          <a:p>
            <a:pPr lvl="1" eaLnBrk="1" hangingPunct="1">
              <a:lnSpc>
                <a:spcPct val="90000"/>
              </a:lnSpc>
              <a:buFont typeface="Arial" panose="020B0604020202020204" pitchFamily="34" charset="0"/>
              <a:buChar char="•"/>
            </a:pPr>
            <a:endParaRPr lang="en-US" sz="3600" b="0" dirty="0" smtClean="0">
              <a:solidFill>
                <a:srgbClr val="000000"/>
              </a:solidFill>
              <a:latin typeface="Calibri" panose="020F0502020204030204" pitchFamily="34" charset="0"/>
            </a:endParaRPr>
          </a:p>
          <a:p>
            <a:pPr eaLnBrk="1" hangingPunct="1">
              <a:lnSpc>
                <a:spcPct val="90000"/>
              </a:lnSpc>
            </a:pPr>
            <a:r>
              <a:rPr lang="en-US" sz="4500" dirty="0" smtClean="0">
                <a:solidFill>
                  <a:srgbClr val="000000"/>
                </a:solidFill>
                <a:latin typeface="Calibri" panose="020F0502020204030204" pitchFamily="34" charset="0"/>
              </a:rPr>
              <a:t>System Parameters</a:t>
            </a:r>
          </a:p>
          <a:p>
            <a:pPr lvl="1" eaLnBrk="1" hangingPunct="1">
              <a:lnSpc>
                <a:spcPct val="90000"/>
              </a:lnSpc>
              <a:buFont typeface="Arial" panose="020B0604020202020204" pitchFamily="34" charset="0"/>
              <a:buChar char="•"/>
            </a:pPr>
            <a:r>
              <a:rPr lang="en-US" sz="3800" b="0" dirty="0" smtClean="0">
                <a:solidFill>
                  <a:srgbClr val="000000"/>
                </a:solidFill>
                <a:latin typeface="Calibri" panose="020F0502020204030204" pitchFamily="34" charset="0"/>
              </a:rPr>
              <a:t>L1/L2/L3 </a:t>
            </a:r>
            <a:r>
              <a:rPr lang="en-US" sz="3800" b="0" dirty="0">
                <a:solidFill>
                  <a:srgbClr val="000000"/>
                </a:solidFill>
                <a:latin typeface="Calibri" panose="020F0502020204030204" pitchFamily="34" charset="0"/>
              </a:rPr>
              <a:t>cache latencies from CACTI </a:t>
            </a:r>
            <a:r>
              <a:rPr lang="en-US" sz="3800" b="0" i="1" dirty="0">
                <a:solidFill>
                  <a:srgbClr val="000000"/>
                </a:solidFill>
                <a:latin typeface="Calibri" panose="020F0502020204030204" pitchFamily="34" charset="0"/>
              </a:rPr>
              <a:t>[</a:t>
            </a:r>
            <a:r>
              <a:rPr lang="en-US" sz="3800" b="0" i="1" dirty="0" err="1">
                <a:solidFill>
                  <a:srgbClr val="000000"/>
                </a:solidFill>
                <a:latin typeface="Calibri" panose="020F0502020204030204" pitchFamily="34" charset="0"/>
              </a:rPr>
              <a:t>Thoziyoor</a:t>
            </a:r>
            <a:r>
              <a:rPr lang="en-US" sz="3800" b="0" i="1" dirty="0">
                <a:solidFill>
                  <a:srgbClr val="000000"/>
                </a:solidFill>
                <a:latin typeface="Calibri" panose="020F0502020204030204" pitchFamily="34" charset="0"/>
              </a:rPr>
              <a:t>+, ISCA’08]</a:t>
            </a:r>
          </a:p>
          <a:p>
            <a:pPr lvl="1" eaLnBrk="1" hangingPunct="1">
              <a:lnSpc>
                <a:spcPct val="90000"/>
              </a:lnSpc>
              <a:buFont typeface="Arial" panose="020B0604020202020204" pitchFamily="34" charset="0"/>
              <a:buChar char="•"/>
            </a:pPr>
            <a:r>
              <a:rPr lang="en-US" sz="3800" b="0" dirty="0">
                <a:solidFill>
                  <a:srgbClr val="000000"/>
                </a:solidFill>
                <a:latin typeface="Calibri" panose="020F0502020204030204" pitchFamily="34" charset="0"/>
              </a:rPr>
              <a:t>512kB - 16MB </a:t>
            </a:r>
            <a:r>
              <a:rPr lang="en-US" sz="3800" b="0" dirty="0" smtClean="0">
                <a:solidFill>
                  <a:srgbClr val="000000"/>
                </a:solidFill>
                <a:latin typeface="Calibri" panose="020F0502020204030204" pitchFamily="34" charset="0"/>
              </a:rPr>
              <a:t>L2 caches </a:t>
            </a:r>
          </a:p>
          <a:p>
            <a:pPr lvl="1" eaLnBrk="1" hangingPunct="1">
              <a:lnSpc>
                <a:spcPct val="90000"/>
              </a:lnSpc>
              <a:buFont typeface="Arial" panose="020B0604020202020204" pitchFamily="34" charset="0"/>
              <a:buChar char="•"/>
            </a:pPr>
            <a:r>
              <a:rPr lang="en-US" sz="3800" b="0" dirty="0" smtClean="0">
                <a:solidFill>
                  <a:srgbClr val="000000"/>
                </a:solidFill>
                <a:latin typeface="Calibri" panose="020F0502020204030204" pitchFamily="34" charset="0"/>
              </a:rPr>
              <a:t>DDR3-1066, 1 memory channel</a:t>
            </a:r>
          </a:p>
          <a:p>
            <a:pPr lvl="1" eaLnBrk="1" hangingPunct="1">
              <a:lnSpc>
                <a:spcPct val="90000"/>
              </a:lnSpc>
              <a:buFont typeface="Arial" panose="020B0604020202020204" pitchFamily="34" charset="0"/>
              <a:buChar char="•"/>
            </a:pPr>
            <a:endParaRPr lang="en-US" sz="3600" b="0" dirty="0" smtClean="0">
              <a:solidFill>
                <a:srgbClr val="000000"/>
              </a:solidFill>
              <a:latin typeface="Calibri" panose="020F0502020204030204" pitchFamily="34" charset="0"/>
            </a:endParaRPr>
          </a:p>
          <a:p>
            <a:pPr eaLnBrk="1" hangingPunct="1">
              <a:lnSpc>
                <a:spcPct val="90000"/>
              </a:lnSpc>
            </a:pPr>
            <a:r>
              <a:rPr lang="en-US" sz="4500" dirty="0" smtClean="0">
                <a:solidFill>
                  <a:srgbClr val="000000"/>
                </a:solidFill>
                <a:latin typeface="Calibri" panose="020F0502020204030204" pitchFamily="34" charset="0"/>
              </a:rPr>
              <a:t>Metrics</a:t>
            </a:r>
          </a:p>
          <a:p>
            <a:pPr lvl="1" eaLnBrk="1" hangingPunct="1">
              <a:lnSpc>
                <a:spcPct val="90000"/>
              </a:lnSpc>
            </a:pPr>
            <a:r>
              <a:rPr lang="en-US" sz="3800" b="0" dirty="0" smtClean="0">
                <a:solidFill>
                  <a:srgbClr val="000000"/>
                </a:solidFill>
                <a:latin typeface="Calibri" panose="020F0502020204030204" pitchFamily="34" charset="0"/>
              </a:rPr>
              <a:t>Performance: Instructions per cycle, weighted </a:t>
            </a:r>
            <a:r>
              <a:rPr lang="en-US" sz="3800" dirty="0">
                <a:solidFill>
                  <a:srgbClr val="000000"/>
                </a:solidFill>
                <a:latin typeface="Calibri" panose="020F0502020204030204" pitchFamily="34" charset="0"/>
              </a:rPr>
              <a:t>s</a:t>
            </a:r>
            <a:r>
              <a:rPr lang="en-US" sz="3800" b="0" dirty="0" smtClean="0">
                <a:solidFill>
                  <a:srgbClr val="000000"/>
                </a:solidFill>
                <a:latin typeface="Calibri" panose="020F0502020204030204" pitchFamily="34" charset="0"/>
              </a:rPr>
              <a:t>peedup</a:t>
            </a:r>
          </a:p>
          <a:p>
            <a:pPr lvl="1" eaLnBrk="1" hangingPunct="1">
              <a:lnSpc>
                <a:spcPct val="90000"/>
              </a:lnSpc>
            </a:pPr>
            <a:r>
              <a:rPr lang="en-US" sz="3800" b="0" dirty="0" smtClean="0">
                <a:solidFill>
                  <a:srgbClr val="000000"/>
                </a:solidFill>
                <a:latin typeface="Calibri" panose="020F0502020204030204" pitchFamily="34" charset="0"/>
              </a:rPr>
              <a:t>Capacity: Effective compression ratio</a:t>
            </a:r>
            <a:endParaRPr lang="ru-RU" sz="3800" b="0" dirty="0" smtClean="0">
              <a:solidFill>
                <a:srgbClr val="000000"/>
              </a:solidFill>
              <a:latin typeface="Calibri" panose="020F0502020204030204" pitchFamily="34" charset="0"/>
            </a:endParaRPr>
          </a:p>
          <a:p>
            <a:pPr lvl="1" eaLnBrk="1" hangingPunct="1">
              <a:lnSpc>
                <a:spcPct val="90000"/>
              </a:lnSpc>
            </a:pPr>
            <a:r>
              <a:rPr lang="en-US" sz="3800" dirty="0" smtClean="0">
                <a:solidFill>
                  <a:srgbClr val="000000"/>
                </a:solidFill>
                <a:latin typeface="Calibri" panose="020F0502020204030204" pitchFamily="34" charset="0"/>
              </a:rPr>
              <a:t>Bandwidth: Bytes per kilo-instruction (BPKI)</a:t>
            </a:r>
          </a:p>
          <a:p>
            <a:pPr lvl="1" eaLnBrk="1" hangingPunct="1">
              <a:lnSpc>
                <a:spcPct val="90000"/>
              </a:lnSpc>
            </a:pPr>
            <a:r>
              <a:rPr lang="en-US" sz="3800" b="0" dirty="0" smtClean="0">
                <a:solidFill>
                  <a:srgbClr val="000000"/>
                </a:solidFill>
                <a:latin typeface="Calibri" panose="020F0502020204030204" pitchFamily="34" charset="0"/>
              </a:rPr>
              <a:t>Energy: Memory subsystem energy</a:t>
            </a:r>
            <a:endParaRPr lang="en-US" sz="380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b="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b="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b="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0384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Designs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28</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3527285465"/>
              </p:ext>
            </p:extLst>
          </p:nvPr>
        </p:nvGraphicFramePr>
        <p:xfrm>
          <a:off x="369890" y="1316456"/>
          <a:ext cx="7754339" cy="4763633"/>
        </p:xfrm>
        <a:graphic>
          <a:graphicData uri="http://schemas.openxmlformats.org/drawingml/2006/table">
            <a:tbl>
              <a:tblPr firstRow="1" bandRow="1"/>
              <a:tblGrid>
                <a:gridCol w="1547866"/>
                <a:gridCol w="6206473"/>
              </a:tblGrid>
              <a:tr h="869351">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800" dirty="0" smtClean="0"/>
                        <a:t>Design</a:t>
                      </a:r>
                    </a:p>
                    <a:p>
                      <a:endParaRPr lang="en-US" sz="2800" dirty="0"/>
                    </a:p>
                  </a:txBody>
                  <a:tcPr marL="76200" marR="76200" marT="38100" marB="3810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800" dirty="0" smtClean="0"/>
                        <a:t>Description</a:t>
                      </a:r>
                      <a:endParaRPr lang="en-US" sz="2800" dirty="0"/>
                    </a:p>
                  </a:txBody>
                  <a:tcPr marL="76200" marR="76200" marT="38100" marB="381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66289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1" dirty="0" smtClean="0"/>
                        <a:t>Baseline</a:t>
                      </a:r>
                      <a:endParaRPr lang="en-US" sz="2800" b="1" dirty="0"/>
                    </a:p>
                  </a:txBody>
                  <a:tcPr marL="76200" marR="76200" marT="38100" marB="3810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dirty="0" smtClean="0"/>
                        <a:t>Baseline (no compression)</a:t>
                      </a:r>
                      <a:endParaRPr lang="en-US" sz="2800" dirty="0"/>
                    </a:p>
                  </a:txBody>
                  <a:tcPr marL="76200" marR="76200" marT="38100" marB="381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18240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1" dirty="0" smtClean="0"/>
                        <a:t>RMC</a:t>
                      </a:r>
                      <a:endParaRPr lang="en-US" sz="2800" b="1" dirty="0"/>
                    </a:p>
                  </a:txBody>
                  <a:tcPr marL="76200" marR="76200" marT="38100" marB="3810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aseline="0" dirty="0" smtClean="0"/>
                        <a:t>Robust main memory compression</a:t>
                      </a:r>
                      <a:r>
                        <a:rPr lang="en-US" sz="2800" b="0" i="1" baseline="-25000" dirty="0" smtClean="0"/>
                        <a:t>[ISCA’05]</a:t>
                      </a:r>
                    </a:p>
                    <a:p>
                      <a:r>
                        <a:rPr lang="en-US" sz="2800" baseline="0" dirty="0" smtClean="0"/>
                        <a:t>(RMC) and FPC</a:t>
                      </a:r>
                      <a:r>
                        <a:rPr lang="en-US" sz="2800" b="0" i="1" baseline="-25000" dirty="0" smtClean="0"/>
                        <a:t>[ISCA’04]</a:t>
                      </a:r>
                      <a:endParaRPr lang="en-US" sz="2800" dirty="0"/>
                    </a:p>
                  </a:txBody>
                  <a:tcPr marL="76200" marR="76200" marT="38100" marB="381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6289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1" dirty="0" smtClean="0"/>
                        <a:t>LCP-FPC</a:t>
                      </a:r>
                      <a:endParaRPr lang="en-US" sz="2800" b="1" dirty="0"/>
                    </a:p>
                  </a:txBody>
                  <a:tcPr marL="76200" marR="76200" marT="38100" marB="3810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3656870" rtl="0" eaLnBrk="1" fontAlgn="auto" latinLnBrk="0" hangingPunct="1">
                        <a:lnSpc>
                          <a:spcPct val="100000"/>
                        </a:lnSpc>
                        <a:spcBef>
                          <a:spcPts val="0"/>
                        </a:spcBef>
                        <a:spcAft>
                          <a:spcPts val="0"/>
                        </a:spcAft>
                        <a:buClrTx/>
                        <a:buSzTx/>
                        <a:buFontTx/>
                        <a:buNone/>
                        <a:tabLst/>
                        <a:defRPr/>
                      </a:pPr>
                      <a:r>
                        <a:rPr lang="en-US" sz="2800" dirty="0" smtClean="0"/>
                        <a:t>LCP framework with FPC</a:t>
                      </a:r>
                      <a:endParaRPr lang="en-US" sz="2800" dirty="0"/>
                    </a:p>
                  </a:txBody>
                  <a:tcPr marL="76200" marR="76200" marT="38100" marB="381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6289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1" dirty="0" smtClean="0"/>
                        <a:t>LCP-BDI</a:t>
                      </a:r>
                      <a:endParaRPr lang="en-US" sz="2800" b="1" dirty="0"/>
                    </a:p>
                  </a:txBody>
                  <a:tcPr marL="76200" marR="76200" marT="38100" marB="381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dirty="0" smtClean="0"/>
                        <a:t>LCP framework with BDI</a:t>
                      </a:r>
                      <a:r>
                        <a:rPr lang="en-US" sz="2800" b="0" i="1" baseline="-25000" dirty="0" smtClean="0"/>
                        <a:t>[PACT’12]</a:t>
                      </a:r>
                      <a:endParaRPr lang="en-US" sz="2800" dirty="0"/>
                    </a:p>
                  </a:txBody>
                  <a:tcPr marL="76200" marR="76200" marT="38100" marB="381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6289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4388419" rtl="0" eaLnBrk="1" fontAlgn="auto" latinLnBrk="0" hangingPunct="1">
                        <a:lnSpc>
                          <a:spcPct val="100000"/>
                        </a:lnSpc>
                        <a:spcBef>
                          <a:spcPts val="0"/>
                        </a:spcBef>
                        <a:spcAft>
                          <a:spcPts val="0"/>
                        </a:spcAft>
                        <a:buClrTx/>
                        <a:buSzTx/>
                        <a:buFontTx/>
                        <a:buNone/>
                        <a:tabLst/>
                        <a:defRPr/>
                      </a:pPr>
                      <a:r>
                        <a:rPr lang="en-US" sz="2800" b="1" dirty="0" smtClean="0"/>
                        <a:t>LZ</a:t>
                      </a:r>
                      <a:endParaRPr lang="en-US" sz="2800" b="1" dirty="0"/>
                    </a:p>
                  </a:txBody>
                  <a:tcPr marL="76200" marR="76200" marT="38100" marB="381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dirty="0" smtClean="0"/>
                        <a:t>Lempel-Ziv compression</a:t>
                      </a:r>
                      <a:r>
                        <a:rPr lang="en-US" sz="2800" baseline="0" dirty="0" smtClean="0"/>
                        <a:t> (per page)</a:t>
                      </a:r>
                      <a:endParaRPr lang="en-US" sz="2800" dirty="0"/>
                    </a:p>
                  </a:txBody>
                  <a:tcPr marL="76200" marR="76200" marT="38100" marB="381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r>
            </a:tbl>
          </a:graphicData>
        </a:graphic>
      </p:graphicFrame>
    </p:spTree>
    <p:extLst>
      <p:ext uri="{BB962C8B-B14F-4D97-AF65-F5344CB8AC3E}">
        <p14:creationId xmlns:p14="http://schemas.microsoft.com/office/powerpoint/2010/main" val="3033887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7" y="57978"/>
            <a:ext cx="8229600" cy="1143000"/>
          </a:xfrm>
        </p:spPr>
        <p:txBody>
          <a:bodyPr/>
          <a:lstStyle/>
          <a:p>
            <a:r>
              <a:rPr lang="en-US" dirty="0" smtClean="0"/>
              <a:t>Effect on Memory Capacity</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29</a:t>
            </a:fld>
            <a:endParaRPr lang="en-US" altLang="en-US" dirty="0"/>
          </a:p>
        </p:txBody>
      </p:sp>
      <p:sp>
        <p:nvSpPr>
          <p:cNvPr id="5" name="Content Placeholder 2"/>
          <p:cNvSpPr txBox="1">
            <a:spLocks/>
          </p:cNvSpPr>
          <p:nvPr/>
        </p:nvSpPr>
        <p:spPr bwMode="auto">
          <a:xfrm>
            <a:off x="533399" y="934278"/>
            <a:ext cx="8340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buFontTx/>
              <a:buNone/>
            </a:pPr>
            <a:r>
              <a:rPr lang="en-US" b="0" dirty="0" smtClean="0">
                <a:solidFill>
                  <a:srgbClr val="000000"/>
                </a:solidFill>
                <a:latin typeface="Calibri" panose="020F0502020204030204" pitchFamily="34" charset="0"/>
              </a:rPr>
              <a:t>32 SPEC2006</a:t>
            </a:r>
            <a:r>
              <a:rPr lang="en-US" b="0" dirty="0">
                <a:solidFill>
                  <a:srgbClr val="000000"/>
                </a:solidFill>
                <a:latin typeface="Calibri" panose="020F0502020204030204" pitchFamily="34" charset="0"/>
              </a:rPr>
              <a:t>, databases, web workloads, 2MB L2 cache</a:t>
            </a:r>
          </a:p>
        </p:txBody>
      </p:sp>
      <p:sp>
        <p:nvSpPr>
          <p:cNvPr id="6" name="Rounded Rectangle 5"/>
          <p:cNvSpPr/>
          <p:nvPr/>
        </p:nvSpPr>
        <p:spPr>
          <a:xfrm>
            <a:off x="931862" y="5374843"/>
            <a:ext cx="7543800" cy="102235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r>
              <a:rPr lang="en-US" sz="2800" b="0" kern="0" dirty="0">
                <a:solidFill>
                  <a:prstClr val="black"/>
                </a:solidFill>
                <a:latin typeface="Calibri"/>
              </a:rPr>
              <a:t>LCP-based </a:t>
            </a:r>
            <a:r>
              <a:rPr lang="en-US" sz="2800" b="0" kern="0" dirty="0" smtClean="0">
                <a:solidFill>
                  <a:prstClr val="black"/>
                </a:solidFill>
                <a:latin typeface="Calibri"/>
              </a:rPr>
              <a:t>designs </a:t>
            </a:r>
            <a:r>
              <a:rPr lang="en-US" sz="2800" b="0" kern="0" dirty="0">
                <a:solidFill>
                  <a:prstClr val="black"/>
                </a:solidFill>
                <a:latin typeface="Calibri"/>
              </a:rPr>
              <a:t>achieve competitive average compression ratios with prior work </a:t>
            </a:r>
          </a:p>
        </p:txBody>
      </p:sp>
      <p:graphicFrame>
        <p:nvGraphicFramePr>
          <p:cNvPr id="9" name="Chart 8"/>
          <p:cNvGraphicFramePr>
            <a:graphicFrameLocks/>
          </p:cNvGraphicFramePr>
          <p:nvPr>
            <p:extLst>
              <p:ext uri="{D42A27DB-BD31-4B8C-83A1-F6EECF244321}">
                <p14:modId xmlns:p14="http://schemas.microsoft.com/office/powerpoint/2010/main" val="3272347189"/>
              </p:ext>
            </p:extLst>
          </p:nvPr>
        </p:nvGraphicFramePr>
        <p:xfrm>
          <a:off x="401637" y="1600200"/>
          <a:ext cx="8589962"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38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chart seriesIdx="4" categoryIdx="-4" bldStep="series"/>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Graphic spid="9"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 y="152400"/>
            <a:ext cx="8991600" cy="1143000"/>
          </a:xfrm>
        </p:spPr>
        <p:txBody>
          <a:bodyPr>
            <a:normAutofit/>
          </a:bodyPr>
          <a:lstStyle/>
          <a:p>
            <a:pPr algn="l"/>
            <a:r>
              <a:rPr lang="en-US" b="1" dirty="0" smtClean="0"/>
              <a:t>Potential for Data Compression</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a:p>
        </p:txBody>
      </p:sp>
      <p:sp>
        <p:nvSpPr>
          <p:cNvPr id="6" name="Content Placeholder 2"/>
          <p:cNvSpPr txBox="1">
            <a:spLocks/>
          </p:cNvSpPr>
          <p:nvPr/>
        </p:nvSpPr>
        <p:spPr bwMode="auto">
          <a:xfrm>
            <a:off x="457200" y="12192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buFontTx/>
              <a:buNone/>
            </a:pPr>
            <a:r>
              <a:rPr lang="en-US" sz="3200" dirty="0">
                <a:latin typeface="Calibri" panose="020F0502020204030204" pitchFamily="34" charset="0"/>
                <a:ea typeface="Calibri" panose="020F0502020204030204" pitchFamily="34" charset="0"/>
                <a:cs typeface="Calibri" panose="020F0502020204030204" pitchFamily="34" charset="0"/>
              </a:rPr>
              <a:t>Significant redundancy in in-memory data:</a:t>
            </a:r>
          </a:p>
        </p:txBody>
      </p:sp>
      <p:sp>
        <p:nvSpPr>
          <p:cNvPr id="7" name="Rectangle 6"/>
          <p:cNvSpPr/>
          <p:nvPr/>
        </p:nvSpPr>
        <p:spPr>
          <a:xfrm>
            <a:off x="152400" y="2057400"/>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a:t>
            </a:r>
            <a:r>
              <a:rPr lang="en-US" sz="2400" kern="0" dirty="0">
                <a:solidFill>
                  <a:prstClr val="black"/>
                </a:solidFill>
                <a:latin typeface="Calibri"/>
              </a:rPr>
              <a:t>000000</a:t>
            </a:r>
            <a:r>
              <a:rPr lang="en-US" sz="2400" b="0" kern="0" dirty="0">
                <a:solidFill>
                  <a:prstClr val="black"/>
                </a:solidFill>
                <a:latin typeface="Calibri"/>
              </a:rPr>
              <a:t>00</a:t>
            </a:r>
          </a:p>
        </p:txBody>
      </p:sp>
      <p:sp>
        <p:nvSpPr>
          <p:cNvPr id="8" name="Content Placeholder 2"/>
          <p:cNvSpPr txBox="1">
            <a:spLocks/>
          </p:cNvSpPr>
          <p:nvPr/>
        </p:nvSpPr>
        <p:spPr bwMode="auto">
          <a:xfrm>
            <a:off x="457200" y="2940050"/>
            <a:ext cx="838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spcBef>
                <a:spcPct val="20000"/>
              </a:spcBef>
            </a:pP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How can we exploit this redundancy?</a:t>
            </a:r>
          </a:p>
          <a:p>
            <a:pPr marL="914400" lvl="1" indent="-457200" eaLnBrk="1" hangingPunct="1">
              <a:spcBef>
                <a:spcPct val="20000"/>
              </a:spcBef>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Main memory compression </a:t>
            </a:r>
            <a:r>
              <a:rPr lang="en-US" b="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helps</a:t>
            </a:r>
            <a:endParaRPr lang="en-US"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914400" lvl="1" indent="-457200" eaLnBrk="1" hangingPunct="1">
              <a:spcBef>
                <a:spcPct val="20000"/>
              </a:spcBef>
              <a:buFont typeface="Arial" panose="020B0604020202020204" pitchFamily="34" charset="0"/>
              <a:buChar char="•"/>
            </a:pP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Provides effect of a larger memory without making it physically larger</a:t>
            </a:r>
          </a:p>
          <a:p>
            <a:pPr lvl="1" eaLnBrk="1" hangingPunct="1">
              <a:spcBef>
                <a:spcPct val="20000"/>
              </a:spcBef>
              <a:buFont typeface="Arial" panose="020B0604020202020204" pitchFamily="34" charset="0"/>
              <a:buChar char="–"/>
            </a:pPr>
            <a:endParaRPr lang="en-US"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1981200" y="2057400"/>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a:t>
            </a:r>
            <a:r>
              <a:rPr lang="en-US" sz="2400" kern="0" dirty="0">
                <a:solidFill>
                  <a:prstClr val="black"/>
                </a:solidFill>
                <a:latin typeface="Calibri"/>
              </a:rPr>
              <a:t>000000</a:t>
            </a:r>
            <a:r>
              <a:rPr lang="en-US" sz="2400" b="0" kern="0" dirty="0">
                <a:solidFill>
                  <a:prstClr val="black"/>
                </a:solidFill>
                <a:latin typeface="Calibri"/>
              </a:rPr>
              <a:t>0B</a:t>
            </a:r>
          </a:p>
        </p:txBody>
      </p:sp>
      <p:sp>
        <p:nvSpPr>
          <p:cNvPr id="10" name="Rectangle 9"/>
          <p:cNvSpPr/>
          <p:nvPr/>
        </p:nvSpPr>
        <p:spPr>
          <a:xfrm>
            <a:off x="3810000" y="2057400"/>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a:t>
            </a:r>
            <a:r>
              <a:rPr lang="en-US" sz="2400" kern="0" dirty="0">
                <a:solidFill>
                  <a:prstClr val="black"/>
                </a:solidFill>
                <a:latin typeface="Calibri"/>
              </a:rPr>
              <a:t>000000</a:t>
            </a:r>
            <a:r>
              <a:rPr lang="en-US" sz="2400" b="0" kern="0" dirty="0">
                <a:solidFill>
                  <a:prstClr val="black"/>
                </a:solidFill>
                <a:latin typeface="Calibri"/>
              </a:rPr>
              <a:t>03</a:t>
            </a:r>
          </a:p>
        </p:txBody>
      </p:sp>
      <p:sp>
        <p:nvSpPr>
          <p:cNvPr id="11" name="Rectangle 10"/>
          <p:cNvSpPr/>
          <p:nvPr/>
        </p:nvSpPr>
        <p:spPr>
          <a:xfrm>
            <a:off x="5638800" y="2057400"/>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a:t>
            </a:r>
            <a:r>
              <a:rPr lang="en-US" sz="2400" kern="0" dirty="0">
                <a:solidFill>
                  <a:prstClr val="black"/>
                </a:solidFill>
                <a:latin typeface="Calibri"/>
              </a:rPr>
              <a:t>000000</a:t>
            </a:r>
            <a:r>
              <a:rPr lang="en-US" sz="2400" b="0" kern="0" dirty="0">
                <a:solidFill>
                  <a:prstClr val="black"/>
                </a:solidFill>
                <a:latin typeface="Calibri"/>
              </a:rPr>
              <a:t>04</a:t>
            </a:r>
          </a:p>
        </p:txBody>
      </p:sp>
      <p:sp>
        <p:nvSpPr>
          <p:cNvPr id="12" name="Rectangle 11"/>
          <p:cNvSpPr/>
          <p:nvPr/>
        </p:nvSpPr>
        <p:spPr>
          <a:xfrm>
            <a:off x="7467600" y="2057400"/>
            <a:ext cx="16002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a:t>
            </a:r>
          </a:p>
        </p:txBody>
      </p:sp>
      <p:sp>
        <p:nvSpPr>
          <p:cNvPr id="13" name="Rectangle 12"/>
          <p:cNvSpPr/>
          <p:nvPr/>
        </p:nvSpPr>
        <p:spPr bwMode="auto">
          <a:xfrm>
            <a:off x="590550" y="2145323"/>
            <a:ext cx="933450" cy="3692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409825" y="2145323"/>
            <a:ext cx="933450" cy="3692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4248150" y="2145323"/>
            <a:ext cx="933450" cy="3692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076950" y="2154848"/>
            <a:ext cx="933450" cy="3692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7064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1143000"/>
          </a:xfrm>
        </p:spPr>
        <p:txBody>
          <a:bodyPr/>
          <a:lstStyle/>
          <a:p>
            <a:r>
              <a:rPr lang="en-US" dirty="0" smtClean="0"/>
              <a:t>Effect on Bus Bandwidth</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30</a:t>
            </a:fld>
            <a:endParaRPr lang="en-US" altLang="en-US" dirty="0"/>
          </a:p>
        </p:txBody>
      </p:sp>
      <p:sp>
        <p:nvSpPr>
          <p:cNvPr id="5" name="Content Placeholder 2"/>
          <p:cNvSpPr txBox="1">
            <a:spLocks/>
          </p:cNvSpPr>
          <p:nvPr/>
        </p:nvSpPr>
        <p:spPr bwMode="auto">
          <a:xfrm>
            <a:off x="585787" y="1066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Aft>
                <a:spcPct val="0"/>
              </a:spcAft>
              <a:buFontTx/>
              <a:buNone/>
            </a:pPr>
            <a:r>
              <a:rPr lang="en-US" dirty="0" smtClean="0">
                <a:solidFill>
                  <a:srgbClr val="000000"/>
                </a:solidFill>
                <a:latin typeface="Calibri" panose="020F0502020204030204" pitchFamily="34" charset="0"/>
              </a:rPr>
              <a:t>32 SPEC2006</a:t>
            </a:r>
            <a:r>
              <a:rPr lang="en-US" dirty="0">
                <a:solidFill>
                  <a:srgbClr val="000000"/>
                </a:solidFill>
                <a:latin typeface="Calibri" panose="020F0502020204030204" pitchFamily="34" charset="0"/>
              </a:rPr>
              <a:t>, databases, web workloads, 2MB L2 cache</a:t>
            </a:r>
          </a:p>
        </p:txBody>
      </p:sp>
      <p:sp>
        <p:nvSpPr>
          <p:cNvPr id="6" name="Rounded Rectangle 5"/>
          <p:cNvSpPr/>
          <p:nvPr/>
        </p:nvSpPr>
        <p:spPr>
          <a:xfrm>
            <a:off x="381000" y="5335588"/>
            <a:ext cx="8534400" cy="1020762"/>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defRPr/>
            </a:pPr>
            <a:r>
              <a:rPr lang="en-US" sz="2800" kern="0" dirty="0" smtClean="0">
                <a:solidFill>
                  <a:prstClr val="black"/>
                </a:solidFill>
                <a:latin typeface="Calibri"/>
              </a:rPr>
              <a:t>LCP-based designs </a:t>
            </a:r>
            <a:r>
              <a:rPr lang="en-US" sz="2800" kern="0" dirty="0">
                <a:solidFill>
                  <a:prstClr val="black"/>
                </a:solidFill>
                <a:latin typeface="Calibri"/>
              </a:rPr>
              <a:t>significantly reduce bandwidth (</a:t>
            </a:r>
            <a:r>
              <a:rPr lang="en-US" sz="2800" b="1" kern="0" dirty="0">
                <a:solidFill>
                  <a:prstClr val="black"/>
                </a:solidFill>
                <a:latin typeface="Calibri"/>
              </a:rPr>
              <a:t>24</a:t>
            </a:r>
            <a:r>
              <a:rPr lang="en-US" sz="2800" kern="0" dirty="0" smtClean="0">
                <a:solidFill>
                  <a:prstClr val="black"/>
                </a:solidFill>
                <a:latin typeface="Calibri"/>
              </a:rPr>
              <a:t>%)</a:t>
            </a:r>
          </a:p>
          <a:p>
            <a:pPr>
              <a:defRPr/>
            </a:pPr>
            <a:r>
              <a:rPr lang="en-US" sz="2800" kern="0" dirty="0" smtClean="0">
                <a:solidFill>
                  <a:prstClr val="black"/>
                </a:solidFill>
                <a:latin typeface="Calibri"/>
              </a:rPr>
              <a:t>(due to data compression)</a:t>
            </a:r>
            <a:endParaRPr lang="en-US" sz="2800" kern="0" dirty="0">
              <a:solidFill>
                <a:prstClr val="black"/>
              </a:solidFill>
              <a:latin typeface="Calibri"/>
            </a:endParaRPr>
          </a:p>
        </p:txBody>
      </p:sp>
      <p:cxnSp>
        <p:nvCxnSpPr>
          <p:cNvPr id="7" name="Straight Arrow Connector 6"/>
          <p:cNvCxnSpPr>
            <a:cxnSpLocks noChangeShapeType="1"/>
          </p:cNvCxnSpPr>
          <p:nvPr/>
        </p:nvCxnSpPr>
        <p:spPr bwMode="auto">
          <a:xfrm>
            <a:off x="561975" y="2266950"/>
            <a:ext cx="0" cy="1752600"/>
          </a:xfrm>
          <a:prstGeom prst="straightConnector1">
            <a:avLst/>
          </a:prstGeom>
          <a:noFill/>
          <a:ln w="25400" algn="ctr">
            <a:solidFill>
              <a:srgbClr val="009900"/>
            </a:solidFill>
            <a:round/>
            <a:headEnd/>
            <a:tailEnd type="arrow" w="med" len="med"/>
          </a:ln>
          <a:extLst>
            <a:ext uri="{909E8E84-426E-40DD-AFC4-6F175D3DCCD1}">
              <a14:hiddenFill xmlns:a14="http://schemas.microsoft.com/office/drawing/2010/main">
                <a:noFill/>
              </a14:hiddenFill>
            </a:ext>
          </a:extLst>
        </p:spPr>
      </p:cxnSp>
      <p:sp>
        <p:nvSpPr>
          <p:cNvPr id="8" name="TextBox 7"/>
          <p:cNvSpPr txBox="1"/>
          <p:nvPr/>
        </p:nvSpPr>
        <p:spPr>
          <a:xfrm>
            <a:off x="104001" y="2622296"/>
            <a:ext cx="553998" cy="890757"/>
          </a:xfrm>
          <a:prstGeom prst="rect">
            <a:avLst/>
          </a:prstGeom>
          <a:noFill/>
        </p:spPr>
        <p:txBody>
          <a:bodyPr vert="vert270" wrap="none">
            <a:spAutoFit/>
          </a:bodyPr>
          <a:lstStyle/>
          <a:p>
            <a:pPr>
              <a:defRPr/>
            </a:pPr>
            <a:r>
              <a:rPr lang="en-US" sz="2400" b="1" dirty="0">
                <a:solidFill>
                  <a:prstClr val="black"/>
                </a:solidFill>
                <a:latin typeface="Calibri"/>
              </a:rPr>
              <a:t>Better</a:t>
            </a:r>
          </a:p>
        </p:txBody>
      </p:sp>
      <p:graphicFrame>
        <p:nvGraphicFramePr>
          <p:cNvPr id="9" name="Chart 8"/>
          <p:cNvGraphicFramePr>
            <a:graphicFrameLocks/>
          </p:cNvGraphicFramePr>
          <p:nvPr>
            <p:extLst>
              <p:ext uri="{D42A27DB-BD31-4B8C-83A1-F6EECF244321}">
                <p14:modId xmlns:p14="http://schemas.microsoft.com/office/powerpoint/2010/main" val="1966285457"/>
              </p:ext>
            </p:extLst>
          </p:nvPr>
        </p:nvGraphicFramePr>
        <p:xfrm>
          <a:off x="533400" y="1603863"/>
          <a:ext cx="8382000" cy="3949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99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Graphic spid="9"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Effect on Performance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31</a:t>
            </a:fld>
            <a:endParaRPr lang="en-US" altLang="en-US" dirty="0"/>
          </a:p>
        </p:txBody>
      </p:sp>
      <p:sp>
        <p:nvSpPr>
          <p:cNvPr id="6" name="Rounded Rectangle 5"/>
          <p:cNvSpPr/>
          <p:nvPr/>
        </p:nvSpPr>
        <p:spPr>
          <a:xfrm>
            <a:off x="571500" y="5105400"/>
            <a:ext cx="8001000" cy="9906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r>
              <a:rPr lang="en-US" sz="2800" b="0" kern="0" dirty="0" smtClean="0">
                <a:solidFill>
                  <a:prstClr val="black"/>
                </a:solidFill>
                <a:latin typeface="Calibri"/>
              </a:rPr>
              <a:t>LCP-based designs </a:t>
            </a:r>
            <a:r>
              <a:rPr lang="en-US" sz="2800" b="0" kern="0" dirty="0">
                <a:solidFill>
                  <a:prstClr val="black"/>
                </a:solidFill>
                <a:latin typeface="Calibri"/>
              </a:rPr>
              <a:t>significantly improve </a:t>
            </a:r>
            <a:r>
              <a:rPr lang="en-US" sz="2800" b="0" kern="0" dirty="0" smtClean="0">
                <a:solidFill>
                  <a:prstClr val="black"/>
                </a:solidFill>
                <a:latin typeface="Calibri"/>
              </a:rPr>
              <a:t>performance over RMC</a:t>
            </a:r>
            <a:endParaRPr lang="en-US" sz="2800" b="0" kern="0" dirty="0">
              <a:solidFill>
                <a:prstClr val="black"/>
              </a:solidFill>
              <a:latin typeface="Calibri"/>
            </a:endParaRPr>
          </a:p>
        </p:txBody>
      </p:sp>
      <p:graphicFrame>
        <p:nvGraphicFramePr>
          <p:cNvPr id="10" name="Chart 9"/>
          <p:cNvGraphicFramePr>
            <a:graphicFrameLocks/>
          </p:cNvGraphicFramePr>
          <p:nvPr>
            <p:extLst>
              <p:ext uri="{D42A27DB-BD31-4B8C-83A1-F6EECF244321}">
                <p14:modId xmlns:p14="http://schemas.microsoft.com/office/powerpoint/2010/main" val="4087195802"/>
              </p:ext>
            </p:extLst>
          </p:nvPr>
        </p:nvGraphicFramePr>
        <p:xfrm>
          <a:off x="152400" y="1066800"/>
          <a:ext cx="88392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866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062"/>
            <a:ext cx="8534400" cy="1143000"/>
          </a:xfrm>
        </p:spPr>
        <p:txBody>
          <a:bodyPr>
            <a:normAutofit fontScale="90000"/>
          </a:bodyPr>
          <a:lstStyle/>
          <a:p>
            <a:r>
              <a:rPr lang="en-US" dirty="0" smtClean="0"/>
              <a:t>Effect on Memory Subsystem Energy</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32</a:t>
            </a:fld>
            <a:endParaRPr lang="en-US" altLang="en-US" dirty="0"/>
          </a:p>
        </p:txBody>
      </p:sp>
      <p:sp>
        <p:nvSpPr>
          <p:cNvPr id="5" name="Content Placeholder 2"/>
          <p:cNvSpPr txBox="1">
            <a:spLocks/>
          </p:cNvSpPr>
          <p:nvPr/>
        </p:nvSpPr>
        <p:spPr bwMode="auto">
          <a:xfrm>
            <a:off x="457200" y="1137914"/>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buFontTx/>
              <a:buNone/>
            </a:pPr>
            <a:r>
              <a:rPr lang="en-US" b="0" dirty="0" smtClean="0">
                <a:solidFill>
                  <a:srgbClr val="000000"/>
                </a:solidFill>
                <a:latin typeface="Calibri" panose="020F0502020204030204" pitchFamily="34" charset="0"/>
              </a:rPr>
              <a:t>32 SPEC2006</a:t>
            </a:r>
            <a:r>
              <a:rPr lang="en-US" b="0" dirty="0">
                <a:solidFill>
                  <a:srgbClr val="000000"/>
                </a:solidFill>
                <a:latin typeface="Calibri" panose="020F0502020204030204" pitchFamily="34" charset="0"/>
              </a:rPr>
              <a:t>, databases, web workloads, 2MB L2 cache</a:t>
            </a:r>
          </a:p>
        </p:txBody>
      </p:sp>
      <p:sp>
        <p:nvSpPr>
          <p:cNvPr id="6" name="Rounded Rectangle 5"/>
          <p:cNvSpPr/>
          <p:nvPr/>
        </p:nvSpPr>
        <p:spPr>
          <a:xfrm>
            <a:off x="619125" y="5280025"/>
            <a:ext cx="7905750" cy="836613"/>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r>
              <a:rPr lang="en-US" sz="2800" b="0" kern="0" dirty="0">
                <a:solidFill>
                  <a:prstClr val="black"/>
                </a:solidFill>
                <a:latin typeface="Calibri"/>
              </a:rPr>
              <a:t>LCP </a:t>
            </a:r>
            <a:r>
              <a:rPr lang="en-US" sz="2800" b="0" kern="0" dirty="0" smtClean="0">
                <a:solidFill>
                  <a:prstClr val="black"/>
                </a:solidFill>
                <a:latin typeface="Calibri"/>
              </a:rPr>
              <a:t>framework is </a:t>
            </a:r>
            <a:r>
              <a:rPr lang="en-US" sz="2800" b="0" kern="0" dirty="0">
                <a:solidFill>
                  <a:prstClr val="black"/>
                </a:solidFill>
                <a:latin typeface="Calibri"/>
              </a:rPr>
              <a:t>more energy efficient than RMC</a:t>
            </a:r>
          </a:p>
        </p:txBody>
      </p:sp>
      <p:cxnSp>
        <p:nvCxnSpPr>
          <p:cNvPr id="7" name="Straight Arrow Connector 6"/>
          <p:cNvCxnSpPr>
            <a:cxnSpLocks noChangeShapeType="1"/>
          </p:cNvCxnSpPr>
          <p:nvPr/>
        </p:nvCxnSpPr>
        <p:spPr bwMode="auto">
          <a:xfrm>
            <a:off x="550863" y="2411413"/>
            <a:ext cx="0" cy="1752600"/>
          </a:xfrm>
          <a:prstGeom prst="straightConnector1">
            <a:avLst/>
          </a:prstGeom>
          <a:noFill/>
          <a:ln w="25400" algn="ctr">
            <a:solidFill>
              <a:srgbClr val="009900"/>
            </a:solidFill>
            <a:round/>
            <a:headEnd/>
            <a:tailEnd type="arrow" w="med" len="med"/>
          </a:ln>
          <a:extLst>
            <a:ext uri="{909E8E84-426E-40DD-AFC4-6F175D3DCCD1}">
              <a14:hiddenFill xmlns:a14="http://schemas.microsoft.com/office/drawing/2010/main">
                <a:noFill/>
              </a14:hiddenFill>
            </a:ext>
          </a:extLst>
        </p:spPr>
      </p:cxnSp>
      <p:sp>
        <p:nvSpPr>
          <p:cNvPr id="8" name="TextBox 7"/>
          <p:cNvSpPr txBox="1"/>
          <p:nvPr/>
        </p:nvSpPr>
        <p:spPr>
          <a:xfrm>
            <a:off x="92889" y="2765904"/>
            <a:ext cx="553998" cy="890757"/>
          </a:xfrm>
          <a:prstGeom prst="rect">
            <a:avLst/>
          </a:prstGeom>
          <a:noFill/>
        </p:spPr>
        <p:txBody>
          <a:bodyPr vert="vert270" wrap="none">
            <a:spAutoFit/>
          </a:bodyPr>
          <a:lstStyle/>
          <a:p>
            <a:pPr eaLnBrk="1" fontAlgn="auto" hangingPunct="1">
              <a:spcBef>
                <a:spcPts val="0"/>
              </a:spcBef>
              <a:spcAft>
                <a:spcPts val="0"/>
              </a:spcAft>
              <a:defRPr/>
            </a:pPr>
            <a:r>
              <a:rPr lang="en-US" sz="2400" dirty="0">
                <a:solidFill>
                  <a:prstClr val="black"/>
                </a:solidFill>
                <a:latin typeface="Calibri"/>
              </a:rPr>
              <a:t>Better</a:t>
            </a:r>
          </a:p>
        </p:txBody>
      </p:sp>
      <p:graphicFrame>
        <p:nvGraphicFramePr>
          <p:cNvPr id="9" name="Chart 8"/>
          <p:cNvGraphicFramePr>
            <a:graphicFrameLocks/>
          </p:cNvGraphicFramePr>
          <p:nvPr>
            <p:extLst>
              <p:ext uri="{D42A27DB-BD31-4B8C-83A1-F6EECF244321}">
                <p14:modId xmlns:p14="http://schemas.microsoft.com/office/powerpoint/2010/main" val="2243660131"/>
              </p:ext>
            </p:extLst>
          </p:nvPr>
        </p:nvGraphicFramePr>
        <p:xfrm>
          <a:off x="319088" y="1630363"/>
          <a:ext cx="8629650" cy="3716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85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chart seriesIdx="2"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Graphic spid="9" grpId="0" uiExpand="1">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Effect on Page Faults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33</a:t>
            </a:fld>
            <a:endParaRPr lang="en-US" altLang="en-US"/>
          </a:p>
        </p:txBody>
      </p:sp>
      <p:sp>
        <p:nvSpPr>
          <p:cNvPr id="6" name="Content Placeholder 2"/>
          <p:cNvSpPr txBox="1">
            <a:spLocks/>
          </p:cNvSpPr>
          <p:nvPr/>
        </p:nvSpPr>
        <p:spPr>
          <a:xfrm>
            <a:off x="365078" y="987188"/>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smtClean="0"/>
              <a:t>32 SPEC2006, databases, web workloads, 2MB L2 cache</a:t>
            </a:r>
          </a:p>
        </p:txBody>
      </p:sp>
      <p:sp>
        <p:nvSpPr>
          <p:cNvPr id="9" name="Rounded Rectangle 8"/>
          <p:cNvSpPr/>
          <p:nvPr/>
        </p:nvSpPr>
        <p:spPr>
          <a:xfrm>
            <a:off x="381000" y="5105400"/>
            <a:ext cx="8534400" cy="10656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LCP</a:t>
            </a:r>
            <a:r>
              <a:rPr lang="en-US" sz="2800" dirty="0" smtClean="0">
                <a:solidFill>
                  <a:schemeClr val="tx1"/>
                </a:solidFill>
              </a:rPr>
              <a:t> framework significantly decreases the number of page faults (up to </a:t>
            </a:r>
            <a:r>
              <a:rPr lang="en-US" sz="2800" b="1" dirty="0" smtClean="0">
                <a:solidFill>
                  <a:schemeClr val="tx1"/>
                </a:solidFill>
              </a:rPr>
              <a:t>23%</a:t>
            </a:r>
            <a:r>
              <a:rPr lang="en-US" sz="2800" dirty="0" smtClean="0">
                <a:solidFill>
                  <a:schemeClr val="tx1"/>
                </a:solidFill>
              </a:rPr>
              <a:t> on average for 768MB)</a:t>
            </a:r>
            <a:endParaRPr lang="en-US" sz="2800" b="1"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1949074463"/>
              </p:ext>
            </p:extLst>
          </p:nvPr>
        </p:nvGraphicFramePr>
        <p:xfrm>
          <a:off x="228600" y="1524000"/>
          <a:ext cx="8610600" cy="378142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6248400" y="2819400"/>
            <a:ext cx="11430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787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1179"/>
            <a:ext cx="8610600" cy="1143000"/>
          </a:xfrm>
        </p:spPr>
        <p:txBody>
          <a:bodyPr>
            <a:normAutofit fontScale="90000"/>
          </a:bodyPr>
          <a:lstStyle/>
          <a:p>
            <a:r>
              <a:rPr lang="en-US" dirty="0" smtClean="0"/>
              <a:t>Other Results and Analyses in the Paper</a:t>
            </a:r>
            <a:endParaRPr lang="en-US" dirty="0"/>
          </a:p>
        </p:txBody>
      </p:sp>
      <p:sp>
        <p:nvSpPr>
          <p:cNvPr id="3" name="Content Placeholder 2"/>
          <p:cNvSpPr>
            <a:spLocks noGrp="1"/>
          </p:cNvSpPr>
          <p:nvPr>
            <p:ph idx="1"/>
          </p:nvPr>
        </p:nvSpPr>
        <p:spPr>
          <a:xfrm>
            <a:off x="457200" y="1622283"/>
            <a:ext cx="8229600" cy="4525963"/>
          </a:xfrm>
        </p:spPr>
        <p:txBody>
          <a:bodyPr>
            <a:noAutofit/>
          </a:bodyPr>
          <a:lstStyle/>
          <a:p>
            <a:r>
              <a:rPr lang="en-US" dirty="0"/>
              <a:t>Analysis of page overflows</a:t>
            </a:r>
          </a:p>
          <a:p>
            <a:r>
              <a:rPr lang="en-US" dirty="0" smtClean="0"/>
              <a:t>Compressed page size distribution</a:t>
            </a:r>
          </a:p>
          <a:p>
            <a:r>
              <a:rPr lang="en-US" dirty="0" smtClean="0"/>
              <a:t>Compression ratio over time</a:t>
            </a:r>
          </a:p>
          <a:p>
            <a:r>
              <a:rPr lang="en-US" dirty="0" smtClean="0"/>
              <a:t>Number of exceptions (per page)</a:t>
            </a:r>
          </a:p>
          <a:p>
            <a:r>
              <a:rPr lang="en-US" dirty="0" smtClean="0"/>
              <a:t>Detailed single-/multicore evaluation</a:t>
            </a:r>
          </a:p>
          <a:p>
            <a:r>
              <a:rPr lang="en-US" dirty="0" smtClean="0"/>
              <a:t>Comparison with stride prefetching</a:t>
            </a:r>
          </a:p>
          <a:p>
            <a:pPr lvl="1">
              <a:buFont typeface="Arial" panose="020B0604020202020204" pitchFamily="34" charset="0"/>
              <a:buChar char="•"/>
            </a:pPr>
            <a:r>
              <a:rPr lang="en-US" dirty="0"/>
              <a:t>p</a:t>
            </a:r>
            <a:r>
              <a:rPr lang="en-US" dirty="0" smtClean="0"/>
              <a:t>erformance and bandwidth</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34</a:t>
            </a:fld>
            <a:endParaRPr lang="en-US" altLang="en-US" dirty="0"/>
          </a:p>
        </p:txBody>
      </p:sp>
    </p:spTree>
    <p:extLst>
      <p:ext uri="{BB962C8B-B14F-4D97-AF65-F5344CB8AC3E}">
        <p14:creationId xmlns:p14="http://schemas.microsoft.com/office/powerpoint/2010/main" val="2284274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914400"/>
            <a:ext cx="8839200" cy="5334000"/>
          </a:xfrm>
        </p:spPr>
        <p:txBody>
          <a:bodyPr>
            <a:normAutofit fontScale="92500" lnSpcReduction="10000"/>
          </a:bodyPr>
          <a:lstStyle/>
          <a:p>
            <a:r>
              <a:rPr lang="en-US" u="sng" dirty="0" smtClean="0"/>
              <a:t>Old Idea</a:t>
            </a:r>
            <a:r>
              <a:rPr lang="en-US" dirty="0"/>
              <a:t>: Compress data in main memory</a:t>
            </a:r>
          </a:p>
          <a:p>
            <a:r>
              <a:rPr lang="en-US" b="1" u="sng" dirty="0">
                <a:solidFill>
                  <a:srgbClr val="C00000"/>
                </a:solidFill>
              </a:rPr>
              <a:t>Problem</a:t>
            </a:r>
            <a:r>
              <a:rPr lang="en-US" dirty="0"/>
              <a:t>: </a:t>
            </a:r>
            <a:r>
              <a:rPr lang="en-US" dirty="0">
                <a:cs typeface="Arial" panose="020B0604020202020204" pitchFamily="34" charset="0"/>
              </a:rPr>
              <a:t>How to avoid </a:t>
            </a:r>
            <a:r>
              <a:rPr lang="en-US" dirty="0" smtClean="0">
                <a:solidFill>
                  <a:srgbClr val="C00000"/>
                </a:solidFill>
                <a:cs typeface="Arial" panose="020B0604020202020204" pitchFamily="34" charset="0"/>
              </a:rPr>
              <a:t>inefficiency in </a:t>
            </a:r>
            <a:r>
              <a:rPr lang="en-US" dirty="0">
                <a:solidFill>
                  <a:srgbClr val="C00000"/>
                </a:solidFill>
                <a:cs typeface="Arial" panose="020B0604020202020204" pitchFamily="34" charset="0"/>
              </a:rPr>
              <a:t>address computation</a:t>
            </a:r>
            <a:r>
              <a:rPr lang="en-US" dirty="0"/>
              <a:t>?</a:t>
            </a:r>
          </a:p>
          <a:p>
            <a:r>
              <a:rPr lang="en-US" b="1" u="sng" dirty="0" smtClean="0">
                <a:solidFill>
                  <a:schemeClr val="accent1"/>
                </a:solidFill>
              </a:rPr>
              <a:t>Solution</a:t>
            </a:r>
            <a:r>
              <a:rPr lang="en-US" dirty="0" smtClean="0"/>
              <a:t>: A </a:t>
            </a:r>
            <a:r>
              <a:rPr lang="en-US" dirty="0"/>
              <a:t>new main memory compression framework called </a:t>
            </a:r>
            <a:r>
              <a:rPr lang="en-US" b="1" dirty="0">
                <a:solidFill>
                  <a:schemeClr val="accent1"/>
                </a:solidFill>
              </a:rPr>
              <a:t>LCP (Linearly Compressed Pages)</a:t>
            </a:r>
          </a:p>
          <a:p>
            <a:pPr lvl="1">
              <a:buFont typeface="Arial" panose="020B0604020202020204" pitchFamily="34" charset="0"/>
              <a:buChar char="•"/>
            </a:pPr>
            <a:r>
              <a:rPr lang="en-US" b="1" dirty="0"/>
              <a:t>Key idea: </a:t>
            </a:r>
            <a:r>
              <a:rPr lang="en-US" b="1" dirty="0" smtClean="0">
                <a:solidFill>
                  <a:schemeClr val="accent1"/>
                </a:solidFill>
              </a:rPr>
              <a:t>ﬁxed-size </a:t>
            </a:r>
            <a:r>
              <a:rPr lang="en-US" dirty="0"/>
              <a:t>for compressed cache lines within a </a:t>
            </a:r>
            <a:r>
              <a:rPr lang="en-US" dirty="0" smtClean="0"/>
              <a:t>page</a:t>
            </a:r>
          </a:p>
          <a:p>
            <a:r>
              <a:rPr lang="en-US" dirty="0" smtClean="0"/>
              <a:t>Evaluation:</a:t>
            </a:r>
            <a:endParaRPr lang="en-US" dirty="0"/>
          </a:p>
          <a:p>
            <a:pPr marL="914400" lvl="1" indent="-514350">
              <a:buFont typeface="+mj-lt"/>
              <a:buAutoNum type="arabicPeriod"/>
            </a:pPr>
            <a:r>
              <a:rPr lang="en-US" sz="2600" dirty="0" smtClean="0"/>
              <a:t>Increases memory capacity </a:t>
            </a:r>
            <a:r>
              <a:rPr lang="en-US" sz="2600" dirty="0"/>
              <a:t>(</a:t>
            </a:r>
            <a:r>
              <a:rPr lang="en-US" sz="2600" b="1" dirty="0"/>
              <a:t>62%</a:t>
            </a:r>
            <a:r>
              <a:rPr lang="en-US" sz="2600" dirty="0"/>
              <a:t> on average)</a:t>
            </a:r>
          </a:p>
          <a:p>
            <a:pPr marL="914400" lvl="1" indent="-514350">
              <a:buFont typeface="+mj-lt"/>
              <a:buAutoNum type="arabicPeriod"/>
            </a:pPr>
            <a:r>
              <a:rPr lang="en-US" sz="2600" dirty="0"/>
              <a:t>Decreases bandwidth consumption (</a:t>
            </a:r>
            <a:r>
              <a:rPr lang="en-US" sz="2600" b="1" dirty="0"/>
              <a:t>24</a:t>
            </a:r>
            <a:r>
              <a:rPr lang="en-US" sz="2600" b="1" dirty="0" smtClean="0"/>
              <a:t>%</a:t>
            </a:r>
            <a:r>
              <a:rPr lang="en-US" sz="2600" dirty="0" smtClean="0"/>
              <a:t>)</a:t>
            </a:r>
          </a:p>
          <a:p>
            <a:pPr marL="914400" lvl="1" indent="-514350">
              <a:buFont typeface="+mj-lt"/>
              <a:buAutoNum type="arabicPeriod"/>
            </a:pPr>
            <a:r>
              <a:rPr lang="en-US" sz="2600" dirty="0"/>
              <a:t>Decreases memory energy consumption (</a:t>
            </a:r>
            <a:r>
              <a:rPr lang="en-US" sz="2600" b="1" dirty="0"/>
              <a:t>4.9%</a:t>
            </a:r>
            <a:r>
              <a:rPr lang="en-US" sz="2600" dirty="0"/>
              <a:t>)</a:t>
            </a:r>
          </a:p>
          <a:p>
            <a:pPr marL="914400" lvl="1" indent="-514350">
              <a:buFont typeface="+mj-lt"/>
              <a:buAutoNum type="arabicPeriod"/>
            </a:pPr>
            <a:r>
              <a:rPr lang="en-US" sz="2600" dirty="0" smtClean="0"/>
              <a:t>Improves </a:t>
            </a:r>
            <a:r>
              <a:rPr lang="en-US" sz="2600" dirty="0"/>
              <a:t>overall performance (</a:t>
            </a:r>
            <a:r>
              <a:rPr lang="en-US" sz="2600" b="1" dirty="0"/>
              <a:t>13.9%</a:t>
            </a:r>
            <a:r>
              <a:rPr lang="en-US" sz="2600" dirty="0"/>
              <a:t>)</a:t>
            </a:r>
          </a:p>
          <a:p>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35</a:t>
            </a:fld>
            <a:endParaRPr lang="en-US" altLang="en-US"/>
          </a:p>
        </p:txBody>
      </p:sp>
    </p:spTree>
    <p:extLst>
      <p:ext uri="{BB962C8B-B14F-4D97-AF65-F5344CB8AC3E}">
        <p14:creationId xmlns:p14="http://schemas.microsoft.com/office/powerpoint/2010/main" val="2020643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9" y="304800"/>
            <a:ext cx="9144000" cy="2743200"/>
          </a:xfrm>
        </p:spPr>
        <p:txBody>
          <a:bodyPr anchor="ctr" anchorCtr="0">
            <a:noAutofit/>
          </a:bodyPr>
          <a:lstStyle/>
          <a:p>
            <a:pPr algn="ctr"/>
            <a:r>
              <a:rPr lang="en-US" sz="4800" b="1" dirty="0" smtClean="0">
                <a:latin typeface="Calibri" pitchFamily="34" charset="0"/>
                <a:cs typeface="Calibri" pitchFamily="34" charset="0"/>
              </a:rPr>
              <a:t>Linearly Compressed Pages:</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 A Main Memory Compression Framework with </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Low Complexity and Low Latency </a:t>
            </a:r>
            <a:endParaRPr lang="en-US" sz="4800" b="1" dirty="0">
              <a:latin typeface="Calibri" pitchFamily="34" charset="0"/>
              <a:cs typeface="Calibri" pitchFamily="34" charset="0"/>
            </a:endParaRPr>
          </a:p>
        </p:txBody>
      </p:sp>
      <p:sp>
        <p:nvSpPr>
          <p:cNvPr id="12" name="Subtitle 2"/>
          <p:cNvSpPr>
            <a:spLocks noGrp="1"/>
          </p:cNvSpPr>
          <p:nvPr>
            <p:ph type="subTitle" idx="1"/>
          </p:nvPr>
        </p:nvSpPr>
        <p:spPr>
          <a:xfrm>
            <a:off x="76200" y="3352800"/>
            <a:ext cx="5562600" cy="2336407"/>
          </a:xfrm>
        </p:spPr>
        <p:txBody>
          <a:bodyPr>
            <a:noAutofit/>
          </a:bodyPr>
          <a:lstStyle/>
          <a:p>
            <a:pPr algn="l"/>
            <a:r>
              <a:rPr lang="en-US" b="1" dirty="0" smtClean="0">
                <a:solidFill>
                  <a:srgbClr val="C00000"/>
                </a:solidFill>
              </a:rPr>
              <a:t>Gennady Pekhimenko</a:t>
            </a:r>
            <a:r>
              <a:rPr lang="en-US" dirty="0" smtClean="0">
                <a:solidFill>
                  <a:srgbClr val="C00000"/>
                </a:solidFill>
              </a:rPr>
              <a:t>, </a:t>
            </a:r>
          </a:p>
          <a:p>
            <a:pPr algn="l"/>
            <a:r>
              <a:rPr lang="en-US" dirty="0" err="1" smtClean="0">
                <a:solidFill>
                  <a:srgbClr val="C00000"/>
                </a:solidFill>
              </a:rPr>
              <a:t>Vivek</a:t>
            </a:r>
            <a:r>
              <a:rPr lang="en-US" dirty="0" smtClean="0">
                <a:solidFill>
                  <a:srgbClr val="C00000"/>
                </a:solidFill>
              </a:rPr>
              <a:t> </a:t>
            </a:r>
            <a:r>
              <a:rPr lang="en-US" dirty="0" err="1" smtClean="0">
                <a:solidFill>
                  <a:srgbClr val="C00000"/>
                </a:solidFill>
              </a:rPr>
              <a:t>Seshadri</a:t>
            </a:r>
            <a:r>
              <a:rPr lang="en-US" baseline="30000" dirty="0">
                <a:solidFill>
                  <a:srgbClr val="993300"/>
                </a:solidFill>
                <a:sym typeface="Wingdings"/>
              </a:rPr>
              <a:t> </a:t>
            </a:r>
            <a:r>
              <a:rPr lang="en-US" dirty="0" smtClean="0">
                <a:solidFill>
                  <a:srgbClr val="C00000"/>
                </a:solidFill>
              </a:rPr>
              <a:t>, </a:t>
            </a:r>
            <a:r>
              <a:rPr lang="en-US" dirty="0" err="1" smtClean="0">
                <a:solidFill>
                  <a:srgbClr val="C00000"/>
                </a:solidFill>
              </a:rPr>
              <a:t>Yoongu</a:t>
            </a:r>
            <a:r>
              <a:rPr lang="en-US" dirty="0" smtClean="0">
                <a:solidFill>
                  <a:srgbClr val="C00000"/>
                </a:solidFill>
              </a:rPr>
              <a:t> Kim, </a:t>
            </a:r>
            <a:r>
              <a:rPr lang="en-US" dirty="0" err="1" smtClean="0">
                <a:solidFill>
                  <a:srgbClr val="C00000"/>
                </a:solidFill>
              </a:rPr>
              <a:t>Hongyi</a:t>
            </a:r>
            <a:r>
              <a:rPr lang="en-US" dirty="0" smtClean="0">
                <a:solidFill>
                  <a:srgbClr val="C00000"/>
                </a:solidFill>
              </a:rPr>
              <a:t> </a:t>
            </a:r>
            <a:r>
              <a:rPr lang="en-US" dirty="0" err="1" smtClean="0">
                <a:solidFill>
                  <a:srgbClr val="C00000"/>
                </a:solidFill>
              </a:rPr>
              <a:t>Xin</a:t>
            </a:r>
            <a:r>
              <a:rPr lang="en-US" dirty="0" smtClean="0">
                <a:solidFill>
                  <a:srgbClr val="C00000"/>
                </a:solidFill>
              </a:rPr>
              <a:t>, </a:t>
            </a:r>
            <a:r>
              <a:rPr lang="en-US" dirty="0" err="1" smtClean="0">
                <a:solidFill>
                  <a:srgbClr val="C00000"/>
                </a:solidFill>
              </a:rPr>
              <a:t>Onur</a:t>
            </a:r>
            <a:r>
              <a:rPr lang="en-US" dirty="0" smtClean="0">
                <a:solidFill>
                  <a:srgbClr val="C00000"/>
                </a:solidFill>
              </a:rPr>
              <a:t> </a:t>
            </a:r>
            <a:r>
              <a:rPr lang="en-US" dirty="0" err="1" smtClean="0">
                <a:solidFill>
                  <a:srgbClr val="C00000"/>
                </a:solidFill>
              </a:rPr>
              <a:t>Mutlu</a:t>
            </a:r>
            <a:r>
              <a:rPr lang="en-US" dirty="0" smtClean="0">
                <a:solidFill>
                  <a:srgbClr val="C00000"/>
                </a:solidFill>
              </a:rPr>
              <a:t>, </a:t>
            </a:r>
          </a:p>
          <a:p>
            <a:pPr algn="l"/>
            <a:r>
              <a:rPr lang="en-US" dirty="0" smtClean="0">
                <a:solidFill>
                  <a:srgbClr val="C00000"/>
                </a:solidFill>
              </a:rPr>
              <a:t>Todd C. </a:t>
            </a:r>
            <a:r>
              <a:rPr lang="en-US" dirty="0" err="1" smtClean="0">
                <a:solidFill>
                  <a:srgbClr val="C00000"/>
                </a:solidFill>
              </a:rPr>
              <a:t>Mowry</a:t>
            </a:r>
            <a:r>
              <a:rPr lang="en-US" sz="2400" baseline="30000" dirty="0">
                <a:solidFill>
                  <a:srgbClr val="993300"/>
                </a:solidFill>
                <a:sym typeface="Wingdings"/>
              </a:rPr>
              <a:t> </a:t>
            </a:r>
            <a:r>
              <a:rPr lang="en-US" sz="2400" dirty="0" smtClean="0">
                <a:solidFill>
                  <a:schemeClr val="tx1"/>
                </a:solidFill>
              </a:rPr>
              <a:t> </a:t>
            </a:r>
            <a:endParaRPr lang="en-US" sz="2200" dirty="0" smtClean="0">
              <a:solidFill>
                <a:schemeClr val="tx1"/>
              </a:solidFill>
            </a:endParaRPr>
          </a:p>
          <a:p>
            <a:endParaRPr lang="en-US" sz="2200" dirty="0" smtClean="0"/>
          </a:p>
          <a:p>
            <a:pPr algn="l"/>
            <a:endParaRPr lang="en-US" sz="2200" dirty="0" smtClean="0"/>
          </a:p>
          <a:p>
            <a:pPr algn="l"/>
            <a:endParaRPr lang="en-US" sz="2200" dirty="0"/>
          </a:p>
        </p:txBody>
      </p:sp>
      <p:pic>
        <p:nvPicPr>
          <p:cNvPr id="14" name="Picture 2" descr="C:\Users\gpekhime\Desktop\logo.png"/>
          <p:cNvPicPr>
            <a:picLocks noChangeAspect="1" noChangeArrowheads="1"/>
          </p:cNvPicPr>
          <p:nvPr/>
        </p:nvPicPr>
        <p:blipFill>
          <a:blip r:embed="rId3" cstate="print"/>
          <a:srcRect/>
          <a:stretch>
            <a:fillRect/>
          </a:stretch>
        </p:blipFill>
        <p:spPr bwMode="auto">
          <a:xfrm>
            <a:off x="6629400" y="5461186"/>
            <a:ext cx="1219200" cy="1062606"/>
          </a:xfrm>
          <a:prstGeom prst="rect">
            <a:avLst/>
          </a:prstGeom>
          <a:noFill/>
        </p:spPr>
      </p:pic>
      <p:sp>
        <p:nvSpPr>
          <p:cNvPr id="15" name="Subtitle 2"/>
          <p:cNvSpPr txBox="1">
            <a:spLocks/>
          </p:cNvSpPr>
          <p:nvPr/>
        </p:nvSpPr>
        <p:spPr>
          <a:xfrm>
            <a:off x="5181600" y="3733800"/>
            <a:ext cx="3979016" cy="19554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2A55D6"/>
                </a:solidFill>
              </a:rPr>
              <a:t>Phillip B. Gibbons, </a:t>
            </a:r>
          </a:p>
          <a:p>
            <a:r>
              <a:rPr lang="en-US" dirty="0" smtClean="0">
                <a:solidFill>
                  <a:srgbClr val="2A55D6"/>
                </a:solidFill>
              </a:rPr>
              <a:t>Michael A. </a:t>
            </a:r>
            <a:r>
              <a:rPr lang="en-US" dirty="0" err="1" smtClean="0">
                <a:solidFill>
                  <a:srgbClr val="2A55D6"/>
                </a:solidFill>
              </a:rPr>
              <a:t>Kozuch</a:t>
            </a:r>
            <a:endParaRPr lang="en-US" sz="2200" dirty="0" smtClean="0"/>
          </a:p>
          <a:p>
            <a:pPr algn="l"/>
            <a:endParaRPr lang="en-US" sz="2200" dirty="0" smtClean="0"/>
          </a:p>
          <a:p>
            <a:pPr algn="l"/>
            <a:endParaRPr lang="en-US" sz="2200" dirty="0"/>
          </a:p>
        </p:txBody>
      </p:sp>
      <p:sp>
        <p:nvSpPr>
          <p:cNvPr id="16"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8" name="Picture 3"/>
          <p:cNvPicPr>
            <a:picLocks noChangeAspect="1" noChangeArrowheads="1"/>
          </p:cNvPicPr>
          <p:nvPr/>
        </p:nvPicPr>
        <p:blipFill>
          <a:blip r:embed="rId4" cstate="print"/>
          <a:srcRect/>
          <a:stretch>
            <a:fillRect/>
          </a:stretch>
        </p:blipFill>
        <p:spPr bwMode="auto">
          <a:xfrm>
            <a:off x="96338" y="5817361"/>
            <a:ext cx="5085262" cy="457200"/>
          </a:xfrm>
          <a:prstGeom prst="rect">
            <a:avLst/>
          </a:prstGeom>
          <a:noFill/>
          <a:ln w="9525">
            <a:noFill/>
            <a:miter lim="800000"/>
            <a:headEnd/>
            <a:tailEnd/>
          </a:ln>
          <a:effectLst/>
        </p:spPr>
      </p:pic>
      <p:cxnSp>
        <p:nvCxnSpPr>
          <p:cNvPr id="9" name="Straight Connector 8"/>
          <p:cNvCxnSpPr/>
          <p:nvPr/>
        </p:nvCxnSpPr>
        <p:spPr>
          <a:xfrm flipV="1">
            <a:off x="401138" y="3195638"/>
            <a:ext cx="8285662" cy="4762"/>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10" descr="safari.png"/>
          <p:cNvPicPr>
            <a:picLocks noChangeAspect="1"/>
          </p:cNvPicPr>
          <p:nvPr/>
        </p:nvPicPr>
        <p:blipFill>
          <a:blip r:embed="rId5" cstate="print"/>
          <a:stretch>
            <a:fillRect/>
          </a:stretch>
        </p:blipFill>
        <p:spPr>
          <a:xfrm>
            <a:off x="1447800" y="6274561"/>
            <a:ext cx="1572344" cy="454943"/>
          </a:xfrm>
          <a:prstGeom prst="rect">
            <a:avLst/>
          </a:prstGeom>
        </p:spPr>
      </p:pic>
    </p:spTree>
    <p:extLst>
      <p:ext uri="{BB962C8B-B14F-4D97-AF65-F5344CB8AC3E}">
        <p14:creationId xmlns:p14="http://schemas.microsoft.com/office/powerpoint/2010/main" val="142631696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37</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Pages (e.g., 2MB or 1GB)</a:t>
            </a:r>
            <a:endParaRPr lang="en-US" dirty="0"/>
          </a:p>
        </p:txBody>
      </p:sp>
      <p:sp>
        <p:nvSpPr>
          <p:cNvPr id="3" name="Content Placeholder 2"/>
          <p:cNvSpPr>
            <a:spLocks noGrp="1"/>
          </p:cNvSpPr>
          <p:nvPr>
            <p:ph idx="1"/>
          </p:nvPr>
        </p:nvSpPr>
        <p:spPr/>
        <p:txBody>
          <a:bodyPr/>
          <a:lstStyle/>
          <a:p>
            <a:r>
              <a:rPr lang="en-US" dirty="0" smtClean="0"/>
              <a:t>Splitting large pages into smaller 4KB sub-pages (compressed individually)</a:t>
            </a:r>
          </a:p>
          <a:p>
            <a:r>
              <a:rPr lang="en-US" dirty="0" smtClean="0"/>
              <a:t>64-byte metadata chunks for every sub-page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38</a:t>
            </a:fld>
            <a:endParaRPr lang="en-US" altLang="en-US" dirty="0"/>
          </a:p>
        </p:txBody>
      </p:sp>
      <p:sp>
        <p:nvSpPr>
          <p:cNvPr id="5" name="Rectangle 4"/>
          <p:cNvSpPr/>
          <p:nvPr/>
        </p:nvSpPr>
        <p:spPr>
          <a:xfrm>
            <a:off x="685801" y="3540125"/>
            <a:ext cx="4067175" cy="1793875"/>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7" name="Rectangle 6"/>
          <p:cNvSpPr/>
          <p:nvPr/>
        </p:nvSpPr>
        <p:spPr>
          <a:xfrm>
            <a:off x="685800" y="3530600"/>
            <a:ext cx="200501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8" name="Rectangle 7"/>
          <p:cNvSpPr/>
          <p:nvPr/>
        </p:nvSpPr>
        <p:spPr>
          <a:xfrm>
            <a:off x="2679702" y="3530600"/>
            <a:ext cx="2062162"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21" name="Rectangle 20"/>
          <p:cNvSpPr/>
          <p:nvPr/>
        </p:nvSpPr>
        <p:spPr>
          <a:xfrm>
            <a:off x="685801" y="4122737"/>
            <a:ext cx="4067175" cy="585788"/>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2" name="Rectangle 21"/>
          <p:cNvSpPr/>
          <p:nvPr/>
        </p:nvSpPr>
        <p:spPr>
          <a:xfrm>
            <a:off x="685799" y="4724400"/>
            <a:ext cx="200501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23" name="Rectangle 22"/>
          <p:cNvSpPr/>
          <p:nvPr/>
        </p:nvSpPr>
        <p:spPr>
          <a:xfrm>
            <a:off x="2679702" y="4724399"/>
            <a:ext cx="2062162"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24" name="Rectangle 23"/>
          <p:cNvSpPr/>
          <p:nvPr/>
        </p:nvSpPr>
        <p:spPr>
          <a:xfrm>
            <a:off x="2228849" y="4724400"/>
            <a:ext cx="461963" cy="590549"/>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M</a:t>
            </a:r>
            <a:endParaRPr kumimoji="0" lang="en-US" sz="2800" b="0" i="1" u="none" strike="noStrike" kern="0" cap="none" spc="0" normalizeH="0" baseline="0" noProof="0" dirty="0">
              <a:ln>
                <a:noFill/>
              </a:ln>
              <a:solidFill>
                <a:srgbClr val="000000">
                  <a:lumMod val="95000"/>
                  <a:lumOff val="5000"/>
                </a:srgbClr>
              </a:solidFill>
              <a:effectLst/>
              <a:uLnTx/>
              <a:uFillTx/>
            </a:endParaRPr>
          </a:p>
        </p:txBody>
      </p:sp>
    </p:spTree>
    <p:extLst>
      <p:ext uri="{BB962C8B-B14F-4D97-AF65-F5344CB8AC3E}">
        <p14:creationId xmlns:p14="http://schemas.microsoft.com/office/powerpoint/2010/main" val="37974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22"/>
                                        </p:tgtEl>
                                        <p:attrNameLst>
                                          <p:attrName>style.color</p:attrName>
                                        </p:attrNameLst>
                                      </p:cBhvr>
                                      <p:to>
                                        <a:schemeClr val="bg1"/>
                                      </p:to>
                                    </p:animClr>
                                    <p:animClr clrSpc="rgb" dir="cw">
                                      <p:cBhvr>
                                        <p:cTn id="11" dur="250" autoRev="1" fill="remove"/>
                                        <p:tgtEl>
                                          <p:spTgt spid="22"/>
                                        </p:tgtEl>
                                        <p:attrNameLst>
                                          <p:attrName>fillcolor</p:attrName>
                                        </p:attrNameLst>
                                      </p:cBhvr>
                                      <p:to>
                                        <a:schemeClr val="bg1"/>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1" nodeType="clickEffect">
                                  <p:stCondLst>
                                    <p:cond delay="0"/>
                                  </p:stCondLst>
                                  <p:childTnLst>
                                    <p:animClr clrSpc="rgb" dir="cw">
                                      <p:cBhvr override="childStyle">
                                        <p:cTn id="23" dur="250" autoRev="1" fill="remove"/>
                                        <p:tgtEl>
                                          <p:spTgt spid="24"/>
                                        </p:tgtEl>
                                        <p:attrNameLst>
                                          <p:attrName>style.color</p:attrName>
                                        </p:attrNameLst>
                                      </p:cBhvr>
                                      <p:to>
                                        <a:schemeClr val="bg1"/>
                                      </p:to>
                                    </p:animClr>
                                    <p:animClr clrSpc="rgb" dir="cw">
                                      <p:cBhvr>
                                        <p:cTn id="24" dur="250" autoRev="1" fill="remove"/>
                                        <p:tgtEl>
                                          <p:spTgt spid="24"/>
                                        </p:tgtEl>
                                        <p:attrNameLst>
                                          <p:attrName>fillcolor</p:attrName>
                                        </p:attrNameLst>
                                      </p:cBhvr>
                                      <p:to>
                                        <a:schemeClr val="bg1"/>
                                      </p:to>
                                    </p:animClr>
                                    <p:set>
                                      <p:cBhvr>
                                        <p:cTn id="25" dur="250" autoRev="1" fill="remove"/>
                                        <p:tgtEl>
                                          <p:spTgt spid="24"/>
                                        </p:tgtEl>
                                        <p:attrNameLst>
                                          <p:attrName>fill.type</p:attrName>
                                        </p:attrNameLst>
                                      </p:cBhvr>
                                      <p:to>
                                        <p:strVal val="solid"/>
                                      </p:to>
                                    </p:set>
                                    <p:set>
                                      <p:cBhvr>
                                        <p:cTn id="26" dur="25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Physically Tagged Caches</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pPr/>
              <a:t>39</a:t>
            </a:fld>
            <a:endParaRPr lang="en-US" altLang="en-US" dirty="0"/>
          </a:p>
        </p:txBody>
      </p:sp>
      <p:sp>
        <p:nvSpPr>
          <p:cNvPr id="22" name="Rounded Rectangle 21"/>
          <p:cNvSpPr/>
          <p:nvPr/>
        </p:nvSpPr>
        <p:spPr>
          <a:xfrm>
            <a:off x="2856870" y="1490516"/>
            <a:ext cx="1513489" cy="6513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Core</a:t>
            </a:r>
            <a:endParaRPr lang="en-US" sz="4000" dirty="0">
              <a:solidFill>
                <a:schemeClr val="tx1"/>
              </a:solidFill>
            </a:endParaRPr>
          </a:p>
        </p:txBody>
      </p:sp>
      <p:cxnSp>
        <p:nvCxnSpPr>
          <p:cNvPr id="23" name="Straight Arrow Connector 22"/>
          <p:cNvCxnSpPr>
            <a:stCxn id="22" idx="2"/>
            <a:endCxn id="24" idx="0"/>
          </p:cNvCxnSpPr>
          <p:nvPr/>
        </p:nvCxnSpPr>
        <p:spPr>
          <a:xfrm>
            <a:off x="3613615" y="2141864"/>
            <a:ext cx="0" cy="75626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856870" y="2898129"/>
            <a:ext cx="1513489" cy="7252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TLB</a:t>
            </a:r>
            <a:endParaRPr lang="en-US" sz="3600" dirty="0">
              <a:solidFill>
                <a:schemeClr val="tx1"/>
              </a:solidFill>
            </a:endParaRPr>
          </a:p>
        </p:txBody>
      </p:sp>
      <p:sp>
        <p:nvSpPr>
          <p:cNvPr id="26" name="Rectangle 25"/>
          <p:cNvSpPr/>
          <p:nvPr/>
        </p:nvSpPr>
        <p:spPr>
          <a:xfrm>
            <a:off x="3090760" y="4487627"/>
            <a:ext cx="3360774" cy="16067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27" name="Rectangle 26"/>
          <p:cNvSpPr/>
          <p:nvPr/>
        </p:nvSpPr>
        <p:spPr>
          <a:xfrm>
            <a:off x="3093268" y="4506883"/>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2">
                    <a:lumMod val="60000"/>
                    <a:lumOff val="40000"/>
                  </a:schemeClr>
                </a:solidFill>
              </a:rPr>
              <a:t>tag</a:t>
            </a:r>
            <a:endParaRPr lang="en-US" sz="2800" i="1" dirty="0">
              <a:solidFill>
                <a:schemeClr val="tx2">
                  <a:lumMod val="60000"/>
                  <a:lumOff val="40000"/>
                </a:schemeClr>
              </a:solidFill>
            </a:endParaRPr>
          </a:p>
        </p:txBody>
      </p:sp>
      <p:sp>
        <p:nvSpPr>
          <p:cNvPr id="28" name="Rectangle 27"/>
          <p:cNvSpPr/>
          <p:nvPr/>
        </p:nvSpPr>
        <p:spPr>
          <a:xfrm>
            <a:off x="3096812" y="5031422"/>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2">
                    <a:lumMod val="60000"/>
                    <a:lumOff val="40000"/>
                  </a:schemeClr>
                </a:solidFill>
              </a:rPr>
              <a:t>tag</a:t>
            </a:r>
            <a:endParaRPr lang="en-US" sz="2800" i="1" dirty="0">
              <a:solidFill>
                <a:schemeClr val="tx2">
                  <a:lumMod val="60000"/>
                  <a:lumOff val="40000"/>
                </a:schemeClr>
              </a:solidFill>
            </a:endParaRPr>
          </a:p>
        </p:txBody>
      </p:sp>
      <p:sp>
        <p:nvSpPr>
          <p:cNvPr id="29" name="Rectangle 28"/>
          <p:cNvSpPr/>
          <p:nvPr/>
        </p:nvSpPr>
        <p:spPr>
          <a:xfrm>
            <a:off x="3103894" y="5558877"/>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2">
                    <a:lumMod val="60000"/>
                    <a:lumOff val="40000"/>
                  </a:schemeClr>
                </a:solidFill>
              </a:rPr>
              <a:t>tag</a:t>
            </a:r>
            <a:endParaRPr lang="en-US" sz="2800" i="1" dirty="0">
              <a:solidFill>
                <a:schemeClr val="tx2">
                  <a:lumMod val="60000"/>
                  <a:lumOff val="40000"/>
                </a:schemeClr>
              </a:solidFill>
            </a:endParaRPr>
          </a:p>
        </p:txBody>
      </p:sp>
      <p:cxnSp>
        <p:nvCxnSpPr>
          <p:cNvPr id="30" name="Straight Arrow Connector 29"/>
          <p:cNvCxnSpPr>
            <a:stCxn id="24" idx="2"/>
            <a:endCxn id="55" idx="0"/>
          </p:cNvCxnSpPr>
          <p:nvPr/>
        </p:nvCxnSpPr>
        <p:spPr>
          <a:xfrm flipH="1">
            <a:off x="3601378" y="3623342"/>
            <a:ext cx="12237" cy="73983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63385" y="3300390"/>
            <a:ext cx="1807534" cy="954107"/>
          </a:xfrm>
          <a:prstGeom prst="rect">
            <a:avLst/>
          </a:prstGeom>
          <a:noFill/>
        </p:spPr>
        <p:txBody>
          <a:bodyPr wrap="square" rtlCol="0">
            <a:spAutoFit/>
          </a:bodyPr>
          <a:lstStyle/>
          <a:p>
            <a:pPr algn="ctr"/>
            <a:r>
              <a:rPr lang="en-US" sz="2800" dirty="0" smtClean="0"/>
              <a:t>Physical Address</a:t>
            </a:r>
            <a:endParaRPr lang="en-US" sz="2800" dirty="0"/>
          </a:p>
        </p:txBody>
      </p:sp>
      <p:sp>
        <p:nvSpPr>
          <p:cNvPr id="32" name="Rectangle 31"/>
          <p:cNvSpPr/>
          <p:nvPr/>
        </p:nvSpPr>
        <p:spPr>
          <a:xfrm>
            <a:off x="4138801" y="4510427"/>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accent6">
                    <a:lumMod val="75000"/>
                  </a:schemeClr>
                </a:solidFill>
              </a:rPr>
              <a:t>data</a:t>
            </a:r>
            <a:endParaRPr lang="en-US" sz="2800" i="1" dirty="0">
              <a:solidFill>
                <a:schemeClr val="accent6">
                  <a:lumMod val="75000"/>
                </a:schemeClr>
              </a:solidFill>
            </a:endParaRPr>
          </a:p>
        </p:txBody>
      </p:sp>
      <p:sp>
        <p:nvSpPr>
          <p:cNvPr id="33" name="Rectangle 32"/>
          <p:cNvSpPr/>
          <p:nvPr/>
        </p:nvSpPr>
        <p:spPr>
          <a:xfrm>
            <a:off x="4142339" y="5045615"/>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accent6">
                    <a:lumMod val="75000"/>
                  </a:schemeClr>
                </a:solidFill>
              </a:rPr>
              <a:t>data</a:t>
            </a:r>
            <a:endParaRPr lang="en-US" sz="2800" i="1" dirty="0">
              <a:solidFill>
                <a:schemeClr val="accent6">
                  <a:lumMod val="75000"/>
                </a:schemeClr>
              </a:solidFill>
            </a:endParaRPr>
          </a:p>
        </p:txBody>
      </p:sp>
      <p:sp>
        <p:nvSpPr>
          <p:cNvPr id="34" name="Rectangle 33"/>
          <p:cNvSpPr/>
          <p:nvPr/>
        </p:nvSpPr>
        <p:spPr>
          <a:xfrm>
            <a:off x="4145877" y="5569548"/>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accent6">
                    <a:lumMod val="75000"/>
                  </a:schemeClr>
                </a:solidFill>
              </a:rPr>
              <a:t>data</a:t>
            </a:r>
            <a:endParaRPr lang="en-US" sz="2800" i="1" dirty="0">
              <a:solidFill>
                <a:schemeClr val="accent6">
                  <a:lumMod val="75000"/>
                </a:schemeClr>
              </a:solidFill>
            </a:endParaRPr>
          </a:p>
        </p:txBody>
      </p:sp>
      <p:sp>
        <p:nvSpPr>
          <p:cNvPr id="35" name="TextBox 34"/>
          <p:cNvSpPr txBox="1"/>
          <p:nvPr/>
        </p:nvSpPr>
        <p:spPr>
          <a:xfrm>
            <a:off x="4996400" y="1414316"/>
            <a:ext cx="1807534" cy="954107"/>
          </a:xfrm>
          <a:prstGeom prst="rect">
            <a:avLst/>
          </a:prstGeom>
          <a:noFill/>
        </p:spPr>
        <p:txBody>
          <a:bodyPr wrap="square" rtlCol="0">
            <a:spAutoFit/>
          </a:bodyPr>
          <a:lstStyle/>
          <a:p>
            <a:pPr algn="ctr"/>
            <a:r>
              <a:rPr lang="en-US" sz="2800" dirty="0" smtClean="0"/>
              <a:t>Virtual</a:t>
            </a:r>
          </a:p>
          <a:p>
            <a:pPr algn="ctr"/>
            <a:r>
              <a:rPr lang="en-US" sz="2800" dirty="0" smtClean="0"/>
              <a:t>Address</a:t>
            </a:r>
            <a:endParaRPr lang="en-US" sz="2800" dirty="0"/>
          </a:p>
        </p:txBody>
      </p:sp>
      <p:cxnSp>
        <p:nvCxnSpPr>
          <p:cNvPr id="36" name="Straight Connector 35"/>
          <p:cNvCxnSpPr/>
          <p:nvPr/>
        </p:nvCxnSpPr>
        <p:spPr>
          <a:xfrm flipV="1">
            <a:off x="3632133" y="2007706"/>
            <a:ext cx="1631252" cy="44289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9997" y="3900964"/>
            <a:ext cx="1810461" cy="6967"/>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7200" y="2219980"/>
            <a:ext cx="3431585" cy="523220"/>
          </a:xfrm>
          <a:prstGeom prst="rect">
            <a:avLst/>
          </a:prstGeom>
          <a:noFill/>
        </p:spPr>
        <p:txBody>
          <a:bodyPr wrap="square" rtlCol="0">
            <a:spAutoFit/>
          </a:bodyPr>
          <a:lstStyle/>
          <a:p>
            <a:pPr algn="ctr"/>
            <a:r>
              <a:rPr lang="en-US" sz="2800" b="1" i="1" dirty="0" smtClean="0"/>
              <a:t>Critical Path</a:t>
            </a:r>
            <a:endParaRPr lang="en-US" sz="2800" b="1" i="1" dirty="0"/>
          </a:p>
        </p:txBody>
      </p:sp>
      <p:sp>
        <p:nvSpPr>
          <p:cNvPr id="55" name="Rounded Rectangle 54"/>
          <p:cNvSpPr/>
          <p:nvPr/>
        </p:nvSpPr>
        <p:spPr>
          <a:xfrm>
            <a:off x="2989942" y="4363180"/>
            <a:ext cx="1222871" cy="1885220"/>
          </a:xfrm>
          <a:prstGeom prst="roundRect">
            <a:avLst/>
          </a:prstGeom>
          <a:noFill/>
          <a:ln w="38100">
            <a:solidFill>
              <a:srgbClr val="007A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37"/>
              </a:solidFill>
            </a:endParaRPr>
          </a:p>
        </p:txBody>
      </p:sp>
      <p:sp>
        <p:nvSpPr>
          <p:cNvPr id="56" name="TextBox 55"/>
          <p:cNvSpPr txBox="1"/>
          <p:nvPr/>
        </p:nvSpPr>
        <p:spPr>
          <a:xfrm>
            <a:off x="4365593" y="2634933"/>
            <a:ext cx="4048469" cy="523220"/>
          </a:xfrm>
          <a:prstGeom prst="rect">
            <a:avLst/>
          </a:prstGeom>
          <a:noFill/>
        </p:spPr>
        <p:txBody>
          <a:bodyPr wrap="square" rtlCol="0">
            <a:spAutoFit/>
          </a:bodyPr>
          <a:lstStyle/>
          <a:p>
            <a:pPr algn="ctr"/>
            <a:r>
              <a:rPr lang="en-US" sz="2800" b="1" i="1" dirty="0" smtClean="0">
                <a:solidFill>
                  <a:srgbClr val="C00000"/>
                </a:solidFill>
              </a:rPr>
              <a:t>Address Translation</a:t>
            </a:r>
            <a:endParaRPr lang="en-US" sz="2800" b="1" i="1" dirty="0">
              <a:solidFill>
                <a:srgbClr val="C00000"/>
              </a:solidFill>
            </a:endParaRPr>
          </a:p>
        </p:txBody>
      </p:sp>
      <p:sp>
        <p:nvSpPr>
          <p:cNvPr id="60" name="TextBox 59"/>
          <p:cNvSpPr txBox="1"/>
          <p:nvPr/>
        </p:nvSpPr>
        <p:spPr>
          <a:xfrm>
            <a:off x="783266" y="4828736"/>
            <a:ext cx="1807534" cy="954107"/>
          </a:xfrm>
          <a:prstGeom prst="rect">
            <a:avLst/>
          </a:prstGeom>
          <a:noFill/>
        </p:spPr>
        <p:txBody>
          <a:bodyPr wrap="square" rtlCol="0">
            <a:spAutoFit/>
          </a:bodyPr>
          <a:lstStyle/>
          <a:p>
            <a:pPr algn="ctr"/>
            <a:r>
              <a:rPr lang="en-US" sz="2800" dirty="0" smtClean="0"/>
              <a:t>L2 Cache</a:t>
            </a:r>
          </a:p>
          <a:p>
            <a:pPr algn="ctr"/>
            <a:r>
              <a:rPr lang="en-US" sz="2800" dirty="0" smtClean="0"/>
              <a:t>Lines</a:t>
            </a:r>
            <a:endParaRPr lang="en-US" sz="2800" dirty="0"/>
          </a:p>
        </p:txBody>
      </p:sp>
      <p:sp>
        <p:nvSpPr>
          <p:cNvPr id="3" name="Left Brace 2"/>
          <p:cNvSpPr/>
          <p:nvPr/>
        </p:nvSpPr>
        <p:spPr>
          <a:xfrm>
            <a:off x="2400074" y="4459114"/>
            <a:ext cx="343126" cy="169778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35367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29" grpId="0" animBg="1"/>
      <p:bldP spid="31" grpId="0"/>
      <p:bldP spid="32" grpId="0" animBg="1"/>
      <p:bldP spid="33" grpId="0" animBg="1"/>
      <p:bldP spid="34" grpId="0" animBg="1"/>
      <p:bldP spid="35" grpId="0"/>
      <p:bldP spid="38" grpId="0"/>
      <p:bldP spid="55" grpId="0" animBg="1"/>
      <p:bldP spid="56" grpId="0"/>
      <p:bldP spid="60"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 y="152400"/>
            <a:ext cx="8991600" cy="1143000"/>
          </a:xfrm>
        </p:spPr>
        <p:txBody>
          <a:bodyPr>
            <a:normAutofit fontScale="90000"/>
          </a:bodyPr>
          <a:lstStyle/>
          <a:p>
            <a:pPr algn="l"/>
            <a:r>
              <a:rPr lang="en-US" b="1" dirty="0" smtClean="0"/>
              <a:t>Challenges in Main Memory Compression</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a:t>
            </a:fld>
            <a:endParaRPr lang="en-US" altLang="en-US"/>
          </a:p>
        </p:txBody>
      </p:sp>
      <p:sp>
        <p:nvSpPr>
          <p:cNvPr id="5" name="Content Placeholder 4"/>
          <p:cNvSpPr>
            <a:spLocks noGrp="1"/>
          </p:cNvSpPr>
          <p:nvPr>
            <p:ph idx="1"/>
          </p:nvPr>
        </p:nvSpPr>
        <p:spPr>
          <a:xfrm>
            <a:off x="457200" y="1447800"/>
            <a:ext cx="8229600" cy="4525963"/>
          </a:xfrm>
        </p:spPr>
        <p:txBody>
          <a:bodyPr/>
          <a:lstStyle/>
          <a:p>
            <a:pPr marL="514350" indent="-514350">
              <a:buFont typeface="+mj-lt"/>
              <a:buAutoNum type="arabicPeriod"/>
            </a:pPr>
            <a:endParaRPr lang="en-US" dirty="0" smtClean="0"/>
          </a:p>
          <a:p>
            <a:pPr marL="514350" indent="-514350">
              <a:buFont typeface="+mj-lt"/>
              <a:buAutoNum type="arabicPeriod"/>
            </a:pPr>
            <a:r>
              <a:rPr lang="en-US" sz="3600" dirty="0" smtClean="0"/>
              <a:t>Address Computation</a:t>
            </a:r>
          </a:p>
          <a:p>
            <a:pPr marL="514350" indent="-514350">
              <a:buFont typeface="+mj-lt"/>
              <a:buAutoNum type="arabicPeriod"/>
            </a:pPr>
            <a:endParaRPr lang="en-US" sz="3600" dirty="0" smtClean="0"/>
          </a:p>
          <a:p>
            <a:pPr marL="514350" indent="-514350">
              <a:buFont typeface="+mj-lt"/>
              <a:buAutoNum type="arabicPeriod"/>
            </a:pPr>
            <a:endParaRPr lang="en-US" sz="3600" dirty="0"/>
          </a:p>
          <a:p>
            <a:pPr marL="514350" indent="-514350">
              <a:buFont typeface="+mj-lt"/>
              <a:buAutoNum type="arabicPeriod"/>
            </a:pPr>
            <a:r>
              <a:rPr lang="en-US" sz="3600" dirty="0"/>
              <a:t>Mapping and </a:t>
            </a:r>
            <a:r>
              <a:rPr lang="en-US" sz="3600" dirty="0" smtClean="0"/>
              <a:t>Fragmentation</a:t>
            </a:r>
          </a:p>
          <a:p>
            <a:pPr marL="514350" indent="-514350">
              <a:buFont typeface="+mj-lt"/>
              <a:buAutoNum type="arabicPeriod"/>
            </a:pPr>
            <a:endParaRPr lang="en-US" dirty="0"/>
          </a:p>
        </p:txBody>
      </p:sp>
      <p:sp>
        <p:nvSpPr>
          <p:cNvPr id="6" name="Rounded Rectangle 5"/>
          <p:cNvSpPr/>
          <p:nvPr/>
        </p:nvSpPr>
        <p:spPr bwMode="auto">
          <a:xfrm>
            <a:off x="152400" y="2057400"/>
            <a:ext cx="6858000" cy="609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16872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Cache Tagging Logic</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40</a:t>
            </a:fld>
            <a:endParaRPr lang="en-US" altLang="en-US" dirty="0"/>
          </a:p>
        </p:txBody>
      </p:sp>
      <p:cxnSp>
        <p:nvCxnSpPr>
          <p:cNvPr id="5" name="Straight Connector 4"/>
          <p:cNvCxnSpPr>
            <a:cxnSpLocks noChangeShapeType="1"/>
            <a:stCxn id="19" idx="2"/>
            <a:endCxn id="18" idx="0"/>
          </p:cNvCxnSpPr>
          <p:nvPr/>
        </p:nvCxnSpPr>
        <p:spPr bwMode="auto">
          <a:xfrm flipH="1">
            <a:off x="2543175" y="2987675"/>
            <a:ext cx="720725" cy="731838"/>
          </a:xfrm>
          <a:prstGeom prst="line">
            <a:avLst/>
          </a:prstGeom>
          <a:noFill/>
          <a:ln w="12700" algn="ctr">
            <a:solidFill>
              <a:schemeClr val="tx1"/>
            </a:solidFill>
            <a:prstDash val="lgDash"/>
            <a:round/>
            <a:headEnd/>
            <a:tailEnd/>
          </a:ln>
        </p:spPr>
      </p:cxnSp>
      <p:cxnSp>
        <p:nvCxnSpPr>
          <p:cNvPr id="6" name="Straight Connector 5"/>
          <p:cNvCxnSpPr>
            <a:cxnSpLocks noChangeShapeType="1"/>
            <a:endCxn id="24" idx="0"/>
          </p:cNvCxnSpPr>
          <p:nvPr/>
        </p:nvCxnSpPr>
        <p:spPr bwMode="auto">
          <a:xfrm>
            <a:off x="3201988" y="3009900"/>
            <a:ext cx="3802062" cy="685800"/>
          </a:xfrm>
          <a:prstGeom prst="line">
            <a:avLst/>
          </a:prstGeom>
          <a:noFill/>
          <a:ln w="12700" algn="ctr">
            <a:solidFill>
              <a:schemeClr val="tx1"/>
            </a:solidFill>
            <a:prstDash val="lgDash"/>
            <a:round/>
            <a:headEnd/>
            <a:tailEnd/>
          </a:ln>
        </p:spPr>
      </p:cxnSp>
      <p:sp>
        <p:nvSpPr>
          <p:cNvPr id="7" name="TextBox 6"/>
          <p:cNvSpPr txBox="1">
            <a:spLocks noChangeArrowheads="1"/>
          </p:cNvSpPr>
          <p:nvPr/>
        </p:nvSpPr>
        <p:spPr bwMode="auto">
          <a:xfrm>
            <a:off x="1038225" y="3060700"/>
            <a:ext cx="1504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fontAlgn="base">
              <a:spcBef>
                <a:spcPct val="0"/>
              </a:spcBef>
              <a:spcAft>
                <a:spcPct val="0"/>
              </a:spcAft>
            </a:pPr>
            <a:r>
              <a:rPr lang="en-US" b="0" i="1">
                <a:solidFill>
                  <a:srgbClr val="000000"/>
                </a:solidFill>
              </a:rPr>
              <a:t>Before:</a:t>
            </a:r>
          </a:p>
        </p:txBody>
      </p:sp>
      <p:sp>
        <p:nvSpPr>
          <p:cNvPr id="8" name="Rectangle 7"/>
          <p:cNvSpPr/>
          <p:nvPr/>
        </p:nvSpPr>
        <p:spPr>
          <a:xfrm>
            <a:off x="2738438" y="1381125"/>
            <a:ext cx="3360737" cy="1606550"/>
          </a:xfrm>
          <a:prstGeom prst="rect">
            <a:avLst/>
          </a:prstGeom>
          <a:noFill/>
          <a:ln w="76200" cap="flat" cmpd="sng" algn="ctr">
            <a:solidFill>
              <a:srgbClr val="4F81BD">
                <a:shade val="50000"/>
              </a:srgbClr>
            </a:solidFill>
            <a:prstDash val="solid"/>
          </a:ln>
          <a:effectLst/>
        </p:spPr>
        <p:txBody>
          <a:bodyPr anchor="ctr"/>
          <a:lstStyle/>
          <a:p>
            <a:pPr algn="ctr">
              <a:defRPr/>
            </a:pPr>
            <a:endParaRPr lang="en-US" sz="4800" i="1" kern="0" dirty="0">
              <a:solidFill>
                <a:prstClr val="white"/>
              </a:solidFill>
              <a:latin typeface="Calibri"/>
            </a:endParaRPr>
          </a:p>
        </p:txBody>
      </p:sp>
      <p:sp>
        <p:nvSpPr>
          <p:cNvPr id="9" name="Rectangle 8"/>
          <p:cNvSpPr/>
          <p:nvPr/>
        </p:nvSpPr>
        <p:spPr>
          <a:xfrm>
            <a:off x="2741613" y="1400175"/>
            <a:ext cx="1049337" cy="525463"/>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tag</a:t>
            </a:r>
          </a:p>
        </p:txBody>
      </p:sp>
      <p:sp>
        <p:nvSpPr>
          <p:cNvPr id="10" name="Rectangle 9"/>
          <p:cNvSpPr/>
          <p:nvPr/>
        </p:nvSpPr>
        <p:spPr>
          <a:xfrm>
            <a:off x="2744788" y="1924050"/>
            <a:ext cx="1050925" cy="525463"/>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tag</a:t>
            </a:r>
          </a:p>
        </p:txBody>
      </p:sp>
      <p:sp>
        <p:nvSpPr>
          <p:cNvPr id="11" name="Rectangle 10"/>
          <p:cNvSpPr/>
          <p:nvPr/>
        </p:nvSpPr>
        <p:spPr>
          <a:xfrm>
            <a:off x="1123950" y="3751263"/>
            <a:ext cx="1171575"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p-base</a:t>
            </a:r>
          </a:p>
        </p:txBody>
      </p:sp>
      <p:sp>
        <p:nvSpPr>
          <p:cNvPr id="12" name="Rectangle 11"/>
          <p:cNvSpPr/>
          <p:nvPr/>
        </p:nvSpPr>
        <p:spPr>
          <a:xfrm>
            <a:off x="3787775" y="1403350"/>
            <a:ext cx="2289175" cy="525463"/>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F79646">
                    <a:lumMod val="75000"/>
                  </a:srgbClr>
                </a:solidFill>
                <a:latin typeface="Calibri"/>
              </a:rPr>
              <a:t>data</a:t>
            </a:r>
          </a:p>
        </p:txBody>
      </p:sp>
      <p:sp>
        <p:nvSpPr>
          <p:cNvPr id="13" name="Rectangle 12"/>
          <p:cNvSpPr/>
          <p:nvPr/>
        </p:nvSpPr>
        <p:spPr>
          <a:xfrm>
            <a:off x="3790950" y="1938338"/>
            <a:ext cx="2290763"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F79646">
                    <a:lumMod val="75000"/>
                  </a:srgbClr>
                </a:solidFill>
                <a:latin typeface="Calibri"/>
              </a:rPr>
              <a:t>data</a:t>
            </a:r>
          </a:p>
        </p:txBody>
      </p:sp>
      <p:sp>
        <p:nvSpPr>
          <p:cNvPr id="14" name="Rectangle 13"/>
          <p:cNvSpPr/>
          <p:nvPr/>
        </p:nvSpPr>
        <p:spPr>
          <a:xfrm>
            <a:off x="3794125" y="2462213"/>
            <a:ext cx="2290763"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F79646">
                    <a:lumMod val="75000"/>
                  </a:srgbClr>
                </a:solidFill>
                <a:latin typeface="Calibri"/>
              </a:rPr>
              <a:t>data</a:t>
            </a:r>
          </a:p>
        </p:txBody>
      </p:sp>
      <p:sp>
        <p:nvSpPr>
          <p:cNvPr id="15" name="Rounded Rectangle 14"/>
          <p:cNvSpPr/>
          <p:nvPr/>
        </p:nvSpPr>
        <p:spPr>
          <a:xfrm>
            <a:off x="2638425" y="1257300"/>
            <a:ext cx="1222375" cy="1884363"/>
          </a:xfrm>
          <a:prstGeom prst="roundRect">
            <a:avLst/>
          </a:prstGeom>
          <a:noFill/>
          <a:ln w="38100" cap="flat" cmpd="sng" algn="ctr">
            <a:solidFill>
              <a:srgbClr val="007A37"/>
            </a:solidFill>
            <a:prstDash val="dash"/>
          </a:ln>
          <a:effectLst/>
        </p:spPr>
        <p:txBody>
          <a:bodyPr anchor="ctr"/>
          <a:lstStyle/>
          <a:p>
            <a:pPr algn="ctr">
              <a:defRPr/>
            </a:pPr>
            <a:endParaRPr lang="en-US" kern="0" dirty="0">
              <a:solidFill>
                <a:srgbClr val="007A37"/>
              </a:solidFill>
              <a:latin typeface="Calibri"/>
            </a:endParaRPr>
          </a:p>
        </p:txBody>
      </p:sp>
      <p:sp>
        <p:nvSpPr>
          <p:cNvPr id="16" name="TextBox 15"/>
          <p:cNvSpPr txBox="1">
            <a:spLocks noChangeArrowheads="1"/>
          </p:cNvSpPr>
          <p:nvPr/>
        </p:nvSpPr>
        <p:spPr bwMode="auto">
          <a:xfrm>
            <a:off x="561975" y="1662113"/>
            <a:ext cx="13509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fontAlgn="base">
              <a:spcBef>
                <a:spcPct val="0"/>
              </a:spcBef>
              <a:spcAft>
                <a:spcPct val="0"/>
              </a:spcAft>
            </a:pPr>
            <a:r>
              <a:rPr lang="en-US" sz="2800" b="0">
                <a:solidFill>
                  <a:srgbClr val="000000"/>
                </a:solidFill>
                <a:latin typeface="Calibri" panose="020F0502020204030204" pitchFamily="34" charset="0"/>
              </a:rPr>
              <a:t> </a:t>
            </a:r>
            <a:r>
              <a:rPr lang="en-US" b="0">
                <a:solidFill>
                  <a:srgbClr val="000000"/>
                </a:solidFill>
                <a:latin typeface="Calibri" panose="020F0502020204030204" pitchFamily="34" charset="0"/>
              </a:rPr>
              <a:t>Cache</a:t>
            </a:r>
          </a:p>
          <a:p>
            <a:pPr algn="ctr" fontAlgn="base">
              <a:spcBef>
                <a:spcPct val="0"/>
              </a:spcBef>
              <a:spcAft>
                <a:spcPct val="0"/>
              </a:spcAft>
            </a:pPr>
            <a:r>
              <a:rPr lang="en-US" b="0">
                <a:solidFill>
                  <a:srgbClr val="000000"/>
                </a:solidFill>
                <a:latin typeface="Calibri" panose="020F0502020204030204" pitchFamily="34" charset="0"/>
              </a:rPr>
              <a:t>Lines</a:t>
            </a:r>
          </a:p>
        </p:txBody>
      </p:sp>
      <p:sp>
        <p:nvSpPr>
          <p:cNvPr id="17" name="Left Brace 16"/>
          <p:cNvSpPr/>
          <p:nvPr/>
        </p:nvSpPr>
        <p:spPr>
          <a:xfrm>
            <a:off x="2082800" y="1387475"/>
            <a:ext cx="344488" cy="1698625"/>
          </a:xfrm>
          <a:prstGeom prst="leftBrace">
            <a:avLst/>
          </a:prstGeom>
          <a:noFill/>
          <a:ln w="19050" cap="flat" cmpd="sng" algn="ctr">
            <a:solidFill>
              <a:srgbClr val="4F81BD">
                <a:shade val="95000"/>
                <a:satMod val="105000"/>
              </a:srgbClr>
            </a:solidFill>
            <a:prstDash val="solid"/>
          </a:ln>
          <a:effectLst/>
        </p:spPr>
        <p:txBody>
          <a:bodyPr anchor="ctr"/>
          <a:lstStyle/>
          <a:p>
            <a:pPr algn="ctr">
              <a:defRPr/>
            </a:pPr>
            <a:endParaRPr lang="en-US" kern="0">
              <a:solidFill>
                <a:prstClr val="black"/>
              </a:solidFill>
              <a:latin typeface="Calibri"/>
            </a:endParaRPr>
          </a:p>
        </p:txBody>
      </p:sp>
      <p:sp>
        <p:nvSpPr>
          <p:cNvPr id="18" name="Rectangle 17"/>
          <p:cNvSpPr/>
          <p:nvPr/>
        </p:nvSpPr>
        <p:spPr>
          <a:xfrm>
            <a:off x="1123950" y="3719513"/>
            <a:ext cx="2838450" cy="593725"/>
          </a:xfrm>
          <a:prstGeom prst="rect">
            <a:avLst/>
          </a:prstGeom>
          <a:noFill/>
          <a:ln w="76200" cap="flat" cmpd="sng" algn="ctr">
            <a:solidFill>
              <a:srgbClr val="4F81BD">
                <a:shade val="50000"/>
              </a:srgbClr>
            </a:solidFill>
            <a:prstDash val="solid"/>
          </a:ln>
          <a:effectLst/>
        </p:spPr>
        <p:txBody>
          <a:bodyPr anchor="ctr"/>
          <a:lstStyle/>
          <a:p>
            <a:pPr algn="ctr">
              <a:defRPr/>
            </a:pPr>
            <a:endParaRPr lang="en-US" sz="4800" i="1" kern="0" dirty="0">
              <a:solidFill>
                <a:prstClr val="white"/>
              </a:solidFill>
              <a:latin typeface="Calibri"/>
            </a:endParaRPr>
          </a:p>
        </p:txBody>
      </p:sp>
      <p:sp>
        <p:nvSpPr>
          <p:cNvPr id="19" name="Rectangle 18"/>
          <p:cNvSpPr/>
          <p:nvPr/>
        </p:nvSpPr>
        <p:spPr>
          <a:xfrm>
            <a:off x="2738438" y="2462213"/>
            <a:ext cx="1050925"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tag</a:t>
            </a:r>
          </a:p>
        </p:txBody>
      </p:sp>
      <p:sp>
        <p:nvSpPr>
          <p:cNvPr id="20" name="Rectangle 19"/>
          <p:cNvSpPr/>
          <p:nvPr/>
        </p:nvSpPr>
        <p:spPr>
          <a:xfrm>
            <a:off x="2295525" y="3751263"/>
            <a:ext cx="1666875" cy="525462"/>
          </a:xfrm>
          <a:prstGeom prst="rect">
            <a:avLst/>
          </a:prstGeom>
          <a:solidFill>
            <a:schemeClr val="bg2">
              <a:lumMod val="40000"/>
              <a:lumOff val="60000"/>
            </a:schemeClr>
          </a:solidFill>
          <a:ln w="38100" cap="flat" cmpd="sng" algn="ctr">
            <a:solidFill>
              <a:srgbClr val="4F81BD">
                <a:shade val="50000"/>
              </a:srgbClr>
            </a:solidFill>
            <a:prstDash val="solid"/>
          </a:ln>
          <a:effectLst/>
        </p:spPr>
        <p:txBody>
          <a:bodyPr anchor="ctr"/>
          <a:lstStyle/>
          <a:p>
            <a:pPr algn="ctr">
              <a:defRPr/>
            </a:pPr>
            <a:endParaRPr lang="en-US" sz="2800" i="1" kern="0" dirty="0">
              <a:solidFill>
                <a:srgbClr val="1F497D">
                  <a:lumMod val="60000"/>
                  <a:lumOff val="40000"/>
                </a:srgbClr>
              </a:solidFill>
              <a:latin typeface="Calibri"/>
            </a:endParaRPr>
          </a:p>
        </p:txBody>
      </p:sp>
      <p:sp>
        <p:nvSpPr>
          <p:cNvPr id="21" name="Content Placeholder 4"/>
          <p:cNvSpPr txBox="1">
            <a:spLocks/>
          </p:cNvSpPr>
          <p:nvPr/>
        </p:nvSpPr>
        <p:spPr bwMode="auto">
          <a:xfrm>
            <a:off x="369888" y="4649788"/>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74" tIns="53337" rIns="106674" bIns="53337">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Aft>
                <a:spcPct val="0"/>
              </a:spcAft>
            </a:pPr>
            <a:r>
              <a:rPr lang="en-US" sz="3200" i="1">
                <a:solidFill>
                  <a:srgbClr val="000000"/>
                </a:solidFill>
                <a:latin typeface="Calibri" panose="020F0502020204030204" pitchFamily="34" charset="0"/>
              </a:rPr>
              <a:t>p-base</a:t>
            </a:r>
            <a:r>
              <a:rPr lang="en-US" sz="3200">
                <a:solidFill>
                  <a:srgbClr val="000000"/>
                </a:solidFill>
                <a:latin typeface="Calibri" panose="020F0502020204030204" pitchFamily="34" charset="0"/>
              </a:rPr>
              <a:t> – physical page base address</a:t>
            </a:r>
          </a:p>
          <a:p>
            <a:pPr fontAlgn="base">
              <a:spcAft>
                <a:spcPct val="0"/>
              </a:spcAft>
            </a:pPr>
            <a:r>
              <a:rPr lang="en-US" sz="3200" i="1">
                <a:solidFill>
                  <a:srgbClr val="000000"/>
                </a:solidFill>
                <a:latin typeface="Calibri" panose="020F0502020204030204" pitchFamily="34" charset="0"/>
              </a:rPr>
              <a:t>c-idx</a:t>
            </a:r>
            <a:r>
              <a:rPr lang="en-US" sz="3200">
                <a:solidFill>
                  <a:srgbClr val="000000"/>
                </a:solidFill>
                <a:latin typeface="Calibri" panose="020F0502020204030204" pitchFamily="34" charset="0"/>
              </a:rPr>
              <a:t> – cache line index within the page</a:t>
            </a:r>
            <a:endParaRPr lang="en-US" sz="2400">
              <a:solidFill>
                <a:srgbClr val="000000"/>
              </a:solidFill>
              <a:latin typeface="Calibri" panose="020F0502020204030204" pitchFamily="34" charset="0"/>
            </a:endParaRPr>
          </a:p>
        </p:txBody>
      </p:sp>
      <p:sp>
        <p:nvSpPr>
          <p:cNvPr id="22" name="TextBox 21"/>
          <p:cNvSpPr txBox="1">
            <a:spLocks noChangeArrowheads="1"/>
          </p:cNvSpPr>
          <p:nvPr/>
        </p:nvSpPr>
        <p:spPr bwMode="auto">
          <a:xfrm>
            <a:off x="6675438" y="3035300"/>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fontAlgn="base">
              <a:spcBef>
                <a:spcPct val="0"/>
              </a:spcBef>
              <a:spcAft>
                <a:spcPct val="0"/>
              </a:spcAft>
            </a:pPr>
            <a:r>
              <a:rPr lang="en-US" b="0" i="1">
                <a:solidFill>
                  <a:srgbClr val="000000"/>
                </a:solidFill>
              </a:rPr>
              <a:t>After:</a:t>
            </a:r>
          </a:p>
        </p:txBody>
      </p:sp>
      <p:sp>
        <p:nvSpPr>
          <p:cNvPr id="23" name="Rectangle 22"/>
          <p:cNvSpPr/>
          <p:nvPr/>
        </p:nvSpPr>
        <p:spPr>
          <a:xfrm>
            <a:off x="5332413" y="3727450"/>
            <a:ext cx="1171575" cy="525463"/>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p-base</a:t>
            </a:r>
          </a:p>
        </p:txBody>
      </p:sp>
      <p:sp>
        <p:nvSpPr>
          <p:cNvPr id="24" name="Rectangle 23"/>
          <p:cNvSpPr/>
          <p:nvPr/>
        </p:nvSpPr>
        <p:spPr>
          <a:xfrm>
            <a:off x="5332413" y="3695700"/>
            <a:ext cx="3343275" cy="593725"/>
          </a:xfrm>
          <a:prstGeom prst="rect">
            <a:avLst/>
          </a:prstGeom>
          <a:noFill/>
          <a:ln w="76200" cap="flat" cmpd="sng" algn="ctr">
            <a:solidFill>
              <a:srgbClr val="4F81BD">
                <a:shade val="50000"/>
              </a:srgbClr>
            </a:solidFill>
            <a:prstDash val="solid"/>
          </a:ln>
          <a:effectLst/>
        </p:spPr>
        <p:txBody>
          <a:bodyPr anchor="ctr"/>
          <a:lstStyle/>
          <a:p>
            <a:pPr algn="ctr">
              <a:defRPr/>
            </a:pPr>
            <a:endParaRPr lang="en-US" sz="4800" i="1" kern="0" dirty="0">
              <a:solidFill>
                <a:prstClr val="white"/>
              </a:solidFill>
              <a:latin typeface="Calibri"/>
            </a:endParaRPr>
          </a:p>
        </p:txBody>
      </p:sp>
      <p:sp>
        <p:nvSpPr>
          <p:cNvPr id="25" name="Rectangle 24"/>
          <p:cNvSpPr/>
          <p:nvPr/>
        </p:nvSpPr>
        <p:spPr>
          <a:xfrm>
            <a:off x="7397750" y="3727450"/>
            <a:ext cx="1277938" cy="525463"/>
          </a:xfrm>
          <a:prstGeom prst="rect">
            <a:avLst/>
          </a:prstGeom>
          <a:solidFill>
            <a:schemeClr val="bg2">
              <a:lumMod val="40000"/>
              <a:lumOff val="60000"/>
            </a:schemeClr>
          </a:solidFill>
          <a:ln w="38100" cap="flat" cmpd="sng" algn="ctr">
            <a:solidFill>
              <a:srgbClr val="4F81BD">
                <a:shade val="50000"/>
              </a:srgbClr>
            </a:solidFill>
            <a:prstDash val="solid"/>
          </a:ln>
          <a:effectLst/>
        </p:spPr>
        <p:txBody>
          <a:bodyPr anchor="ctr"/>
          <a:lstStyle/>
          <a:p>
            <a:pPr algn="ctr">
              <a:defRPr/>
            </a:pPr>
            <a:endParaRPr lang="en-US" sz="2800" i="1" kern="0" dirty="0">
              <a:solidFill>
                <a:srgbClr val="1F497D">
                  <a:lumMod val="60000"/>
                  <a:lumOff val="40000"/>
                </a:srgbClr>
              </a:solidFill>
              <a:latin typeface="Calibri"/>
            </a:endParaRPr>
          </a:p>
        </p:txBody>
      </p:sp>
      <p:sp>
        <p:nvSpPr>
          <p:cNvPr id="26" name="Rectangle 25"/>
          <p:cNvSpPr/>
          <p:nvPr/>
        </p:nvSpPr>
        <p:spPr>
          <a:xfrm>
            <a:off x="6516688" y="3716338"/>
            <a:ext cx="879475"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c-</a:t>
            </a:r>
            <a:r>
              <a:rPr lang="en-US" sz="2800" i="1" kern="0" dirty="0" err="1">
                <a:solidFill>
                  <a:srgbClr val="1F497D">
                    <a:lumMod val="60000"/>
                    <a:lumOff val="40000"/>
                  </a:srgbClr>
                </a:solidFill>
                <a:latin typeface="Calibri"/>
              </a:rPr>
              <a:t>idx</a:t>
            </a:r>
            <a:endParaRPr lang="en-US" sz="2800" i="1" kern="0" dirty="0">
              <a:solidFill>
                <a:srgbClr val="1F497D">
                  <a:lumMod val="60000"/>
                  <a:lumOff val="40000"/>
                </a:srgbClr>
              </a:solidFill>
              <a:latin typeface="Calibri"/>
            </a:endParaRPr>
          </a:p>
        </p:txBody>
      </p:sp>
    </p:spTree>
    <p:extLst>
      <p:ext uri="{BB962C8B-B14F-4D97-AF65-F5344CB8AC3E}">
        <p14:creationId xmlns:p14="http://schemas.microsoft.com/office/powerpoint/2010/main" val="42139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18" grpId="0" animBg="1"/>
      <p:bldP spid="19" grpId="0" animBg="1"/>
      <p:bldP spid="20" grpId="0" animBg="1"/>
      <p:bldP spid="22" grpId="0"/>
      <p:bldP spid="23"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Page Overflows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41</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2079800440"/>
              </p:ext>
            </p:extLst>
          </p:nvPr>
        </p:nvGraphicFramePr>
        <p:xfrm>
          <a:off x="489045" y="1219200"/>
          <a:ext cx="8413749" cy="4855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4734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Pattern Compression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42</a:t>
            </a:fld>
            <a:endParaRPr lang="en-US" altLang="en-US" dirty="0"/>
          </a:p>
        </p:txBody>
      </p:sp>
      <p:sp>
        <p:nvSpPr>
          <p:cNvPr id="5" name="Content Placeholder 2"/>
          <p:cNvSpPr txBox="1">
            <a:spLocks/>
          </p:cNvSpPr>
          <p:nvPr/>
        </p:nvSpPr>
        <p:spPr bwMode="auto">
          <a:xfrm>
            <a:off x="336550" y="1235075"/>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Aft>
                <a:spcPct val="0"/>
              </a:spcAft>
              <a:buFontTx/>
              <a:buNone/>
            </a:pPr>
            <a:r>
              <a:rPr lang="en-US" sz="3200" b="1">
                <a:solidFill>
                  <a:srgbClr val="000000"/>
                </a:solidFill>
                <a:latin typeface="Calibri" panose="020F0502020204030204" pitchFamily="34" charset="0"/>
              </a:rPr>
              <a:t>Idea</a:t>
            </a:r>
            <a:r>
              <a:rPr lang="en-US" sz="3200">
                <a:solidFill>
                  <a:srgbClr val="000000"/>
                </a:solidFill>
                <a:latin typeface="Calibri" panose="020F0502020204030204" pitchFamily="34" charset="0"/>
              </a:rPr>
              <a:t>: encode cache lines based on frequently occurring patterns, e.g., first half of a word is zero </a:t>
            </a:r>
          </a:p>
          <a:p>
            <a:pPr lvl="1" fontAlgn="base">
              <a:spcAft>
                <a:spcPct val="0"/>
              </a:spcAft>
              <a:buFont typeface="Arial" panose="020B0604020202020204" pitchFamily="34" charset="0"/>
              <a:buChar char="–"/>
            </a:pPr>
            <a:endParaRPr lang="en-US" sz="2800">
              <a:solidFill>
                <a:srgbClr val="000000"/>
              </a:solidFill>
              <a:latin typeface="Calibri" panose="020F0502020204030204" pitchFamily="34" charset="0"/>
            </a:endParaRPr>
          </a:p>
        </p:txBody>
      </p:sp>
      <p:sp>
        <p:nvSpPr>
          <p:cNvPr id="6" name="Rectangle 5"/>
          <p:cNvSpPr/>
          <p:nvPr/>
        </p:nvSpPr>
        <p:spPr>
          <a:xfrm>
            <a:off x="8699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0x00000001</a:t>
            </a:r>
          </a:p>
        </p:txBody>
      </p:sp>
      <p:sp>
        <p:nvSpPr>
          <p:cNvPr id="7" name="Rectangle 6"/>
          <p:cNvSpPr/>
          <p:nvPr/>
        </p:nvSpPr>
        <p:spPr>
          <a:xfrm>
            <a:off x="26987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0x00000000</a:t>
            </a:r>
          </a:p>
        </p:txBody>
      </p:sp>
      <p:sp>
        <p:nvSpPr>
          <p:cNvPr id="8" name="Rectangle 7"/>
          <p:cNvSpPr/>
          <p:nvPr/>
        </p:nvSpPr>
        <p:spPr>
          <a:xfrm>
            <a:off x="45275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0xFFFFFFFF</a:t>
            </a:r>
          </a:p>
        </p:txBody>
      </p:sp>
      <p:sp>
        <p:nvSpPr>
          <p:cNvPr id="9" name="Rectangle 8"/>
          <p:cNvSpPr/>
          <p:nvPr/>
        </p:nvSpPr>
        <p:spPr>
          <a:xfrm>
            <a:off x="63563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0xABCDEFFF</a:t>
            </a:r>
          </a:p>
        </p:txBody>
      </p:sp>
      <p:sp>
        <p:nvSpPr>
          <p:cNvPr id="10" name="Rectangle 9"/>
          <p:cNvSpPr/>
          <p:nvPr/>
        </p:nvSpPr>
        <p:spPr>
          <a:xfrm>
            <a:off x="4146550" y="35972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0x00000001</a:t>
            </a:r>
          </a:p>
        </p:txBody>
      </p:sp>
      <p:sp>
        <p:nvSpPr>
          <p:cNvPr id="11" name="Rectangle 10"/>
          <p:cNvSpPr/>
          <p:nvPr/>
        </p:nvSpPr>
        <p:spPr>
          <a:xfrm>
            <a:off x="6508750" y="3589337"/>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001</a:t>
            </a:r>
          </a:p>
        </p:txBody>
      </p:sp>
      <p:sp>
        <p:nvSpPr>
          <p:cNvPr id="12" name="Rectangle 11"/>
          <p:cNvSpPr/>
          <p:nvPr/>
        </p:nvSpPr>
        <p:spPr>
          <a:xfrm>
            <a:off x="4146550" y="4130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0x00000000</a:t>
            </a:r>
          </a:p>
        </p:txBody>
      </p:sp>
      <p:sp>
        <p:nvSpPr>
          <p:cNvPr id="13" name="Rectangle 12"/>
          <p:cNvSpPr/>
          <p:nvPr/>
        </p:nvSpPr>
        <p:spPr>
          <a:xfrm>
            <a:off x="6508750" y="41306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000</a:t>
            </a:r>
          </a:p>
        </p:txBody>
      </p:sp>
      <p:sp>
        <p:nvSpPr>
          <p:cNvPr id="14" name="Rectangle 13"/>
          <p:cNvSpPr/>
          <p:nvPr/>
        </p:nvSpPr>
        <p:spPr>
          <a:xfrm>
            <a:off x="4146550" y="46640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0xFFFFFFFF</a:t>
            </a:r>
          </a:p>
        </p:txBody>
      </p:sp>
      <p:sp>
        <p:nvSpPr>
          <p:cNvPr id="15" name="Rectangle 14"/>
          <p:cNvSpPr/>
          <p:nvPr/>
        </p:nvSpPr>
        <p:spPr>
          <a:xfrm>
            <a:off x="6508750" y="46640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011</a:t>
            </a:r>
          </a:p>
        </p:txBody>
      </p:sp>
      <p:sp>
        <p:nvSpPr>
          <p:cNvPr id="16" name="Rectangle 15"/>
          <p:cNvSpPr/>
          <p:nvPr/>
        </p:nvSpPr>
        <p:spPr>
          <a:xfrm>
            <a:off x="4146550" y="51974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0xABCDEFFF</a:t>
            </a:r>
          </a:p>
        </p:txBody>
      </p:sp>
      <p:sp>
        <p:nvSpPr>
          <p:cNvPr id="17" name="Rectangle 16"/>
          <p:cNvSpPr/>
          <p:nvPr/>
        </p:nvSpPr>
        <p:spPr>
          <a:xfrm>
            <a:off x="6508750" y="51974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111</a:t>
            </a:r>
          </a:p>
        </p:txBody>
      </p:sp>
      <p:sp>
        <p:nvSpPr>
          <p:cNvPr id="18" name="TextBox 17"/>
          <p:cNvSpPr txBox="1">
            <a:spLocks noChangeArrowheads="1"/>
          </p:cNvSpPr>
          <p:nvPr/>
        </p:nvSpPr>
        <p:spPr bwMode="auto">
          <a:xfrm>
            <a:off x="207963" y="3216275"/>
            <a:ext cx="37798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fontAlgn="base">
              <a:spcBef>
                <a:spcPct val="0"/>
              </a:spcBef>
              <a:spcAft>
                <a:spcPct val="0"/>
              </a:spcAft>
            </a:pPr>
            <a:r>
              <a:rPr lang="en-US" sz="2800">
                <a:solidFill>
                  <a:srgbClr val="000000"/>
                </a:solidFill>
                <a:latin typeface="Calibri" panose="020F0502020204030204" pitchFamily="34" charset="0"/>
              </a:rPr>
              <a:t>Frequent Patterns:</a:t>
            </a:r>
          </a:p>
          <a:p>
            <a:pPr fontAlgn="base">
              <a:spcBef>
                <a:spcPct val="0"/>
              </a:spcBef>
              <a:spcAft>
                <a:spcPct val="0"/>
              </a:spcAft>
            </a:pPr>
            <a:r>
              <a:rPr lang="en-US" sz="2400" b="0">
                <a:solidFill>
                  <a:srgbClr val="000000"/>
                </a:solidFill>
                <a:latin typeface="Calibri" panose="020F0502020204030204" pitchFamily="34" charset="0"/>
              </a:rPr>
              <a:t>000 – All zeros</a:t>
            </a:r>
          </a:p>
          <a:p>
            <a:pPr fontAlgn="base">
              <a:spcBef>
                <a:spcPct val="0"/>
              </a:spcBef>
              <a:spcAft>
                <a:spcPct val="0"/>
              </a:spcAft>
            </a:pPr>
            <a:r>
              <a:rPr lang="en-US" sz="2400" b="0">
                <a:solidFill>
                  <a:srgbClr val="000000"/>
                </a:solidFill>
                <a:latin typeface="Calibri" panose="020F0502020204030204" pitchFamily="34" charset="0"/>
              </a:rPr>
              <a:t>001 – First half zeros</a:t>
            </a:r>
          </a:p>
          <a:p>
            <a:pPr fontAlgn="base">
              <a:spcBef>
                <a:spcPct val="0"/>
              </a:spcBef>
              <a:spcAft>
                <a:spcPct val="0"/>
              </a:spcAft>
            </a:pPr>
            <a:r>
              <a:rPr lang="en-US" sz="2400" b="0">
                <a:solidFill>
                  <a:srgbClr val="000000"/>
                </a:solidFill>
                <a:latin typeface="Calibri" panose="020F0502020204030204" pitchFamily="34" charset="0"/>
              </a:rPr>
              <a:t>010 – Second half zeros</a:t>
            </a:r>
          </a:p>
          <a:p>
            <a:pPr fontAlgn="base">
              <a:spcBef>
                <a:spcPct val="0"/>
              </a:spcBef>
              <a:spcAft>
                <a:spcPct val="0"/>
              </a:spcAft>
            </a:pPr>
            <a:r>
              <a:rPr lang="en-US" sz="2400" b="0">
                <a:solidFill>
                  <a:srgbClr val="000000"/>
                </a:solidFill>
                <a:latin typeface="Calibri" panose="020F0502020204030204" pitchFamily="34" charset="0"/>
              </a:rPr>
              <a:t>011 – Repeated bytes</a:t>
            </a:r>
          </a:p>
          <a:p>
            <a:pPr fontAlgn="base">
              <a:spcBef>
                <a:spcPct val="0"/>
              </a:spcBef>
              <a:spcAft>
                <a:spcPct val="0"/>
              </a:spcAft>
            </a:pPr>
            <a:r>
              <a:rPr lang="en-US" sz="2400" b="0">
                <a:solidFill>
                  <a:srgbClr val="000000"/>
                </a:solidFill>
                <a:latin typeface="Calibri" panose="020F0502020204030204" pitchFamily="34" charset="0"/>
              </a:rPr>
              <a:t>100 – All ones</a:t>
            </a:r>
          </a:p>
          <a:p>
            <a:pPr fontAlgn="base">
              <a:spcBef>
                <a:spcPct val="0"/>
              </a:spcBef>
              <a:spcAft>
                <a:spcPct val="0"/>
              </a:spcAft>
            </a:pPr>
            <a:r>
              <a:rPr lang="en-US" sz="2400" b="0">
                <a:solidFill>
                  <a:srgbClr val="000000"/>
                </a:solidFill>
                <a:latin typeface="Calibri" panose="020F0502020204030204" pitchFamily="34" charset="0"/>
              </a:rPr>
              <a:t>…</a:t>
            </a:r>
          </a:p>
          <a:p>
            <a:pPr fontAlgn="base">
              <a:spcBef>
                <a:spcPct val="0"/>
              </a:spcBef>
              <a:spcAft>
                <a:spcPct val="0"/>
              </a:spcAft>
            </a:pPr>
            <a:r>
              <a:rPr lang="en-US" sz="2400" b="0">
                <a:solidFill>
                  <a:srgbClr val="000000"/>
                </a:solidFill>
                <a:latin typeface="Calibri" panose="020F0502020204030204" pitchFamily="34" charset="0"/>
              </a:rPr>
              <a:t>111 – Not a frequent pattern</a:t>
            </a:r>
          </a:p>
        </p:txBody>
      </p:sp>
      <p:sp>
        <p:nvSpPr>
          <p:cNvPr id="19" name="Rectangle 18"/>
          <p:cNvSpPr/>
          <p:nvPr/>
        </p:nvSpPr>
        <p:spPr>
          <a:xfrm>
            <a:off x="1108075" y="26066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001</a:t>
            </a:r>
          </a:p>
        </p:txBody>
      </p:sp>
      <p:sp>
        <p:nvSpPr>
          <p:cNvPr id="20" name="Rectangle 19"/>
          <p:cNvSpPr/>
          <p:nvPr/>
        </p:nvSpPr>
        <p:spPr>
          <a:xfrm>
            <a:off x="1827213" y="2606675"/>
            <a:ext cx="12954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0x0001</a:t>
            </a:r>
          </a:p>
        </p:txBody>
      </p:sp>
      <p:sp>
        <p:nvSpPr>
          <p:cNvPr id="21" name="Rectangle 20"/>
          <p:cNvSpPr/>
          <p:nvPr/>
        </p:nvSpPr>
        <p:spPr>
          <a:xfrm>
            <a:off x="3122613" y="2606675"/>
            <a:ext cx="722312"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000</a:t>
            </a:r>
          </a:p>
        </p:txBody>
      </p:sp>
      <p:sp>
        <p:nvSpPr>
          <p:cNvPr id="22" name="Rectangle 21"/>
          <p:cNvSpPr/>
          <p:nvPr/>
        </p:nvSpPr>
        <p:spPr>
          <a:xfrm>
            <a:off x="3844925" y="26066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011</a:t>
            </a:r>
          </a:p>
        </p:txBody>
      </p:sp>
      <p:sp>
        <p:nvSpPr>
          <p:cNvPr id="23" name="Rectangle 22"/>
          <p:cNvSpPr/>
          <p:nvPr/>
        </p:nvSpPr>
        <p:spPr>
          <a:xfrm>
            <a:off x="4567238" y="2606675"/>
            <a:ext cx="857250" cy="536575"/>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0xFF</a:t>
            </a:r>
          </a:p>
        </p:txBody>
      </p:sp>
      <p:sp>
        <p:nvSpPr>
          <p:cNvPr id="24" name="Rectangle 23"/>
          <p:cNvSpPr/>
          <p:nvPr/>
        </p:nvSpPr>
        <p:spPr>
          <a:xfrm>
            <a:off x="5424488" y="2606675"/>
            <a:ext cx="720725" cy="536575"/>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111</a:t>
            </a:r>
          </a:p>
        </p:txBody>
      </p:sp>
      <p:sp>
        <p:nvSpPr>
          <p:cNvPr id="25" name="Rectangle 24"/>
          <p:cNvSpPr/>
          <p:nvPr/>
        </p:nvSpPr>
        <p:spPr>
          <a:xfrm>
            <a:off x="61277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0xABCDEFFF</a:t>
            </a:r>
          </a:p>
        </p:txBody>
      </p:sp>
      <p:sp>
        <p:nvSpPr>
          <p:cNvPr id="26" name="Rectangle 25"/>
          <p:cNvSpPr/>
          <p:nvPr/>
        </p:nvSpPr>
        <p:spPr>
          <a:xfrm>
            <a:off x="7231063" y="3589337"/>
            <a:ext cx="116205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0x0001</a:t>
            </a:r>
          </a:p>
        </p:txBody>
      </p:sp>
      <p:sp>
        <p:nvSpPr>
          <p:cNvPr id="27" name="Rectangle 26"/>
          <p:cNvSpPr/>
          <p:nvPr/>
        </p:nvSpPr>
        <p:spPr>
          <a:xfrm>
            <a:off x="7231063" y="4664075"/>
            <a:ext cx="78105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0xFF</a:t>
            </a:r>
          </a:p>
        </p:txBody>
      </p:sp>
      <p:sp>
        <p:nvSpPr>
          <p:cNvPr id="28" name="Rectangle 27"/>
          <p:cNvSpPr/>
          <p:nvPr/>
        </p:nvSpPr>
        <p:spPr>
          <a:xfrm>
            <a:off x="7239000" y="51974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0xABCDEFFF</a:t>
            </a:r>
          </a:p>
        </p:txBody>
      </p:sp>
    </p:spTree>
    <p:extLst>
      <p:ext uri="{BB962C8B-B14F-4D97-AF65-F5344CB8AC3E}">
        <p14:creationId xmlns:p14="http://schemas.microsoft.com/office/powerpoint/2010/main" val="37800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7"/>
                                        </p:tgtEl>
                                      </p:cBhvr>
                                    </p:animEffect>
                                    <p:set>
                                      <p:cBhvr>
                                        <p:cTn id="89" dur="1" fill="hold">
                                          <p:stCondLst>
                                            <p:cond delay="499"/>
                                          </p:stCondLst>
                                        </p:cTn>
                                        <p:tgtEl>
                                          <p:spTgt spid="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9"/>
                                        </p:tgtEl>
                                      </p:cBhvr>
                                    </p:animEffect>
                                    <p:set>
                                      <p:cBhvr>
                                        <p:cTn id="95" dur="1" fill="hold">
                                          <p:stCondLst>
                                            <p:cond delay="499"/>
                                          </p:stCondLst>
                                        </p:cTn>
                                        <p:tgtEl>
                                          <p:spTgt spid="9"/>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9" grpId="0" animBg="1"/>
      <p:bldP spid="20" grpId="0" animBg="1"/>
      <p:bldP spid="21" grpId="0" animBg="1"/>
      <p:bldP spid="22" grpId="0" animBg="1"/>
      <p:bldP spid="23" grpId="0" animBg="1"/>
      <p:bldP spid="24" grpId="0" animBg="1"/>
      <p:bldP spid="25" grpId="0" animBg="1"/>
      <p:bldP spid="26" grpId="0" animBg="1"/>
      <p:bldP spid="26" grpId="1" animBg="1"/>
      <p:bldP spid="27" grpId="0" animBg="1"/>
      <p:bldP spid="27" grpId="1" animBg="1"/>
      <p:bldP spid="28" grpId="0" animBg="1"/>
      <p:bldP spid="2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GPGPU Evaluation</a:t>
            </a:r>
            <a:endParaRPr lang="en-US" dirty="0"/>
          </a:p>
        </p:txBody>
      </p:sp>
      <p:sp>
        <p:nvSpPr>
          <p:cNvPr id="3" name="Content Placeholder 2"/>
          <p:cNvSpPr>
            <a:spLocks noGrp="1"/>
          </p:cNvSpPr>
          <p:nvPr>
            <p:ph idx="1"/>
          </p:nvPr>
        </p:nvSpPr>
        <p:spPr/>
        <p:txBody>
          <a:bodyPr/>
          <a:lstStyle/>
          <a:p>
            <a:r>
              <a:rPr lang="en-US" dirty="0" err="1" smtClean="0"/>
              <a:t>Gpgpu-sim</a:t>
            </a:r>
            <a:r>
              <a:rPr lang="en-US" dirty="0" smtClean="0"/>
              <a:t> v3.x</a:t>
            </a:r>
          </a:p>
          <a:p>
            <a:r>
              <a:rPr lang="en-US" dirty="0" smtClean="0"/>
              <a:t>Card: NVIDIA GeForce GTX 480 (Fermi)</a:t>
            </a:r>
          </a:p>
          <a:p>
            <a:r>
              <a:rPr lang="en-US" dirty="0" smtClean="0"/>
              <a:t>Caches:</a:t>
            </a:r>
          </a:p>
          <a:p>
            <a:pPr lvl="1"/>
            <a:r>
              <a:rPr lang="en-US" dirty="0" smtClean="0"/>
              <a:t>DL1: 16 KB with 128B lines</a:t>
            </a:r>
          </a:p>
          <a:p>
            <a:pPr lvl="1"/>
            <a:r>
              <a:rPr lang="en-US" dirty="0" smtClean="0"/>
              <a:t>L2: 786 KB with 128B lines</a:t>
            </a:r>
          </a:p>
          <a:p>
            <a:r>
              <a:rPr lang="en-US" dirty="0" smtClean="0"/>
              <a:t>Memory: GDDR5</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43</a:t>
            </a:fld>
            <a:endParaRPr lang="en-US" altLang="en-US" dirty="0"/>
          </a:p>
        </p:txBody>
      </p:sp>
    </p:spTree>
    <p:extLst>
      <p:ext uri="{BB962C8B-B14F-4D97-AF65-F5344CB8AC3E}">
        <p14:creationId xmlns:p14="http://schemas.microsoft.com/office/powerpoint/2010/main" val="425018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Bandwidth Consumption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44</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742439110"/>
              </p:ext>
            </p:extLst>
          </p:nvPr>
        </p:nvGraphicFramePr>
        <p:xfrm>
          <a:off x="304800" y="1524000"/>
          <a:ext cx="86868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005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Throughput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45</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209195807"/>
              </p:ext>
            </p:extLst>
          </p:nvPr>
        </p:nvGraphicFramePr>
        <p:xfrm>
          <a:off x="152401" y="1417638"/>
          <a:ext cx="8610599" cy="4440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
            <a:ext cx="8229600" cy="1143000"/>
          </a:xfrm>
        </p:spPr>
        <p:txBody>
          <a:bodyPr/>
          <a:lstStyle/>
          <a:p>
            <a:r>
              <a:rPr lang="en-US" dirty="0" smtClean="0"/>
              <a:t>Physical Memory Layout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46</a:t>
            </a:fld>
            <a:endParaRPr lang="en-US" altLang="en-US" dirty="0"/>
          </a:p>
        </p:txBody>
      </p:sp>
      <p:cxnSp>
        <p:nvCxnSpPr>
          <p:cNvPr id="5" name="Elbow Connector 4"/>
          <p:cNvCxnSpPr>
            <a:cxnSpLocks noChangeShapeType="1"/>
            <a:stCxn id="7" idx="3"/>
          </p:cNvCxnSpPr>
          <p:nvPr/>
        </p:nvCxnSpPr>
        <p:spPr bwMode="auto">
          <a:xfrm>
            <a:off x="2744788" y="3743325"/>
            <a:ext cx="842963" cy="742950"/>
          </a:xfrm>
          <a:prstGeom prst="bentConnector3">
            <a:avLst>
              <a:gd name="adj1" fmla="val 99036"/>
            </a:avLst>
          </a:prstGeom>
          <a:noFill/>
          <a:ln w="38100" algn="ctr">
            <a:solidFill>
              <a:srgbClr val="000000"/>
            </a:solidFill>
            <a:round/>
            <a:headEnd/>
            <a:tailEnd type="triangle" w="med" len="med"/>
          </a:ln>
        </p:spPr>
      </p:cxnSp>
      <p:cxnSp>
        <p:nvCxnSpPr>
          <p:cNvPr id="6" name="Elbow Connector 5"/>
          <p:cNvCxnSpPr>
            <a:cxnSpLocks noChangeShapeType="1"/>
            <a:stCxn id="8" idx="3"/>
          </p:cNvCxnSpPr>
          <p:nvPr/>
        </p:nvCxnSpPr>
        <p:spPr bwMode="auto">
          <a:xfrm flipV="1">
            <a:off x="2759076" y="2463044"/>
            <a:ext cx="687386" cy="700844"/>
          </a:xfrm>
          <a:prstGeom prst="bentConnector2">
            <a:avLst/>
          </a:prstGeom>
          <a:noFill/>
          <a:ln w="38100" algn="ctr">
            <a:solidFill>
              <a:srgbClr val="000000"/>
            </a:solidFill>
            <a:round/>
            <a:headEnd/>
            <a:tailEnd type="triangle" w="med" len="med"/>
          </a:ln>
        </p:spPr>
      </p:cxnSp>
      <p:sp>
        <p:nvSpPr>
          <p:cNvPr id="7" name="Rectangle 6"/>
          <p:cNvSpPr/>
          <p:nvPr/>
        </p:nvSpPr>
        <p:spPr>
          <a:xfrm>
            <a:off x="2046288" y="3452812"/>
            <a:ext cx="698500" cy="581025"/>
          </a:xfrm>
          <a:prstGeom prst="rect">
            <a:avLst/>
          </a:prstGeom>
          <a:solidFill>
            <a:srgbClr val="808080">
              <a:lumMod val="20000"/>
              <a:lumOff val="8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25000" noProof="0" dirty="0" smtClean="0">
                <a:ln>
                  <a:noFill/>
                </a:ln>
                <a:solidFill>
                  <a:srgbClr val="000000">
                    <a:lumMod val="95000"/>
                    <a:lumOff val="5000"/>
                  </a:srgbClr>
                </a:solidFill>
                <a:effectLst/>
                <a:uLnTx/>
                <a:uFillTx/>
              </a:rPr>
              <a:t>1</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8" name="Rectangle 7"/>
          <p:cNvSpPr/>
          <p:nvPr/>
        </p:nvSpPr>
        <p:spPr>
          <a:xfrm>
            <a:off x="2035176" y="2867025"/>
            <a:ext cx="723900" cy="593725"/>
          </a:xfrm>
          <a:prstGeom prst="rect">
            <a:avLst/>
          </a:prstGeom>
          <a:solidFill>
            <a:srgbClr val="808080">
              <a:lumMod val="20000"/>
              <a:lumOff val="8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25000" noProof="0" dirty="0" smtClean="0">
                <a:ln>
                  <a:noFill/>
                </a:ln>
                <a:solidFill>
                  <a:srgbClr val="000000">
                    <a:lumMod val="95000"/>
                    <a:lumOff val="5000"/>
                  </a:srgbClr>
                </a:solidFill>
                <a:effectLst/>
                <a:uLnTx/>
                <a:uFillTx/>
              </a:rPr>
              <a:t>4</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9" name="Rectangle 8"/>
          <p:cNvSpPr/>
          <p:nvPr/>
        </p:nvSpPr>
        <p:spPr>
          <a:xfrm>
            <a:off x="4543425" y="1708150"/>
            <a:ext cx="4067175" cy="4044950"/>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10" name="Rectangle 9"/>
          <p:cNvSpPr/>
          <p:nvPr/>
        </p:nvSpPr>
        <p:spPr>
          <a:xfrm>
            <a:off x="4543425" y="1708150"/>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4KB</a:t>
            </a:r>
          </a:p>
        </p:txBody>
      </p:sp>
      <p:sp>
        <p:nvSpPr>
          <p:cNvPr id="11" name="Rectangle 10"/>
          <p:cNvSpPr/>
          <p:nvPr/>
        </p:nvSpPr>
        <p:spPr>
          <a:xfrm>
            <a:off x="4543425" y="2301875"/>
            <a:ext cx="200501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12" name="Rectangle 11"/>
          <p:cNvSpPr/>
          <p:nvPr/>
        </p:nvSpPr>
        <p:spPr>
          <a:xfrm>
            <a:off x="6548438" y="2301875"/>
            <a:ext cx="2062162"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13" name="Rectangle 12"/>
          <p:cNvSpPr/>
          <p:nvPr/>
        </p:nvSpPr>
        <p:spPr>
          <a:xfrm>
            <a:off x="4543425" y="2895600"/>
            <a:ext cx="10318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4" name="Rectangle 13"/>
          <p:cNvSpPr/>
          <p:nvPr/>
        </p:nvSpPr>
        <p:spPr>
          <a:xfrm>
            <a:off x="5575300" y="2895600"/>
            <a:ext cx="973138"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5" name="Rectangle 14"/>
          <p:cNvSpPr/>
          <p:nvPr/>
        </p:nvSpPr>
        <p:spPr>
          <a:xfrm>
            <a:off x="6548438" y="2895600"/>
            <a:ext cx="1030287"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6" name="Rectangle 15"/>
          <p:cNvSpPr/>
          <p:nvPr/>
        </p:nvSpPr>
        <p:spPr>
          <a:xfrm>
            <a:off x="7578725" y="2895600"/>
            <a:ext cx="10318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7" name="Rectangle 16"/>
          <p:cNvSpPr/>
          <p:nvPr/>
        </p:nvSpPr>
        <p:spPr>
          <a:xfrm>
            <a:off x="4543425" y="3952875"/>
            <a:ext cx="609600"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18" name="Rectangle 17"/>
          <p:cNvSpPr/>
          <p:nvPr/>
        </p:nvSpPr>
        <p:spPr>
          <a:xfrm>
            <a:off x="5153025" y="3952875"/>
            <a:ext cx="64452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19" name="Rectangle 18"/>
          <p:cNvSpPr/>
          <p:nvPr/>
        </p:nvSpPr>
        <p:spPr>
          <a:xfrm>
            <a:off x="5762625" y="3952875"/>
            <a:ext cx="222726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0000">
                    <a:lumMod val="95000"/>
                    <a:lumOff val="5000"/>
                  </a:srgbClr>
                </a:solidFill>
                <a:effectLst/>
                <a:uLnTx/>
                <a:uFillTx/>
              </a:rPr>
              <a:t>...</a:t>
            </a:r>
          </a:p>
        </p:txBody>
      </p:sp>
      <p:sp>
        <p:nvSpPr>
          <p:cNvPr id="20" name="Rectangle 19"/>
          <p:cNvSpPr/>
          <p:nvPr/>
        </p:nvSpPr>
        <p:spPr>
          <a:xfrm>
            <a:off x="7989888" y="3959225"/>
            <a:ext cx="609600" cy="58737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21" name="Rectangle 20"/>
          <p:cNvSpPr/>
          <p:nvPr/>
        </p:nvSpPr>
        <p:spPr>
          <a:xfrm>
            <a:off x="4543425" y="4546600"/>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4KB</a:t>
            </a:r>
          </a:p>
        </p:txBody>
      </p:sp>
      <p:sp>
        <p:nvSpPr>
          <p:cNvPr id="22" name="Rectangle 21"/>
          <p:cNvSpPr/>
          <p:nvPr/>
        </p:nvSpPr>
        <p:spPr>
          <a:xfrm>
            <a:off x="4543425" y="5159375"/>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3" name="Rectangle 22"/>
          <p:cNvSpPr/>
          <p:nvPr/>
        </p:nvSpPr>
        <p:spPr>
          <a:xfrm>
            <a:off x="4543425" y="3482975"/>
            <a:ext cx="4067175" cy="469900"/>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4" name="Rectangle 23"/>
          <p:cNvSpPr/>
          <p:nvPr/>
        </p:nvSpPr>
        <p:spPr>
          <a:xfrm>
            <a:off x="528638" y="2301875"/>
            <a:ext cx="2230437" cy="2636838"/>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25" name="TextBox 24"/>
          <p:cNvSpPr txBox="1">
            <a:spLocks noChangeArrowheads="1"/>
          </p:cNvSpPr>
          <p:nvPr/>
        </p:nvSpPr>
        <p:spPr bwMode="auto">
          <a:xfrm>
            <a:off x="442913" y="1550988"/>
            <a:ext cx="2316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a:ln>
                  <a:noFill/>
                </a:ln>
                <a:solidFill>
                  <a:srgbClr val="000000"/>
                </a:solidFill>
                <a:effectLst/>
                <a:uLnTx/>
                <a:uFillTx/>
                <a:latin typeface="Arial" panose="020B0604020202020204" pitchFamily="34" charset="0"/>
              </a:rPr>
              <a:t>Page Table</a:t>
            </a:r>
          </a:p>
        </p:txBody>
      </p:sp>
      <p:sp>
        <p:nvSpPr>
          <p:cNvPr id="26" name="Rectangle 25"/>
          <p:cNvSpPr/>
          <p:nvPr/>
        </p:nvSpPr>
        <p:spPr>
          <a:xfrm>
            <a:off x="528638" y="2870200"/>
            <a:ext cx="1506537" cy="593725"/>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lang="en-US" sz="2800" i="1" kern="0" baseline="-25000" dirty="0">
                <a:solidFill>
                  <a:srgbClr val="000000">
                    <a:lumMod val="95000"/>
                    <a:lumOff val="5000"/>
                  </a:srgbClr>
                </a:solidFill>
              </a:rPr>
              <a:t>1</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27" name="TextBox 26"/>
          <p:cNvSpPr txBox="1">
            <a:spLocks noChangeArrowheads="1"/>
          </p:cNvSpPr>
          <p:nvPr/>
        </p:nvSpPr>
        <p:spPr bwMode="auto">
          <a:xfrm>
            <a:off x="2740025" y="3208153"/>
            <a:ext cx="110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panose="020B0604020202020204" pitchFamily="34" charset="0"/>
              </a:rPr>
              <a:t>c-base</a:t>
            </a:r>
          </a:p>
        </p:txBody>
      </p:sp>
      <p:sp>
        <p:nvSpPr>
          <p:cNvPr id="28" name="Rectangle 27"/>
          <p:cNvSpPr/>
          <p:nvPr/>
        </p:nvSpPr>
        <p:spPr>
          <a:xfrm>
            <a:off x="531813" y="3460750"/>
            <a:ext cx="1514475" cy="577850"/>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lang="en-US" sz="2800" i="1" kern="0" baseline="-25000" dirty="0">
                <a:solidFill>
                  <a:srgbClr val="000000">
                    <a:lumMod val="95000"/>
                    <a:lumOff val="5000"/>
                  </a:srgbClr>
                </a:solidFill>
              </a:rPr>
              <a:t>2</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cxnSp>
        <p:nvCxnSpPr>
          <p:cNvPr id="30" name="Curved Connector 29"/>
          <p:cNvCxnSpPr>
            <a:cxnSpLocks noChangeShapeType="1"/>
            <a:stCxn id="28" idx="2"/>
            <a:endCxn id="32" idx="4"/>
          </p:cNvCxnSpPr>
          <p:nvPr/>
        </p:nvCxnSpPr>
        <p:spPr bwMode="auto">
          <a:xfrm rot="16200000" flipH="1">
            <a:off x="3074195" y="2253456"/>
            <a:ext cx="290513" cy="3860800"/>
          </a:xfrm>
          <a:prstGeom prst="curvedConnector3">
            <a:avLst>
              <a:gd name="adj1" fmla="val 178688"/>
            </a:avLst>
          </a:prstGeom>
          <a:noFill/>
          <a:ln w="38100" algn="ctr">
            <a:solidFill>
              <a:srgbClr val="000000"/>
            </a:solidFill>
            <a:round/>
            <a:headEnd/>
            <a:tailEnd type="triangle" w="med" len="med"/>
          </a:ln>
        </p:spPr>
      </p:cxnSp>
      <p:sp>
        <p:nvSpPr>
          <p:cNvPr id="31" name="Rectangle 30"/>
          <p:cNvSpPr/>
          <p:nvPr/>
        </p:nvSpPr>
        <p:spPr>
          <a:xfrm>
            <a:off x="517525" y="3470678"/>
            <a:ext cx="2192337" cy="1474787"/>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32" name="Flowchart: Connector 31"/>
          <p:cNvSpPr>
            <a:spLocks noChangeArrowheads="1"/>
          </p:cNvSpPr>
          <p:nvPr/>
        </p:nvSpPr>
        <p:spPr bwMode="auto">
          <a:xfrm>
            <a:off x="5100638" y="4238625"/>
            <a:ext cx="98425" cy="90488"/>
          </a:xfrm>
          <a:prstGeom prst="flowChartConnector">
            <a:avLst/>
          </a:prstGeom>
          <a:solidFill>
            <a:srgbClr val="000000"/>
          </a:solidFill>
          <a:ln w="9525" algn="ctr">
            <a:solidFill>
              <a:srgbClr val="000000"/>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Arial" panose="020B0604020202020204" pitchFamily="34" charset="0"/>
            </a:endParaRPr>
          </a:p>
        </p:txBody>
      </p:sp>
      <p:cxnSp>
        <p:nvCxnSpPr>
          <p:cNvPr id="33" name="Straight Connector 32"/>
          <p:cNvCxnSpPr>
            <a:cxnSpLocks noChangeShapeType="1"/>
            <a:stCxn id="34" idx="0"/>
            <a:endCxn id="32" idx="6"/>
          </p:cNvCxnSpPr>
          <p:nvPr/>
        </p:nvCxnSpPr>
        <p:spPr bwMode="auto">
          <a:xfrm flipV="1">
            <a:off x="1984376" y="4283869"/>
            <a:ext cx="3214687" cy="1115219"/>
          </a:xfrm>
          <a:prstGeom prst="line">
            <a:avLst/>
          </a:prstGeom>
          <a:noFill/>
          <a:ln w="19050" algn="ctr">
            <a:solidFill>
              <a:srgbClr val="000000"/>
            </a:solidFill>
            <a:prstDash val="dash"/>
            <a:round/>
            <a:headEnd/>
            <a:tailEnd/>
          </a:ln>
        </p:spPr>
      </p:cxnSp>
      <p:sp>
        <p:nvSpPr>
          <p:cNvPr id="34" name="Rectangle 33"/>
          <p:cNvSpPr/>
          <p:nvPr/>
        </p:nvSpPr>
        <p:spPr bwMode="auto">
          <a:xfrm>
            <a:off x="442913" y="5399088"/>
            <a:ext cx="3082925" cy="544512"/>
          </a:xfrm>
          <a:prstGeom prst="rect">
            <a:avLst/>
          </a:prstGeom>
          <a:noFill/>
          <a:ln w="19050" cap="flat" cmpd="sng" algn="ctr">
            <a:solidFill>
              <a:srgbClr val="000000"/>
            </a:solidFill>
            <a:prstDash val="dash"/>
            <a:round/>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lumMod val="95000"/>
                    <a:lumOff val="5000"/>
                  </a:srgbClr>
                </a:solidFill>
                <a:effectLst/>
                <a:uLnTx/>
                <a:uFillTx/>
              </a:rPr>
              <a:t>PA</a:t>
            </a:r>
            <a:r>
              <a:rPr lang="en-US" sz="3200" i="1" kern="0" baseline="-25000" dirty="0">
                <a:solidFill>
                  <a:srgbClr val="000000">
                    <a:lumMod val="95000"/>
                    <a:lumOff val="5000"/>
                  </a:srgbClr>
                </a:solidFill>
              </a:rPr>
              <a:t>2</a:t>
            </a:r>
            <a:r>
              <a:rPr kumimoji="0" lang="en-US" sz="3200" b="0" i="1" u="none" strike="noStrike" kern="0" cap="none" spc="0" normalizeH="0" baseline="-2500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512*1</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sp>
        <p:nvSpPr>
          <p:cNvPr id="35" name="Rectangle 34"/>
          <p:cNvSpPr/>
          <p:nvPr/>
        </p:nvSpPr>
        <p:spPr bwMode="auto">
          <a:xfrm>
            <a:off x="2308226" y="1079500"/>
            <a:ext cx="2890837" cy="566739"/>
          </a:xfrm>
          <a:prstGeom prst="rect">
            <a:avLst/>
          </a:prstGeom>
          <a:noFill/>
          <a:ln w="19050" cap="flat" cmpd="sng" algn="ctr">
            <a:solidFill>
              <a:srgbClr val="000000"/>
            </a:solidFill>
            <a:prstDash val="dash"/>
            <a:round/>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lumMod val="95000"/>
                    <a:lumOff val="5000"/>
                  </a:srgbClr>
                </a:solidFill>
                <a:effectLst/>
                <a:uLnTx/>
                <a:uFillTx/>
              </a:rPr>
              <a:t>PA</a:t>
            </a:r>
            <a:r>
              <a:rPr lang="en-US" sz="3200" i="1" kern="0" baseline="-25000" dirty="0">
                <a:solidFill>
                  <a:srgbClr val="000000">
                    <a:lumMod val="95000"/>
                    <a:lumOff val="5000"/>
                  </a:srgbClr>
                </a:solidFill>
              </a:rPr>
              <a:t>1</a:t>
            </a:r>
            <a:r>
              <a:rPr kumimoji="0" lang="en-US" sz="3200" b="0" i="1" u="none" strike="noStrike" kern="0" cap="none" spc="0" normalizeH="0" baseline="-2500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512*4</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cxnSp>
        <p:nvCxnSpPr>
          <p:cNvPr id="36" name="Straight Connector 35"/>
          <p:cNvCxnSpPr>
            <a:cxnSpLocks noChangeShapeType="1"/>
            <a:stCxn id="35" idx="3"/>
            <a:endCxn id="11" idx="3"/>
          </p:cNvCxnSpPr>
          <p:nvPr/>
        </p:nvCxnSpPr>
        <p:spPr bwMode="auto">
          <a:xfrm>
            <a:off x="5199063" y="1362870"/>
            <a:ext cx="1349375" cy="1235868"/>
          </a:xfrm>
          <a:prstGeom prst="line">
            <a:avLst/>
          </a:prstGeom>
          <a:noFill/>
          <a:ln w="19050" algn="ctr">
            <a:solidFill>
              <a:srgbClr val="000000"/>
            </a:solidFill>
            <a:prstDash val="dash"/>
            <a:round/>
            <a:headEnd/>
            <a:tailEnd/>
          </a:ln>
        </p:spPr>
      </p:cxnSp>
      <p:sp>
        <p:nvSpPr>
          <p:cNvPr id="43" name="Rectangle 42"/>
          <p:cNvSpPr/>
          <p:nvPr/>
        </p:nvSpPr>
        <p:spPr>
          <a:xfrm>
            <a:off x="517525" y="2279651"/>
            <a:ext cx="2235200" cy="585645"/>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kumimoji="0" lang="en-US" sz="2800" b="0" i="1" u="none" strike="noStrike" kern="0" cap="none" spc="0" normalizeH="0" baseline="-25000" noProof="0" dirty="0" smtClean="0">
                <a:ln>
                  <a:noFill/>
                </a:ln>
                <a:solidFill>
                  <a:srgbClr val="000000">
                    <a:lumMod val="95000"/>
                    <a:lumOff val="5000"/>
                  </a:srgbClr>
                </a:solidFill>
                <a:effectLst/>
                <a:uLnTx/>
                <a:uFillTx/>
              </a:rPr>
              <a:t>0</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cxnSp>
        <p:nvCxnSpPr>
          <p:cNvPr id="38" name="Curved Connector 37"/>
          <p:cNvCxnSpPr>
            <a:cxnSpLocks noChangeShapeType="1"/>
            <a:stCxn id="43" idx="3"/>
          </p:cNvCxnSpPr>
          <p:nvPr/>
        </p:nvCxnSpPr>
        <p:spPr bwMode="auto">
          <a:xfrm flipV="1">
            <a:off x="2752725" y="1967707"/>
            <a:ext cx="1790699" cy="604767"/>
          </a:xfrm>
          <a:prstGeom prst="curvedConnector3">
            <a:avLst>
              <a:gd name="adj1" fmla="val 50000"/>
            </a:avLst>
          </a:prstGeom>
          <a:noFill/>
          <a:ln w="38100" algn="ctr">
            <a:solidFill>
              <a:srgbClr val="000000"/>
            </a:solidFill>
            <a:round/>
            <a:headEnd/>
            <a:tailEnd type="triangle" w="med" len="med"/>
          </a:ln>
        </p:spPr>
      </p:cxnSp>
      <p:cxnSp>
        <p:nvCxnSpPr>
          <p:cNvPr id="66" name="Curved Connector 65"/>
          <p:cNvCxnSpPr>
            <a:cxnSpLocks noChangeShapeType="1"/>
            <a:stCxn id="26" idx="0"/>
            <a:endCxn id="11" idx="3"/>
          </p:cNvCxnSpPr>
          <p:nvPr/>
        </p:nvCxnSpPr>
        <p:spPr bwMode="auto">
          <a:xfrm rot="5400000" flipH="1" flipV="1">
            <a:off x="3779441" y="101204"/>
            <a:ext cx="271462" cy="5266531"/>
          </a:xfrm>
          <a:prstGeom prst="curvedConnector4">
            <a:avLst>
              <a:gd name="adj1" fmla="val 293567"/>
              <a:gd name="adj2" fmla="val 100060"/>
            </a:avLst>
          </a:prstGeom>
          <a:noFill/>
          <a:ln w="38100" algn="ctr">
            <a:solidFill>
              <a:srgbClr val="000000"/>
            </a:solidFill>
            <a:round/>
            <a:headEnd/>
            <a:tailEnd type="triangle" w="med" len="med"/>
          </a:ln>
        </p:spPr>
      </p:cxnSp>
    </p:spTree>
    <p:extLst>
      <p:ext uri="{BB962C8B-B14F-4D97-AF65-F5344CB8AC3E}">
        <p14:creationId xmlns:p14="http://schemas.microsoft.com/office/powerpoint/2010/main" val="18433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animBg="1"/>
      <p:bldP spid="27" grpId="0"/>
      <p:bldP spid="28" grpId="0" animBg="1"/>
      <p:bldP spid="31" grpId="0" animBg="1"/>
      <p:bldP spid="32" grpId="0" animBg="1"/>
      <p:bldP spid="34" grpId="0" animBg="1"/>
      <p:bldP spid="35" grpId="0" animBg="1"/>
      <p:bldP spid="43" grpId="0" animBg="1"/>
      <p:bldP spid="4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Size Distribution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47</a:t>
            </a:fld>
            <a:endParaRPr lang="en-US" altLang="en-US" dirty="0"/>
          </a:p>
        </p:txBody>
      </p:sp>
      <p:pic>
        <p:nvPicPr>
          <p:cNvPr id="7" name="Picture 6"/>
          <p:cNvPicPr>
            <a:picLocks noChangeAspect="1"/>
          </p:cNvPicPr>
          <p:nvPr/>
        </p:nvPicPr>
        <p:blipFill>
          <a:blip r:embed="rId2"/>
          <a:stretch>
            <a:fillRect/>
          </a:stretch>
        </p:blipFill>
        <p:spPr>
          <a:xfrm>
            <a:off x="365850" y="1764000"/>
            <a:ext cx="8412300" cy="3330000"/>
          </a:xfrm>
          <a:prstGeom prst="rect">
            <a:avLst/>
          </a:prstGeom>
        </p:spPr>
      </p:pic>
    </p:spTree>
    <p:extLst>
      <p:ext uri="{BB962C8B-B14F-4D97-AF65-F5344CB8AC3E}">
        <p14:creationId xmlns:p14="http://schemas.microsoft.com/office/powerpoint/2010/main" val="321078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Ratio Over Time</a:t>
            </a:r>
            <a:endParaRPr lang="en-US" dirty="0"/>
          </a:p>
        </p:txBody>
      </p:sp>
      <p:pic>
        <p:nvPicPr>
          <p:cNvPr id="5" name="Content Placeholder 4"/>
          <p:cNvPicPr>
            <a:picLocks noGrp="1" noChangeAspect="1"/>
          </p:cNvPicPr>
          <p:nvPr>
            <p:ph idx="1"/>
          </p:nvPr>
        </p:nvPicPr>
        <p:blipFill>
          <a:blip r:embed="rId2"/>
          <a:stretch>
            <a:fillRect/>
          </a:stretch>
        </p:blipFill>
        <p:spPr>
          <a:xfrm>
            <a:off x="304800" y="1735348"/>
            <a:ext cx="8708740" cy="3522452"/>
          </a:xfrm>
          <a:prstGeom prst="rect">
            <a:avLst/>
          </a:prstGeom>
        </p:spPr>
      </p:pic>
      <p:sp>
        <p:nvSpPr>
          <p:cNvPr id="4" name="Slide Number Placeholder 3"/>
          <p:cNvSpPr>
            <a:spLocks noGrp="1"/>
          </p:cNvSpPr>
          <p:nvPr>
            <p:ph type="sldNum" sz="quarter" idx="12"/>
          </p:nvPr>
        </p:nvSpPr>
        <p:spPr/>
        <p:txBody>
          <a:bodyPr/>
          <a:lstStyle/>
          <a:p>
            <a:fld id="{323594FA-E141-4234-AE05-360401972BE7}" type="slidenum">
              <a:rPr lang="en-US" altLang="en-US" smtClean="0"/>
              <a:pPr/>
              <a:t>48</a:t>
            </a:fld>
            <a:endParaRPr lang="en-US" altLang="en-US" dirty="0"/>
          </a:p>
        </p:txBody>
      </p:sp>
    </p:spTree>
    <p:extLst>
      <p:ext uri="{BB962C8B-B14F-4D97-AF65-F5344CB8AC3E}">
        <p14:creationId xmlns:p14="http://schemas.microsoft.com/office/powerpoint/2010/main" val="9490879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(1-core)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49</a:t>
            </a:fld>
            <a:endParaRPr lang="en-US" altLang="en-US" dirty="0"/>
          </a:p>
        </p:txBody>
      </p:sp>
      <p:pic>
        <p:nvPicPr>
          <p:cNvPr id="6" name="Picture 5"/>
          <p:cNvPicPr>
            <a:picLocks noChangeAspect="1"/>
          </p:cNvPicPr>
          <p:nvPr/>
        </p:nvPicPr>
        <p:blipFill>
          <a:blip r:embed="rId2"/>
          <a:stretch>
            <a:fillRect/>
          </a:stretch>
        </p:blipFill>
        <p:spPr>
          <a:xfrm>
            <a:off x="130045" y="1752600"/>
            <a:ext cx="8627268" cy="3496434"/>
          </a:xfrm>
          <a:prstGeom prst="rect">
            <a:avLst/>
          </a:prstGeom>
        </p:spPr>
      </p:pic>
    </p:spTree>
    <p:extLst>
      <p:ext uri="{BB962C8B-B14F-4D97-AF65-F5344CB8AC3E}">
        <p14:creationId xmlns:p14="http://schemas.microsoft.com/office/powerpoint/2010/main" val="963392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6776529" y="4908675"/>
            <a:ext cx="13080" cy="69094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6" idx="0"/>
          </p:cNvCxnSpPr>
          <p:nvPr/>
        </p:nvCxnSpPr>
        <p:spPr>
          <a:xfrm>
            <a:off x="4642002" y="4673864"/>
            <a:ext cx="6417" cy="8207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1" idx="0"/>
          </p:cNvCxnSpPr>
          <p:nvPr/>
        </p:nvCxnSpPr>
        <p:spPr>
          <a:xfrm flipH="1">
            <a:off x="3564251" y="4690440"/>
            <a:ext cx="15948" cy="8207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39550" y="4673864"/>
            <a:ext cx="15948" cy="8207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08192" y="247797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50252" y="2286000"/>
            <a:ext cx="1058779" cy="5675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0</a:t>
            </a:r>
            <a:endParaRPr lang="en-US" sz="2400" i="1" dirty="0"/>
          </a:p>
        </p:txBody>
      </p:sp>
      <p:sp>
        <p:nvSpPr>
          <p:cNvPr id="7" name="Rectangle 6"/>
          <p:cNvSpPr/>
          <p:nvPr/>
        </p:nvSpPr>
        <p:spPr>
          <a:xfrm>
            <a:off x="3914249" y="2286000"/>
            <a:ext cx="1058779" cy="5649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1</a:t>
            </a:r>
            <a:endParaRPr lang="en-US" sz="2400" i="1" dirty="0"/>
          </a:p>
        </p:txBody>
      </p:sp>
      <p:sp>
        <p:nvSpPr>
          <p:cNvPr id="8" name="Rectangle 7"/>
          <p:cNvSpPr/>
          <p:nvPr/>
        </p:nvSpPr>
        <p:spPr>
          <a:xfrm>
            <a:off x="4975449" y="2286001"/>
            <a:ext cx="1058779" cy="5701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2</a:t>
            </a:r>
            <a:endParaRPr lang="en-US" sz="2400" i="1" dirty="0"/>
          </a:p>
        </p:txBody>
      </p:sp>
      <p:sp>
        <p:nvSpPr>
          <p:cNvPr id="9" name="Rectangle 8"/>
          <p:cNvSpPr/>
          <p:nvPr/>
        </p:nvSpPr>
        <p:spPr>
          <a:xfrm>
            <a:off x="6042287" y="2286000"/>
            <a:ext cx="1918308"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 .</a:t>
            </a:r>
            <a:endParaRPr lang="en-US" sz="2400" dirty="0">
              <a:solidFill>
                <a:schemeClr val="tx1"/>
              </a:solidFill>
            </a:endParaRPr>
          </a:p>
        </p:txBody>
      </p:sp>
      <p:sp>
        <p:nvSpPr>
          <p:cNvPr id="10" name="Rectangle 9"/>
          <p:cNvSpPr/>
          <p:nvPr/>
        </p:nvSpPr>
        <p:spPr>
          <a:xfrm>
            <a:off x="7956227" y="2286000"/>
            <a:ext cx="1058779"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N-1</a:t>
            </a:r>
            <a:endParaRPr lang="en-US" sz="2400" i="1" dirty="0"/>
          </a:p>
        </p:txBody>
      </p:sp>
      <p:cxnSp>
        <p:nvCxnSpPr>
          <p:cNvPr id="11" name="Elbow Connector 10"/>
          <p:cNvCxnSpPr>
            <a:stCxn id="6" idx="0"/>
          </p:cNvCxnSpPr>
          <p:nvPr/>
        </p:nvCxnSpPr>
        <p:spPr>
          <a:xfrm rot="5400000" flipH="1" flipV="1">
            <a:off x="3746663" y="1357529"/>
            <a:ext cx="561451" cy="1295492"/>
          </a:xfrm>
          <a:prstGeom prst="bentConnector2">
            <a:avLst/>
          </a:prstGeom>
          <a:ln w="38100">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5135" y="1493716"/>
            <a:ext cx="2295945" cy="461665"/>
          </a:xfrm>
          <a:prstGeom prst="rect">
            <a:avLst/>
          </a:prstGeom>
          <a:noFill/>
        </p:spPr>
        <p:txBody>
          <a:bodyPr wrap="square" rtlCol="0">
            <a:spAutoFit/>
          </a:bodyPr>
          <a:lstStyle/>
          <a:p>
            <a:r>
              <a:rPr lang="en-US" sz="2400" dirty="0" smtClean="0"/>
              <a:t>Cache Line (64B) </a:t>
            </a:r>
            <a:endParaRPr lang="en-US" sz="2400" dirty="0"/>
          </a:p>
        </p:txBody>
      </p:sp>
      <p:sp>
        <p:nvSpPr>
          <p:cNvPr id="14" name="TextBox 13"/>
          <p:cNvSpPr txBox="1"/>
          <p:nvPr/>
        </p:nvSpPr>
        <p:spPr>
          <a:xfrm>
            <a:off x="73170" y="3220068"/>
            <a:ext cx="2467340" cy="461665"/>
          </a:xfrm>
          <a:prstGeom prst="rect">
            <a:avLst/>
          </a:prstGeom>
          <a:noFill/>
        </p:spPr>
        <p:txBody>
          <a:bodyPr wrap="square" rtlCol="0">
            <a:spAutoFit/>
          </a:bodyPr>
          <a:lstStyle/>
          <a:p>
            <a:pPr algn="ctr"/>
            <a:r>
              <a:rPr lang="en-US" sz="2400" dirty="0" smtClean="0"/>
              <a:t>Address Offset</a:t>
            </a:r>
            <a:endParaRPr lang="en-US" sz="2400" dirty="0"/>
          </a:p>
        </p:txBody>
      </p:sp>
      <p:sp>
        <p:nvSpPr>
          <p:cNvPr id="15" name="TextBox 14"/>
          <p:cNvSpPr txBox="1"/>
          <p:nvPr/>
        </p:nvSpPr>
        <p:spPr>
          <a:xfrm>
            <a:off x="2545452" y="3257550"/>
            <a:ext cx="664472" cy="461665"/>
          </a:xfrm>
          <a:prstGeom prst="rect">
            <a:avLst/>
          </a:prstGeom>
          <a:noFill/>
        </p:spPr>
        <p:txBody>
          <a:bodyPr wrap="square" rtlCol="0">
            <a:spAutoFit/>
          </a:bodyPr>
          <a:lstStyle/>
          <a:p>
            <a:pPr algn="ctr"/>
            <a:r>
              <a:rPr lang="en-US" sz="2400" dirty="0" smtClean="0"/>
              <a:t>0</a:t>
            </a:r>
            <a:endParaRPr lang="en-US" sz="2400" dirty="0"/>
          </a:p>
        </p:txBody>
      </p:sp>
      <p:sp>
        <p:nvSpPr>
          <p:cNvPr id="16" name="TextBox 15"/>
          <p:cNvSpPr txBox="1"/>
          <p:nvPr/>
        </p:nvSpPr>
        <p:spPr>
          <a:xfrm>
            <a:off x="3536051" y="3276600"/>
            <a:ext cx="769247" cy="461665"/>
          </a:xfrm>
          <a:prstGeom prst="rect">
            <a:avLst/>
          </a:prstGeom>
          <a:noFill/>
        </p:spPr>
        <p:txBody>
          <a:bodyPr wrap="square" rtlCol="0">
            <a:spAutoFit/>
          </a:bodyPr>
          <a:lstStyle/>
          <a:p>
            <a:pPr algn="ctr"/>
            <a:r>
              <a:rPr lang="en-US" sz="2400" dirty="0" smtClean="0"/>
              <a:t>64</a:t>
            </a:r>
            <a:endParaRPr lang="en-US" sz="2400" dirty="0"/>
          </a:p>
        </p:txBody>
      </p:sp>
      <p:sp>
        <p:nvSpPr>
          <p:cNvPr id="17" name="TextBox 16"/>
          <p:cNvSpPr txBox="1"/>
          <p:nvPr/>
        </p:nvSpPr>
        <p:spPr>
          <a:xfrm>
            <a:off x="4517125" y="3238500"/>
            <a:ext cx="1064523" cy="461665"/>
          </a:xfrm>
          <a:prstGeom prst="rect">
            <a:avLst/>
          </a:prstGeom>
          <a:noFill/>
        </p:spPr>
        <p:txBody>
          <a:bodyPr wrap="square" rtlCol="0">
            <a:spAutoFit/>
          </a:bodyPr>
          <a:lstStyle/>
          <a:p>
            <a:pPr algn="ctr"/>
            <a:r>
              <a:rPr lang="en-US" sz="2400" dirty="0" smtClean="0"/>
              <a:t>128</a:t>
            </a:r>
            <a:endParaRPr lang="en-US" sz="2400" dirty="0"/>
          </a:p>
        </p:txBody>
      </p:sp>
      <p:sp>
        <p:nvSpPr>
          <p:cNvPr id="18" name="TextBox 17"/>
          <p:cNvSpPr txBox="1"/>
          <p:nvPr/>
        </p:nvSpPr>
        <p:spPr>
          <a:xfrm>
            <a:off x="6934200" y="3257550"/>
            <a:ext cx="2209800" cy="461665"/>
          </a:xfrm>
          <a:prstGeom prst="rect">
            <a:avLst/>
          </a:prstGeom>
          <a:noFill/>
        </p:spPr>
        <p:txBody>
          <a:bodyPr wrap="square" rtlCol="0">
            <a:spAutoFit/>
          </a:bodyPr>
          <a:lstStyle/>
          <a:p>
            <a:pPr algn="ctr"/>
            <a:r>
              <a:rPr lang="en-US" sz="2400" dirty="0" smtClean="0"/>
              <a:t>(N-1)*64</a:t>
            </a:r>
            <a:endParaRPr lang="en-US" sz="2400" dirty="0"/>
          </a:p>
        </p:txBody>
      </p:sp>
      <p:cxnSp>
        <p:nvCxnSpPr>
          <p:cNvPr id="19" name="Straight Connector 18"/>
          <p:cNvCxnSpPr>
            <a:stCxn id="13" idx="1"/>
          </p:cNvCxnSpPr>
          <p:nvPr/>
        </p:nvCxnSpPr>
        <p:spPr>
          <a:xfrm>
            <a:off x="2864429" y="2571556"/>
            <a:ext cx="8202" cy="82219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974992" y="2468452"/>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958981" y="245892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845310" y="4495800"/>
            <a:ext cx="724879" cy="5948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0</a:t>
            </a:r>
            <a:endParaRPr lang="en-US" sz="2400" i="1" dirty="0"/>
          </a:p>
        </p:txBody>
      </p:sp>
      <p:sp>
        <p:nvSpPr>
          <p:cNvPr id="24" name="Rectangle 23"/>
          <p:cNvSpPr/>
          <p:nvPr/>
        </p:nvSpPr>
        <p:spPr>
          <a:xfrm>
            <a:off x="3576807" y="4495800"/>
            <a:ext cx="1058779" cy="592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1</a:t>
            </a:r>
            <a:endParaRPr lang="en-US" sz="2400" i="1" dirty="0"/>
          </a:p>
        </p:txBody>
      </p:sp>
      <p:sp>
        <p:nvSpPr>
          <p:cNvPr id="25" name="Rectangle 24"/>
          <p:cNvSpPr/>
          <p:nvPr/>
        </p:nvSpPr>
        <p:spPr>
          <a:xfrm>
            <a:off x="4650845" y="4495800"/>
            <a:ext cx="629392" cy="5974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2</a:t>
            </a:r>
            <a:endParaRPr lang="en-US" sz="2400" i="1" dirty="0"/>
          </a:p>
        </p:txBody>
      </p:sp>
      <p:sp>
        <p:nvSpPr>
          <p:cNvPr id="26" name="Rectangle 25"/>
          <p:cNvSpPr/>
          <p:nvPr/>
        </p:nvSpPr>
        <p:spPr>
          <a:xfrm>
            <a:off x="5292113" y="4495799"/>
            <a:ext cx="1472540"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 .</a:t>
            </a:r>
            <a:endParaRPr lang="en-US" sz="2400" dirty="0">
              <a:solidFill>
                <a:schemeClr val="tx1"/>
              </a:solidFill>
            </a:endParaRPr>
          </a:p>
        </p:txBody>
      </p:sp>
      <p:sp>
        <p:nvSpPr>
          <p:cNvPr id="27" name="Rectangle 26"/>
          <p:cNvSpPr/>
          <p:nvPr/>
        </p:nvSpPr>
        <p:spPr>
          <a:xfrm>
            <a:off x="6764650" y="4495800"/>
            <a:ext cx="985653"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N-1</a:t>
            </a:r>
            <a:endParaRPr lang="en-US" sz="2400" i="1" dirty="0"/>
          </a:p>
        </p:txBody>
      </p:sp>
      <p:sp>
        <p:nvSpPr>
          <p:cNvPr id="28" name="TextBox 27"/>
          <p:cNvSpPr txBox="1"/>
          <p:nvPr/>
        </p:nvSpPr>
        <p:spPr>
          <a:xfrm>
            <a:off x="98193" y="4311884"/>
            <a:ext cx="2747117" cy="1077218"/>
          </a:xfrm>
          <a:prstGeom prst="rect">
            <a:avLst/>
          </a:prstGeom>
          <a:noFill/>
        </p:spPr>
        <p:txBody>
          <a:bodyPr wrap="square" rtlCol="0">
            <a:spAutoFit/>
          </a:bodyPr>
          <a:lstStyle/>
          <a:p>
            <a:r>
              <a:rPr lang="en-US" sz="3200" b="1" dirty="0" smtClean="0"/>
              <a:t>Compressed Page </a:t>
            </a:r>
            <a:endParaRPr lang="en-US" sz="3200" b="1" dirty="0"/>
          </a:p>
        </p:txBody>
      </p:sp>
      <p:sp>
        <p:nvSpPr>
          <p:cNvPr id="30" name="TextBox 29"/>
          <p:cNvSpPr txBox="1"/>
          <p:nvPr/>
        </p:nvSpPr>
        <p:spPr>
          <a:xfrm>
            <a:off x="2536592" y="5494649"/>
            <a:ext cx="664472" cy="461665"/>
          </a:xfrm>
          <a:prstGeom prst="rect">
            <a:avLst/>
          </a:prstGeom>
          <a:noFill/>
        </p:spPr>
        <p:txBody>
          <a:bodyPr wrap="square" rtlCol="0">
            <a:spAutoFit/>
          </a:bodyPr>
          <a:lstStyle/>
          <a:p>
            <a:pPr algn="ctr"/>
            <a:r>
              <a:rPr lang="en-US" sz="2400" dirty="0" smtClean="0"/>
              <a:t>0</a:t>
            </a:r>
            <a:endParaRPr lang="en-US" sz="2400" dirty="0"/>
          </a:p>
        </p:txBody>
      </p:sp>
      <p:sp>
        <p:nvSpPr>
          <p:cNvPr id="31" name="TextBox 30"/>
          <p:cNvSpPr txBox="1"/>
          <p:nvPr/>
        </p:nvSpPr>
        <p:spPr>
          <a:xfrm>
            <a:off x="3261430" y="5511225"/>
            <a:ext cx="605641" cy="461665"/>
          </a:xfrm>
          <a:prstGeom prst="rect">
            <a:avLst/>
          </a:prstGeom>
          <a:noFill/>
        </p:spPr>
        <p:txBody>
          <a:bodyPr wrap="square" rtlCol="0">
            <a:spAutoFit/>
          </a:bodyPr>
          <a:lstStyle/>
          <a:p>
            <a:pPr algn="ctr"/>
            <a:r>
              <a:rPr lang="en-US" sz="2400" i="1" dirty="0" smtClean="0">
                <a:solidFill>
                  <a:srgbClr val="C00000"/>
                </a:solidFill>
              </a:rPr>
              <a:t>?</a:t>
            </a:r>
            <a:endParaRPr lang="en-US" sz="2400" i="1" dirty="0">
              <a:solidFill>
                <a:srgbClr val="C00000"/>
              </a:solidFill>
            </a:endParaRPr>
          </a:p>
        </p:txBody>
      </p:sp>
      <p:sp>
        <p:nvSpPr>
          <p:cNvPr id="36" name="TextBox 35"/>
          <p:cNvSpPr txBox="1"/>
          <p:nvPr/>
        </p:nvSpPr>
        <p:spPr>
          <a:xfrm>
            <a:off x="4345598" y="5494649"/>
            <a:ext cx="605641" cy="461665"/>
          </a:xfrm>
          <a:prstGeom prst="rect">
            <a:avLst/>
          </a:prstGeom>
          <a:noFill/>
        </p:spPr>
        <p:txBody>
          <a:bodyPr wrap="square" rtlCol="0">
            <a:spAutoFit/>
          </a:bodyPr>
          <a:lstStyle/>
          <a:p>
            <a:pPr algn="ctr"/>
            <a:r>
              <a:rPr lang="en-US" sz="2400" i="1" dirty="0" smtClean="0">
                <a:solidFill>
                  <a:srgbClr val="C00000"/>
                </a:solidFill>
              </a:rPr>
              <a:t>?</a:t>
            </a:r>
            <a:endParaRPr lang="en-US" sz="2400" i="1" dirty="0">
              <a:solidFill>
                <a:srgbClr val="C00000"/>
              </a:solidFill>
            </a:endParaRPr>
          </a:p>
        </p:txBody>
      </p:sp>
      <p:sp>
        <p:nvSpPr>
          <p:cNvPr id="37" name="TextBox 36"/>
          <p:cNvSpPr txBox="1"/>
          <p:nvPr/>
        </p:nvSpPr>
        <p:spPr>
          <a:xfrm>
            <a:off x="6474909" y="5481935"/>
            <a:ext cx="605641" cy="461665"/>
          </a:xfrm>
          <a:prstGeom prst="rect">
            <a:avLst/>
          </a:prstGeom>
          <a:noFill/>
        </p:spPr>
        <p:txBody>
          <a:bodyPr wrap="square" rtlCol="0">
            <a:spAutoFit/>
          </a:bodyPr>
          <a:lstStyle/>
          <a:p>
            <a:pPr algn="ctr"/>
            <a:r>
              <a:rPr lang="en-US" sz="2400" i="1" dirty="0" smtClean="0">
                <a:solidFill>
                  <a:srgbClr val="C00000"/>
                </a:solidFill>
              </a:rPr>
              <a:t>?</a:t>
            </a:r>
            <a:endParaRPr lang="en-US" sz="2400" i="1" dirty="0">
              <a:solidFill>
                <a:srgbClr val="C00000"/>
              </a:solidFill>
            </a:endParaRPr>
          </a:p>
        </p:txBody>
      </p:sp>
      <p:sp>
        <p:nvSpPr>
          <p:cNvPr id="38" name="Rectangle 37"/>
          <p:cNvSpPr/>
          <p:nvPr/>
        </p:nvSpPr>
        <p:spPr>
          <a:xfrm>
            <a:off x="2859487" y="4495800"/>
            <a:ext cx="4902691" cy="60142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
        <p:nvSpPr>
          <p:cNvPr id="72" name="TextBox 71"/>
          <p:cNvSpPr txBox="1"/>
          <p:nvPr/>
        </p:nvSpPr>
        <p:spPr>
          <a:xfrm>
            <a:off x="98193" y="5481935"/>
            <a:ext cx="2447260" cy="461665"/>
          </a:xfrm>
          <a:prstGeom prst="rect">
            <a:avLst/>
          </a:prstGeom>
          <a:noFill/>
        </p:spPr>
        <p:txBody>
          <a:bodyPr wrap="square" rtlCol="0">
            <a:spAutoFit/>
          </a:bodyPr>
          <a:lstStyle/>
          <a:p>
            <a:pPr algn="ctr"/>
            <a:r>
              <a:rPr lang="en-US" sz="2400" dirty="0" smtClean="0"/>
              <a:t>Address Offset</a:t>
            </a:r>
            <a:endParaRPr lang="en-US" sz="2400" dirty="0"/>
          </a:p>
        </p:txBody>
      </p:sp>
      <p:sp>
        <p:nvSpPr>
          <p:cNvPr id="73" name="TextBox 72"/>
          <p:cNvSpPr txBox="1"/>
          <p:nvPr/>
        </p:nvSpPr>
        <p:spPr>
          <a:xfrm>
            <a:off x="73170" y="2123182"/>
            <a:ext cx="3124108" cy="1077218"/>
          </a:xfrm>
          <a:prstGeom prst="rect">
            <a:avLst/>
          </a:prstGeom>
          <a:noFill/>
        </p:spPr>
        <p:txBody>
          <a:bodyPr wrap="square" rtlCol="0">
            <a:spAutoFit/>
          </a:bodyPr>
          <a:lstStyle/>
          <a:p>
            <a:r>
              <a:rPr lang="en-US" sz="3200" b="1" dirty="0" smtClean="0"/>
              <a:t>Uncompressed Page </a:t>
            </a:r>
            <a:endParaRPr lang="en-US" sz="3200" b="1" dirty="0"/>
          </a:p>
        </p:txBody>
      </p:sp>
      <p:sp>
        <p:nvSpPr>
          <p:cNvPr id="77" name="Title 76"/>
          <p:cNvSpPr>
            <a:spLocks noGrp="1"/>
          </p:cNvSpPr>
          <p:nvPr>
            <p:ph type="title"/>
          </p:nvPr>
        </p:nvSpPr>
        <p:spPr>
          <a:xfrm>
            <a:off x="151000" y="152400"/>
            <a:ext cx="8229600" cy="1143000"/>
          </a:xfrm>
        </p:spPr>
        <p:txBody>
          <a:bodyPr/>
          <a:lstStyle/>
          <a:p>
            <a:r>
              <a:rPr lang="en-US" dirty="0" smtClean="0"/>
              <a:t>Challenge 1: Address Computation</a:t>
            </a:r>
            <a:endParaRPr lang="en-US" dirty="0"/>
          </a:p>
        </p:txBody>
      </p:sp>
      <p:sp>
        <p:nvSpPr>
          <p:cNvPr id="78" name="Slide Number Placeholder 3"/>
          <p:cNvSpPr>
            <a:spLocks noGrp="1"/>
          </p:cNvSpPr>
          <p:nvPr>
            <p:ph type="sldNum" sz="quarter" idx="12"/>
          </p:nvPr>
        </p:nvSpPr>
        <p:spPr>
          <a:xfrm>
            <a:off x="6879618" y="6324600"/>
            <a:ext cx="2133600" cy="365125"/>
          </a:xfrm>
        </p:spPr>
        <p:txBody>
          <a:bodyPr/>
          <a:lstStyle/>
          <a:p>
            <a:fld id="{323594FA-E141-4234-AE05-360401972BE7}" type="slidenum">
              <a:rPr lang="en-US" altLang="en-US" smtClean="0"/>
              <a:pPr/>
              <a:t>5</a:t>
            </a:fld>
            <a:endParaRPr lang="en-US" altLang="en-US" dirty="0"/>
          </a:p>
        </p:txBody>
      </p:sp>
      <p:sp>
        <p:nvSpPr>
          <p:cNvPr id="13" name="Rectangle 12"/>
          <p:cNvSpPr/>
          <p:nvPr/>
        </p:nvSpPr>
        <p:spPr>
          <a:xfrm>
            <a:off x="2864429" y="2286000"/>
            <a:ext cx="6148789" cy="57111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Tree>
    <p:extLst>
      <p:ext uri="{BB962C8B-B14F-4D97-AF65-F5344CB8AC3E}">
        <p14:creationId xmlns:p14="http://schemas.microsoft.com/office/powerpoint/2010/main" val="368763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4" grpId="0"/>
      <p:bldP spid="15" grpId="0"/>
      <p:bldP spid="16" grpId="0"/>
      <p:bldP spid="17" grpId="0"/>
      <p:bldP spid="18" grpId="0"/>
      <p:bldP spid="23" grpId="0" animBg="1"/>
      <p:bldP spid="24" grpId="0" animBg="1"/>
      <p:bldP spid="25" grpId="0" animBg="1"/>
      <p:bldP spid="26" grpId="0" animBg="1"/>
      <p:bldP spid="27" grpId="0" animBg="1"/>
      <p:bldP spid="28" grpId="0"/>
      <p:bldP spid="30" grpId="0"/>
      <p:bldP spid="31" grpId="0"/>
      <p:bldP spid="36" grpId="0"/>
      <p:bldP spid="37" grpId="0"/>
      <p:bldP spid="38" grpId="0" animBg="1"/>
      <p:bldP spid="72" grpId="0"/>
      <p:bldP spid="73" grpId="0"/>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Weighted Speedup </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50</a:t>
            </a:fld>
            <a:endParaRPr lang="en-US" altLang="en-US" dirty="0"/>
          </a:p>
        </p:txBody>
      </p:sp>
      <p:pic>
        <p:nvPicPr>
          <p:cNvPr id="5" name="Picture 4"/>
          <p:cNvPicPr>
            <a:picLocks noChangeAspect="1"/>
          </p:cNvPicPr>
          <p:nvPr/>
        </p:nvPicPr>
        <p:blipFill>
          <a:blip r:embed="rId2"/>
          <a:stretch>
            <a:fillRect/>
          </a:stretch>
        </p:blipFill>
        <p:spPr>
          <a:xfrm>
            <a:off x="457200" y="1981200"/>
            <a:ext cx="7620008" cy="3886200"/>
          </a:xfrm>
          <a:prstGeom prst="rect">
            <a:avLst/>
          </a:prstGeom>
        </p:spPr>
      </p:pic>
    </p:spTree>
    <p:extLst>
      <p:ext uri="{BB962C8B-B14F-4D97-AF65-F5344CB8AC3E}">
        <p14:creationId xmlns:p14="http://schemas.microsoft.com/office/powerpoint/2010/main" val="3404827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Consumption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51</a:t>
            </a:fld>
            <a:endParaRPr lang="en-US" altLang="en-US" dirty="0"/>
          </a:p>
        </p:txBody>
      </p:sp>
      <p:pic>
        <p:nvPicPr>
          <p:cNvPr id="5" name="Picture 4"/>
          <p:cNvPicPr>
            <a:picLocks noChangeAspect="1"/>
          </p:cNvPicPr>
          <p:nvPr/>
        </p:nvPicPr>
        <p:blipFill>
          <a:blip r:embed="rId2"/>
          <a:stretch>
            <a:fillRect/>
          </a:stretch>
        </p:blipFill>
        <p:spPr>
          <a:xfrm>
            <a:off x="262541" y="1955250"/>
            <a:ext cx="8618918" cy="2947500"/>
          </a:xfrm>
          <a:prstGeom prst="rect">
            <a:avLst/>
          </a:prstGeom>
        </p:spPr>
      </p:pic>
    </p:spTree>
    <p:extLst>
      <p:ext uri="{BB962C8B-B14F-4D97-AF65-F5344CB8AC3E}">
        <p14:creationId xmlns:p14="http://schemas.microsoft.com/office/powerpoint/2010/main" val="15867822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Overflows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52</a:t>
            </a:fld>
            <a:endParaRPr lang="en-US" altLang="en-US" dirty="0"/>
          </a:p>
        </p:txBody>
      </p:sp>
      <p:pic>
        <p:nvPicPr>
          <p:cNvPr id="6" name="Picture 5"/>
          <p:cNvPicPr>
            <a:picLocks noChangeAspect="1"/>
          </p:cNvPicPr>
          <p:nvPr/>
        </p:nvPicPr>
        <p:blipFill>
          <a:blip r:embed="rId2"/>
          <a:stretch>
            <a:fillRect/>
          </a:stretch>
        </p:blipFill>
        <p:spPr>
          <a:xfrm>
            <a:off x="336333" y="2157750"/>
            <a:ext cx="8471334" cy="2542500"/>
          </a:xfrm>
          <a:prstGeom prst="rect">
            <a:avLst/>
          </a:prstGeom>
        </p:spPr>
      </p:pic>
    </p:spTree>
    <p:extLst>
      <p:ext uri="{BB962C8B-B14F-4D97-AF65-F5344CB8AC3E}">
        <p14:creationId xmlns:p14="http://schemas.microsoft.com/office/powerpoint/2010/main" val="4184072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Stride Prefetching - IPC</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53</a:t>
            </a:fld>
            <a:endParaRPr lang="en-US" altLang="en-US" dirty="0"/>
          </a:p>
        </p:txBody>
      </p:sp>
      <p:pic>
        <p:nvPicPr>
          <p:cNvPr id="6" name="Picture 5"/>
          <p:cNvPicPr>
            <a:picLocks noChangeAspect="1"/>
          </p:cNvPicPr>
          <p:nvPr/>
        </p:nvPicPr>
        <p:blipFill>
          <a:blip r:embed="rId2"/>
          <a:stretch>
            <a:fillRect/>
          </a:stretch>
        </p:blipFill>
        <p:spPr>
          <a:xfrm>
            <a:off x="262541" y="1828800"/>
            <a:ext cx="8618918" cy="2880000"/>
          </a:xfrm>
          <a:prstGeom prst="rect">
            <a:avLst/>
          </a:prstGeom>
        </p:spPr>
      </p:pic>
    </p:spTree>
    <p:extLst>
      <p:ext uri="{BB962C8B-B14F-4D97-AF65-F5344CB8AC3E}">
        <p14:creationId xmlns:p14="http://schemas.microsoft.com/office/powerpoint/2010/main" val="16837587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Stride Prefetching - Bandwidth</a:t>
            </a:r>
            <a:endParaRPr lang="en-US" dirty="0"/>
          </a:p>
        </p:txBody>
      </p:sp>
      <p:pic>
        <p:nvPicPr>
          <p:cNvPr id="5" name="Content Placeholder 4"/>
          <p:cNvPicPr>
            <a:picLocks noGrp="1" noChangeAspect="1"/>
          </p:cNvPicPr>
          <p:nvPr>
            <p:ph idx="1"/>
          </p:nvPr>
        </p:nvPicPr>
        <p:blipFill>
          <a:blip r:embed="rId2"/>
          <a:stretch>
            <a:fillRect/>
          </a:stretch>
        </p:blipFill>
        <p:spPr>
          <a:xfrm>
            <a:off x="76200" y="2133600"/>
            <a:ext cx="8780044" cy="2514600"/>
          </a:xfrm>
          <a:prstGeom prst="rect">
            <a:avLst/>
          </a:prstGeom>
        </p:spPr>
      </p:pic>
      <p:sp>
        <p:nvSpPr>
          <p:cNvPr id="4" name="Slide Number Placeholder 3"/>
          <p:cNvSpPr>
            <a:spLocks noGrp="1"/>
          </p:cNvSpPr>
          <p:nvPr>
            <p:ph type="sldNum" sz="quarter" idx="12"/>
          </p:nvPr>
        </p:nvSpPr>
        <p:spPr/>
        <p:txBody>
          <a:bodyPr/>
          <a:lstStyle/>
          <a:p>
            <a:fld id="{323594FA-E141-4234-AE05-360401972BE7}" type="slidenum">
              <a:rPr lang="en-US" altLang="en-US" smtClean="0"/>
              <a:pPr/>
              <a:t>54</a:t>
            </a:fld>
            <a:endParaRPr lang="en-US" altLang="en-US" dirty="0"/>
          </a:p>
        </p:txBody>
      </p:sp>
    </p:spTree>
    <p:extLst>
      <p:ext uri="{BB962C8B-B14F-4D97-AF65-F5344CB8AC3E}">
        <p14:creationId xmlns:p14="http://schemas.microsoft.com/office/powerpoint/2010/main" val="10359120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t>
            </a:r>
            <a:endParaRPr lang="en-US" dirty="0"/>
          </a:p>
        </p:txBody>
      </p:sp>
      <p:sp>
        <p:nvSpPr>
          <p:cNvPr id="3" name="Content Placeholder 2"/>
          <p:cNvSpPr>
            <a:spLocks noGrp="1"/>
          </p:cNvSpPr>
          <p:nvPr>
            <p:ph idx="1"/>
          </p:nvPr>
        </p:nvSpPr>
        <p:spPr>
          <a:xfrm>
            <a:off x="457200" y="1371600"/>
            <a:ext cx="8229600" cy="4984750"/>
          </a:xfrm>
        </p:spPr>
        <p:txBody>
          <a:bodyPr>
            <a:normAutofit lnSpcReduction="10000"/>
          </a:bodyPr>
          <a:lstStyle/>
          <a:p>
            <a:r>
              <a:rPr lang="en-US" dirty="0" smtClean="0"/>
              <a:t>LCP + prefetching</a:t>
            </a:r>
          </a:p>
          <a:p>
            <a:pPr lvl="1">
              <a:buFont typeface="Arial" panose="020B0604020202020204" pitchFamily="34" charset="0"/>
              <a:buChar char="•"/>
            </a:pPr>
            <a:r>
              <a:rPr lang="en-US" dirty="0" smtClean="0"/>
              <a:t>Use prefetching as a “hint” producer to detect locality</a:t>
            </a:r>
          </a:p>
          <a:p>
            <a:pPr lvl="1">
              <a:buFont typeface="Arial" panose="020B0604020202020204" pitchFamily="34" charset="0"/>
              <a:buChar char="•"/>
            </a:pPr>
            <a:r>
              <a:rPr lang="en-US" dirty="0" smtClean="0"/>
              <a:t>LCP feedback: don’t generate </a:t>
            </a:r>
            <a:r>
              <a:rPr lang="en-US" dirty="0" err="1" smtClean="0"/>
              <a:t>prefetch</a:t>
            </a:r>
            <a:r>
              <a:rPr lang="en-US" dirty="0" smtClean="0"/>
              <a:t> requests to the cache lines LCP can bring for free (adaptive)</a:t>
            </a:r>
          </a:p>
          <a:p>
            <a:pPr lvl="1">
              <a:buFont typeface="Arial" panose="020B0604020202020204" pitchFamily="34" charset="0"/>
              <a:buChar char="•"/>
            </a:pPr>
            <a:r>
              <a:rPr lang="en-US" dirty="0" smtClean="0"/>
              <a:t>LCP dynamic restructuring based on spatial pattern information</a:t>
            </a:r>
            <a:endParaRPr lang="en-US" dirty="0"/>
          </a:p>
          <a:p>
            <a:r>
              <a:rPr lang="en-US" dirty="0" smtClean="0"/>
              <a:t>GPU evaluation </a:t>
            </a:r>
          </a:p>
          <a:p>
            <a:pPr lvl="1">
              <a:buFont typeface="Arial" panose="020B0604020202020204" pitchFamily="34" charset="0"/>
              <a:buChar char="•"/>
            </a:pPr>
            <a:r>
              <a:rPr lang="en-US" dirty="0" smtClean="0"/>
              <a:t>New compressed memory designs</a:t>
            </a:r>
          </a:p>
          <a:p>
            <a:pPr lvl="1">
              <a:buFont typeface="Arial" panose="020B0604020202020204" pitchFamily="34" charset="0"/>
              <a:buChar char="•"/>
            </a:pPr>
            <a:r>
              <a:rPr lang="en-US" dirty="0" smtClean="0"/>
              <a:t>New compression algorithms</a:t>
            </a:r>
          </a:p>
          <a:p>
            <a:pPr marL="457200" lvl="1" indent="0">
              <a:buNone/>
            </a:pP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55</a:t>
            </a:fld>
            <a:endParaRPr lang="en-US" altLang="en-US"/>
          </a:p>
        </p:txBody>
      </p:sp>
    </p:spTree>
    <p:extLst>
      <p:ext uri="{BB962C8B-B14F-4D97-AF65-F5344CB8AC3E}">
        <p14:creationId xmlns:p14="http://schemas.microsoft.com/office/powerpoint/2010/main" val="134065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206044" y="107622"/>
            <a:ext cx="8688200" cy="1143000"/>
          </a:xfrm>
        </p:spPr>
        <p:txBody>
          <a:bodyPr>
            <a:normAutofit fontScale="90000"/>
          </a:bodyPr>
          <a:lstStyle/>
          <a:p>
            <a:r>
              <a:rPr lang="en-US" dirty="0" smtClean="0"/>
              <a:t>Challenge 2: Mapping &amp; Fragmentation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pPr/>
              <a:t>6</a:t>
            </a:fld>
            <a:endParaRPr lang="en-US" altLang="en-US" dirty="0"/>
          </a:p>
        </p:txBody>
      </p:sp>
      <p:cxnSp>
        <p:nvCxnSpPr>
          <p:cNvPr id="39" name="Straight Arrow Connector 38"/>
          <p:cNvCxnSpPr/>
          <p:nvPr/>
        </p:nvCxnSpPr>
        <p:spPr>
          <a:xfrm>
            <a:off x="457200" y="2640093"/>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401672" y="2393024"/>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1" name="Rectangle 40"/>
          <p:cNvSpPr/>
          <p:nvPr/>
        </p:nvSpPr>
        <p:spPr>
          <a:xfrm>
            <a:off x="3071155" y="2393849"/>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2" name="Rectangle 41"/>
          <p:cNvSpPr/>
          <p:nvPr/>
        </p:nvSpPr>
        <p:spPr>
          <a:xfrm>
            <a:off x="4722463" y="2394674"/>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3" name="TextBox 42"/>
          <p:cNvSpPr txBox="1"/>
          <p:nvPr/>
        </p:nvSpPr>
        <p:spPr>
          <a:xfrm>
            <a:off x="879384" y="1337706"/>
            <a:ext cx="2687541" cy="1077218"/>
          </a:xfrm>
          <a:prstGeom prst="rect">
            <a:avLst/>
          </a:prstGeom>
          <a:noFill/>
        </p:spPr>
        <p:txBody>
          <a:bodyPr wrap="square" rtlCol="0">
            <a:spAutoFit/>
          </a:bodyPr>
          <a:lstStyle/>
          <a:p>
            <a:pPr algn="ctr"/>
            <a:r>
              <a:rPr lang="en-US" sz="3200" dirty="0" smtClean="0"/>
              <a:t>Virtual Page </a:t>
            </a:r>
          </a:p>
          <a:p>
            <a:pPr algn="ctr"/>
            <a:r>
              <a:rPr lang="en-US" sz="3200" dirty="0" smtClean="0"/>
              <a:t>(4KB) </a:t>
            </a:r>
            <a:endParaRPr lang="en-US" sz="3200" dirty="0"/>
          </a:p>
        </p:txBody>
      </p:sp>
      <p:cxnSp>
        <p:nvCxnSpPr>
          <p:cNvPr id="44" name="Straight Arrow Connector 43"/>
          <p:cNvCxnSpPr/>
          <p:nvPr/>
        </p:nvCxnSpPr>
        <p:spPr>
          <a:xfrm>
            <a:off x="457200" y="4789722"/>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31511" y="4564534"/>
            <a:ext cx="981423" cy="502638"/>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6" name="Rectangle 45"/>
          <p:cNvSpPr/>
          <p:nvPr/>
        </p:nvSpPr>
        <p:spPr>
          <a:xfrm>
            <a:off x="3051422" y="4564533"/>
            <a:ext cx="508714" cy="502639"/>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7" name="Rectangle 46"/>
          <p:cNvSpPr/>
          <p:nvPr/>
        </p:nvSpPr>
        <p:spPr>
          <a:xfrm>
            <a:off x="4713828" y="4553753"/>
            <a:ext cx="1356579"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8" name="TextBox 47"/>
          <p:cNvSpPr txBox="1"/>
          <p:nvPr/>
        </p:nvSpPr>
        <p:spPr>
          <a:xfrm>
            <a:off x="269712" y="5218782"/>
            <a:ext cx="3200336" cy="1077218"/>
          </a:xfrm>
          <a:prstGeom prst="rect">
            <a:avLst/>
          </a:prstGeom>
          <a:noFill/>
        </p:spPr>
        <p:txBody>
          <a:bodyPr wrap="square" rtlCol="0">
            <a:spAutoFit/>
          </a:bodyPr>
          <a:lstStyle/>
          <a:p>
            <a:pPr algn="ctr"/>
            <a:r>
              <a:rPr lang="en-US" sz="3200" dirty="0" smtClean="0"/>
              <a:t>Physical Page </a:t>
            </a:r>
          </a:p>
          <a:p>
            <a:pPr algn="ctr"/>
            <a:r>
              <a:rPr lang="en-US" sz="3200" dirty="0" smtClean="0"/>
              <a:t>(</a:t>
            </a:r>
            <a:r>
              <a:rPr lang="en-US" sz="3200" b="1" i="1" dirty="0" smtClean="0"/>
              <a:t>? </a:t>
            </a:r>
            <a:r>
              <a:rPr lang="en-US" sz="3200" dirty="0"/>
              <a:t>K</a:t>
            </a:r>
            <a:r>
              <a:rPr lang="en-US" sz="3200" dirty="0" smtClean="0"/>
              <a:t>B) </a:t>
            </a:r>
            <a:endParaRPr lang="en-US" sz="3200" dirty="0"/>
          </a:p>
        </p:txBody>
      </p:sp>
      <p:cxnSp>
        <p:nvCxnSpPr>
          <p:cNvPr id="49" name="Straight Arrow Connector 48"/>
          <p:cNvCxnSpPr>
            <a:stCxn id="40" idx="2"/>
            <a:endCxn id="45" idx="0"/>
          </p:cNvCxnSpPr>
          <p:nvPr/>
        </p:nvCxnSpPr>
        <p:spPr>
          <a:xfrm flipH="1">
            <a:off x="1922223" y="2917810"/>
            <a:ext cx="314337" cy="1646724"/>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2" idx="2"/>
            <a:endCxn id="46" idx="0"/>
          </p:cNvCxnSpPr>
          <p:nvPr/>
        </p:nvCxnSpPr>
        <p:spPr>
          <a:xfrm flipH="1">
            <a:off x="3305779" y="2919460"/>
            <a:ext cx="2251572" cy="1645073"/>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1" idx="2"/>
            <a:endCxn id="47" idx="0"/>
          </p:cNvCxnSpPr>
          <p:nvPr/>
        </p:nvCxnSpPr>
        <p:spPr>
          <a:xfrm>
            <a:off x="3906043" y="2918635"/>
            <a:ext cx="1486075" cy="163511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4016743" y="4779445"/>
            <a:ext cx="345057" cy="983412"/>
          </a:xfrm>
          <a:custGeom>
            <a:avLst/>
            <a:gdLst>
              <a:gd name="connsiteX0" fmla="*/ 376686 w 566467"/>
              <a:gd name="connsiteY0" fmla="*/ 0 h 1000664"/>
              <a:gd name="connsiteX1" fmla="*/ 31630 w 566467"/>
              <a:gd name="connsiteY1" fmla="*/ 586596 h 1000664"/>
              <a:gd name="connsiteX2" fmla="*/ 566467 w 566467"/>
              <a:gd name="connsiteY2" fmla="*/ 1000664 h 1000664"/>
              <a:gd name="connsiteX3" fmla="*/ 566467 w 566467"/>
              <a:gd name="connsiteY3" fmla="*/ 1000664 h 1000664"/>
            </a:gdLst>
            <a:ahLst/>
            <a:cxnLst>
              <a:cxn ang="0">
                <a:pos x="connsiteX0" y="connsiteY0"/>
              </a:cxn>
              <a:cxn ang="0">
                <a:pos x="connsiteX1" y="connsiteY1"/>
              </a:cxn>
              <a:cxn ang="0">
                <a:pos x="connsiteX2" y="connsiteY2"/>
              </a:cxn>
              <a:cxn ang="0">
                <a:pos x="connsiteX3" y="connsiteY3"/>
              </a:cxn>
            </a:cxnLst>
            <a:rect l="l" t="t" r="r" b="b"/>
            <a:pathLst>
              <a:path w="566467" h="1000664">
                <a:moveTo>
                  <a:pt x="376686" y="0"/>
                </a:moveTo>
                <a:cubicBezTo>
                  <a:pt x="188343" y="209909"/>
                  <a:pt x="0" y="419819"/>
                  <a:pt x="31630" y="586596"/>
                </a:cubicBezTo>
                <a:cubicBezTo>
                  <a:pt x="63260" y="753373"/>
                  <a:pt x="566467" y="1000664"/>
                  <a:pt x="566467" y="1000664"/>
                </a:cubicBezTo>
                <a:lnTo>
                  <a:pt x="566467" y="1000664"/>
                </a:lnTo>
              </a:path>
            </a:pathLst>
          </a:custGeom>
          <a:ln w="25400">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852178" y="4788071"/>
            <a:ext cx="1697966" cy="1076864"/>
          </a:xfrm>
          <a:custGeom>
            <a:avLst/>
            <a:gdLst>
              <a:gd name="connsiteX0" fmla="*/ 0 w 1697966"/>
              <a:gd name="connsiteY0" fmla="*/ 0 h 1076864"/>
              <a:gd name="connsiteX1" fmla="*/ 638355 w 1697966"/>
              <a:gd name="connsiteY1" fmla="*/ 767751 h 1076864"/>
              <a:gd name="connsiteX2" fmla="*/ 1552755 w 1697966"/>
              <a:gd name="connsiteY2" fmla="*/ 1026543 h 1076864"/>
              <a:gd name="connsiteX3" fmla="*/ 1509623 w 1697966"/>
              <a:gd name="connsiteY3" fmla="*/ 1069675 h 1076864"/>
              <a:gd name="connsiteX4" fmla="*/ 1570008 w 1697966"/>
              <a:gd name="connsiteY4" fmla="*/ 1017917 h 107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66" h="1076864">
                <a:moveTo>
                  <a:pt x="0" y="0"/>
                </a:moveTo>
                <a:cubicBezTo>
                  <a:pt x="189781" y="298330"/>
                  <a:pt x="379563" y="596661"/>
                  <a:pt x="638355" y="767751"/>
                </a:cubicBezTo>
                <a:cubicBezTo>
                  <a:pt x="897147" y="938841"/>
                  <a:pt x="1407544" y="976222"/>
                  <a:pt x="1552755" y="1026543"/>
                </a:cubicBezTo>
                <a:cubicBezTo>
                  <a:pt x="1697966" y="1076864"/>
                  <a:pt x="1506748" y="1071113"/>
                  <a:pt x="1509623" y="1069675"/>
                </a:cubicBezTo>
                <a:cubicBezTo>
                  <a:pt x="1512499" y="1068237"/>
                  <a:pt x="1541253" y="1043077"/>
                  <a:pt x="1570008" y="101791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3783734" y="5603325"/>
            <a:ext cx="3431585" cy="523220"/>
          </a:xfrm>
          <a:prstGeom prst="rect">
            <a:avLst/>
          </a:prstGeom>
          <a:noFill/>
        </p:spPr>
        <p:txBody>
          <a:bodyPr wrap="square" rtlCol="0">
            <a:spAutoFit/>
          </a:bodyPr>
          <a:lstStyle/>
          <a:p>
            <a:pPr algn="ctr"/>
            <a:r>
              <a:rPr lang="en-US" sz="2800" b="1" i="1" dirty="0" smtClean="0"/>
              <a:t>Fragmentation</a:t>
            </a:r>
            <a:endParaRPr lang="en-US" sz="2800" b="1" i="1" dirty="0"/>
          </a:p>
        </p:txBody>
      </p:sp>
      <p:sp>
        <p:nvSpPr>
          <p:cNvPr id="58" name="TextBox 57"/>
          <p:cNvSpPr txBox="1"/>
          <p:nvPr/>
        </p:nvSpPr>
        <p:spPr>
          <a:xfrm>
            <a:off x="7543800" y="2101484"/>
            <a:ext cx="1600200" cy="1077218"/>
          </a:xfrm>
          <a:prstGeom prst="rect">
            <a:avLst/>
          </a:prstGeom>
          <a:noFill/>
        </p:spPr>
        <p:txBody>
          <a:bodyPr wrap="square" rtlCol="0">
            <a:spAutoFit/>
          </a:bodyPr>
          <a:lstStyle/>
          <a:p>
            <a:pPr algn="ctr"/>
            <a:r>
              <a:rPr lang="en-US" sz="3200" b="1" dirty="0" smtClean="0"/>
              <a:t>Virtual </a:t>
            </a:r>
          </a:p>
          <a:p>
            <a:pPr algn="ctr"/>
            <a:r>
              <a:rPr lang="en-US" sz="3200" b="1" dirty="0" smtClean="0"/>
              <a:t>Address</a:t>
            </a:r>
            <a:endParaRPr lang="en-US" sz="3200" b="1" dirty="0"/>
          </a:p>
        </p:txBody>
      </p:sp>
      <p:sp>
        <p:nvSpPr>
          <p:cNvPr id="59" name="TextBox 58"/>
          <p:cNvSpPr txBox="1"/>
          <p:nvPr/>
        </p:nvSpPr>
        <p:spPr>
          <a:xfrm>
            <a:off x="7543800" y="4267200"/>
            <a:ext cx="1600200" cy="1077218"/>
          </a:xfrm>
          <a:prstGeom prst="rect">
            <a:avLst/>
          </a:prstGeom>
          <a:noFill/>
        </p:spPr>
        <p:txBody>
          <a:bodyPr wrap="square" rtlCol="0">
            <a:spAutoFit/>
          </a:bodyPr>
          <a:lstStyle/>
          <a:p>
            <a:pPr algn="ctr"/>
            <a:r>
              <a:rPr lang="en-US" sz="3200" b="1" dirty="0" smtClean="0"/>
              <a:t>Physical </a:t>
            </a:r>
          </a:p>
          <a:p>
            <a:pPr algn="ctr"/>
            <a:r>
              <a:rPr lang="en-US" sz="3200" b="1" dirty="0" smtClean="0"/>
              <a:t>Address</a:t>
            </a:r>
            <a:endParaRPr lang="en-US" sz="3200" b="1" dirty="0"/>
          </a:p>
        </p:txBody>
      </p:sp>
      <p:sp>
        <p:nvSpPr>
          <p:cNvPr id="22" name="Rectangle 21"/>
          <p:cNvSpPr/>
          <p:nvPr/>
        </p:nvSpPr>
        <p:spPr>
          <a:xfrm>
            <a:off x="1407173" y="4553753"/>
            <a:ext cx="1669775"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23" name="Rectangle 22"/>
          <p:cNvSpPr/>
          <p:nvPr/>
        </p:nvSpPr>
        <p:spPr>
          <a:xfrm>
            <a:off x="3030107" y="4553753"/>
            <a:ext cx="1669775"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24" name="Rectangle 23"/>
          <p:cNvSpPr/>
          <p:nvPr/>
        </p:nvSpPr>
        <p:spPr>
          <a:xfrm>
            <a:off x="4699882" y="4553753"/>
            <a:ext cx="1669775"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Tree>
    <p:extLst>
      <p:ext uri="{BB962C8B-B14F-4D97-AF65-F5344CB8AC3E}">
        <p14:creationId xmlns:p14="http://schemas.microsoft.com/office/powerpoint/2010/main" val="248213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5" grpId="0" animBg="1"/>
      <p:bldP spid="46" grpId="0" animBg="1"/>
      <p:bldP spid="47" grpId="0" animBg="1"/>
      <p:bldP spid="48" grpId="0"/>
      <p:bldP spid="52" grpId="0" animBg="1"/>
      <p:bldP spid="53" grpId="0" animBg="1"/>
      <p:bldP spid="54" grpId="0"/>
      <p:bldP spid="58" grpId="0"/>
      <p:bldP spid="59" grpId="0"/>
      <p:bldP spid="22" grpId="0" animBg="1"/>
      <p:bldP spid="22"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sp>
        <p:nvSpPr>
          <p:cNvPr id="5" name="Content Placeholder 2"/>
          <p:cNvSpPr txBox="1">
            <a:spLocks/>
          </p:cNvSpPr>
          <p:nvPr/>
        </p:nvSpPr>
        <p:spPr>
          <a:xfrm>
            <a:off x="381000" y="1219200"/>
            <a:ext cx="8382000" cy="4467308"/>
          </a:xfrm>
          <a:prstGeom prst="rect">
            <a:avLst/>
          </a:prstGeom>
        </p:spPr>
        <p:txBody>
          <a:bodyPr>
            <a:norm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pPr>
            <a:r>
              <a:rPr lang="en-US" sz="4000" b="0" dirty="0">
                <a:solidFill>
                  <a:srgbClr val="A6A6A6"/>
                </a:solidFill>
                <a:latin typeface="Calibri" panose="020F0502020204030204" pitchFamily="34" charset="0"/>
              </a:rPr>
              <a:t>Motivation &amp; Challenges</a:t>
            </a:r>
          </a:p>
          <a:p>
            <a:pPr eaLnBrk="1" hangingPunct="1">
              <a:lnSpc>
                <a:spcPct val="90000"/>
              </a:lnSpc>
            </a:pPr>
            <a:r>
              <a:rPr lang="en-US" sz="4000" dirty="0">
                <a:solidFill>
                  <a:srgbClr val="009900"/>
                </a:solidFill>
                <a:latin typeface="Calibri" panose="020F0502020204030204" pitchFamily="34" charset="0"/>
              </a:rPr>
              <a:t>Shortcomings of Prior Work</a:t>
            </a:r>
          </a:p>
          <a:p>
            <a:pPr eaLnBrk="1" hangingPunct="1">
              <a:lnSpc>
                <a:spcPct val="90000"/>
              </a:lnSpc>
            </a:pPr>
            <a:r>
              <a:rPr lang="en-US" sz="4000" b="0" dirty="0">
                <a:solidFill>
                  <a:srgbClr val="000000"/>
                </a:solidFill>
                <a:latin typeface="Calibri" panose="020F0502020204030204" pitchFamily="34" charset="0"/>
              </a:rPr>
              <a:t>LCP: Key Idea </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LCP: Implementation</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Evaluation</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Conclusion</a:t>
            </a:r>
            <a:r>
              <a:rPr lang="en-US" sz="4000" b="0" dirty="0">
                <a:solidFill>
                  <a:srgbClr val="000000"/>
                </a:solidFill>
                <a:latin typeface="Calibri" panose="020F0502020204030204" pitchFamily="34" charset="0"/>
              </a:rPr>
              <a:t> </a:t>
            </a:r>
            <a:r>
              <a:rPr lang="en-US" sz="4000" b="0" dirty="0" smtClean="0">
                <a:solidFill>
                  <a:srgbClr val="000000"/>
                </a:solidFill>
                <a:latin typeface="Calibri" panose="020F0502020204030204" pitchFamily="34" charset="0"/>
              </a:rPr>
              <a:t>and Future </a:t>
            </a:r>
            <a:r>
              <a:rPr lang="en-US" sz="4000" b="0" dirty="0">
                <a:solidFill>
                  <a:srgbClr val="000000"/>
                </a:solidFill>
                <a:latin typeface="Calibri" panose="020F0502020204030204" pitchFamily="34" charset="0"/>
              </a:rPr>
              <a:t>Work</a:t>
            </a:r>
          </a:p>
          <a:p>
            <a:pPr eaLnBrk="1" hangingPunct="1">
              <a:lnSpc>
                <a:spcPct val="90000"/>
              </a:lnSpc>
            </a:pPr>
            <a:endParaRPr lang="en-US" sz="3200" b="0" dirty="0">
              <a:solidFill>
                <a:srgbClr val="000000"/>
              </a:solidFill>
              <a:latin typeface="Calibri" panose="020F0502020204030204" pitchFamily="34" charset="0"/>
            </a:endParaRPr>
          </a:p>
          <a:p>
            <a:pPr eaLnBrk="1" hangingPunct="1">
              <a:lnSpc>
                <a:spcPct val="90000"/>
              </a:lnSpc>
            </a:pPr>
            <a:endParaRPr lang="en-US" sz="3200" b="0" dirty="0">
              <a:solidFill>
                <a:srgbClr val="009900"/>
              </a:solidFill>
              <a:latin typeface="Calibri" panose="020F0502020204030204" pitchFamily="34" charset="0"/>
            </a:endParaRPr>
          </a:p>
          <a:p>
            <a:pPr eaLnBrk="1" hangingPunct="1">
              <a:lnSpc>
                <a:spcPct val="90000"/>
              </a:lnSpc>
            </a:pPr>
            <a:endParaRPr lang="en-US" sz="3200" b="0" dirty="0">
              <a:solidFill>
                <a:srgbClr val="A6A6A6"/>
              </a:solidFill>
              <a:latin typeface="Calibri" panose="020F0502020204030204" pitchFamily="34" charset="0"/>
            </a:endParaRPr>
          </a:p>
        </p:txBody>
      </p:sp>
      <p:sp>
        <p:nvSpPr>
          <p:cNvPr id="6" name="Rounded Rectangle 5"/>
          <p:cNvSpPr/>
          <p:nvPr/>
        </p:nvSpPr>
        <p:spPr bwMode="auto">
          <a:xfrm>
            <a:off x="381000" y="1905000"/>
            <a:ext cx="6858000" cy="609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16343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756320"/>
          </a:xfrm>
        </p:spPr>
        <p:txBody>
          <a:bodyPr>
            <a:normAutofit fontScale="90000"/>
          </a:bodyPr>
          <a:lstStyle/>
          <a:p>
            <a:r>
              <a:rPr lang="en-US" dirty="0" smtClean="0"/>
              <a:t>Key Parameters in Memory Compression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8</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282837808"/>
              </p:ext>
            </p:extLst>
          </p:nvPr>
        </p:nvGraphicFramePr>
        <p:xfrm>
          <a:off x="609601" y="1066800"/>
          <a:ext cx="8077199" cy="5267987"/>
        </p:xfrm>
        <a:graphic>
          <a:graphicData uri="http://schemas.openxmlformats.org/drawingml/2006/table">
            <a:tbl>
              <a:tblPr firstRow="1" bandRow="1"/>
              <a:tblGrid>
                <a:gridCol w="2097842"/>
                <a:gridCol w="1485971"/>
                <a:gridCol w="2534892"/>
                <a:gridCol w="1958494"/>
              </a:tblGrid>
              <a:tr h="963287">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Compression</a:t>
                      </a:r>
                    </a:p>
                    <a:p>
                      <a:r>
                        <a:rPr lang="en-US" sz="2400" dirty="0" smtClean="0"/>
                        <a:t>Ratio</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Address Comp.</a:t>
                      </a:r>
                    </a:p>
                    <a:p>
                      <a:r>
                        <a:rPr lang="en-US" sz="2400" dirty="0" smtClean="0"/>
                        <a:t>Latency</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Decompression Latency</a:t>
                      </a: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Complexity</a:t>
                      </a:r>
                    </a:p>
                    <a:p>
                      <a:r>
                        <a:rPr lang="en-US" sz="2400" dirty="0" smtClean="0"/>
                        <a:t>and Cost</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2859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FF0000"/>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49849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5219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2829861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9</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858636116"/>
              </p:ext>
            </p:extLst>
          </p:nvPr>
        </p:nvGraphicFramePr>
        <p:xfrm>
          <a:off x="152400" y="990600"/>
          <a:ext cx="8915399" cy="5345521"/>
        </p:xfrm>
        <a:graphic>
          <a:graphicData uri="http://schemas.openxmlformats.org/drawingml/2006/table">
            <a:tbl>
              <a:tblPr firstRow="1" bandRow="1"/>
              <a:tblGrid>
                <a:gridCol w="2014615"/>
                <a:gridCol w="1901262"/>
                <a:gridCol w="1229390"/>
                <a:gridCol w="2142653"/>
                <a:gridCol w="1627479"/>
              </a:tblGrid>
              <a:tr h="11727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solidFill>
                            <a:schemeClr val="tx1"/>
                          </a:solidFill>
                        </a:rPr>
                        <a:t>Compression</a:t>
                      </a:r>
                    </a:p>
                    <a:p>
                      <a:r>
                        <a:rPr lang="en-US" sz="2400" dirty="0" smtClean="0">
                          <a:solidFill>
                            <a:schemeClr val="tx1"/>
                          </a:solidFill>
                        </a:rPr>
                        <a:t>Mechanisms</a:t>
                      </a:r>
                      <a:endParaRPr lang="en-US" sz="2400" dirty="0">
                        <a:solidFill>
                          <a:schemeClr val="tx1"/>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Compression</a:t>
                      </a:r>
                    </a:p>
                    <a:p>
                      <a:r>
                        <a:rPr lang="en-US" sz="2400" dirty="0" smtClean="0"/>
                        <a:t>Ratio</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Address Comp.</a:t>
                      </a:r>
                    </a:p>
                    <a:p>
                      <a:r>
                        <a:rPr lang="en-US" sz="2400" dirty="0" smtClean="0"/>
                        <a:t>Latency</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Decompression Latency</a:t>
                      </a: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Complexity</a:t>
                      </a:r>
                    </a:p>
                    <a:p>
                      <a:r>
                        <a:rPr lang="en-US" sz="2400" dirty="0" smtClean="0"/>
                        <a:t>and Cost</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2109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400" dirty="0" smtClean="0"/>
                        <a:t>IBM</a:t>
                      </a:r>
                      <a:r>
                        <a:rPr lang="en-US" sz="2400" baseline="0" dirty="0" smtClean="0"/>
                        <a:t> MXT</a:t>
                      </a:r>
                    </a:p>
                    <a:p>
                      <a:r>
                        <a:rPr lang="en-US" sz="2000" i="1" baseline="0" dirty="0" smtClean="0"/>
                        <a:t>[IBM J.R.D. ’01]</a:t>
                      </a:r>
                      <a:endParaRPr lang="en-US" sz="2000" i="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02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545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sz="2400" b="1" dirty="0">
                        <a:solidFill>
                          <a:srgbClr val="0000FF"/>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6" name="Rounded Rectangle 5"/>
          <p:cNvSpPr/>
          <p:nvPr/>
        </p:nvSpPr>
        <p:spPr>
          <a:xfrm>
            <a:off x="4343400" y="2667000"/>
            <a:ext cx="725478" cy="56104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2X</a:t>
            </a:r>
            <a:endParaRPr lang="en-US" sz="2800" b="1" dirty="0">
              <a:solidFill>
                <a:srgbClr val="FF0000"/>
              </a:solidFill>
            </a:endParaRPr>
          </a:p>
        </p:txBody>
      </p:sp>
      <p:sp>
        <p:nvSpPr>
          <p:cNvPr id="7" name="Rounded Rectangle 6"/>
          <p:cNvSpPr/>
          <p:nvPr/>
        </p:nvSpPr>
        <p:spPr>
          <a:xfrm>
            <a:off x="5562600" y="2686050"/>
            <a:ext cx="1828800" cy="56104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64 cycles</a:t>
            </a:r>
            <a:endParaRPr lang="en-US" sz="2800" b="1" dirty="0">
              <a:solidFill>
                <a:srgbClr val="FF0000"/>
              </a:solidFill>
            </a:endParaRPr>
          </a:p>
        </p:txBody>
      </p:sp>
    </p:spTree>
    <p:extLst>
      <p:ext uri="{BB962C8B-B14F-4D97-AF65-F5344CB8AC3E}">
        <p14:creationId xmlns:p14="http://schemas.microsoft.com/office/powerpoint/2010/main" val="173791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692a1cdd-8116-4a68-ba1e-4f3069b6ef68" Revision="1" Stencil="System.MyShapes" StencilVersion="1.0"/>
</Control>
</file>

<file path=customXml/itemProps1.xml><?xml version="1.0" encoding="utf-8"?>
<ds:datastoreItem xmlns:ds="http://schemas.openxmlformats.org/officeDocument/2006/customXml" ds:itemID="{F5370F4D-4332-417C-ABE2-691B243222C9}">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SAFARI_Template</Template>
  <TotalTime>0</TotalTime>
  <Words>2126</Words>
  <Application>Microsoft Office PowerPoint</Application>
  <PresentationFormat>On-screen Show (4:3)</PresentationFormat>
  <Paragraphs>706</Paragraphs>
  <Slides>55</Slides>
  <Notes>21</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55</vt:i4>
      </vt:variant>
    </vt:vector>
  </HeadingPairs>
  <TitlesOfParts>
    <vt:vector size="63" baseType="lpstr">
      <vt:lpstr>Arial</vt:lpstr>
      <vt:lpstr>Calibri</vt:lpstr>
      <vt:lpstr>Garamond</vt:lpstr>
      <vt:lpstr>Tahoma</vt:lpstr>
      <vt:lpstr>Wingdings</vt:lpstr>
      <vt:lpstr>SAFARI_Template</vt:lpstr>
      <vt:lpstr>1_Edge</vt:lpstr>
      <vt:lpstr>Office Theme</vt:lpstr>
      <vt:lpstr>Linearly Compressed Pages:  A Main Memory  Compression Framework with  Low Complexity and Low Latency </vt:lpstr>
      <vt:lpstr>Executive Summary</vt:lpstr>
      <vt:lpstr>Potential for Data Compression</vt:lpstr>
      <vt:lpstr>Challenges in Main Memory Compression</vt:lpstr>
      <vt:lpstr>Challenge 1: Address Computation</vt:lpstr>
      <vt:lpstr>Challenge 2: Mapping &amp; Fragmentation</vt:lpstr>
      <vt:lpstr>Outline</vt:lpstr>
      <vt:lpstr>Key Parameters in Memory Compression</vt:lpstr>
      <vt:lpstr>Shortcomings of Prior Work</vt:lpstr>
      <vt:lpstr>Shortcomings of Prior Work (2)</vt:lpstr>
      <vt:lpstr>Shortcomings of Prior Work (3)</vt:lpstr>
      <vt:lpstr>Linearly Compressed Pages (LCP): Key Idea</vt:lpstr>
      <vt:lpstr>LCP: Key Idea (2)</vt:lpstr>
      <vt:lpstr>But, wait … </vt:lpstr>
      <vt:lpstr>Key Ideas: Summary</vt:lpstr>
      <vt:lpstr>Outline</vt:lpstr>
      <vt:lpstr>LCP Overview</vt:lpstr>
      <vt:lpstr>Page Table Entry Extension</vt:lpstr>
      <vt:lpstr>Physical Memory Layout</vt:lpstr>
      <vt:lpstr>Memory Request Flow</vt:lpstr>
      <vt:lpstr>Memory Request Flow (2)</vt:lpstr>
      <vt:lpstr>Handling Page Overflows</vt:lpstr>
      <vt:lpstr>Compression Algorithms</vt:lpstr>
      <vt:lpstr>Base-Delta Encoding [PACT’12]</vt:lpstr>
      <vt:lpstr>LCP-Enabled Optimizations</vt:lpstr>
      <vt:lpstr>Outline</vt:lpstr>
      <vt:lpstr>Methodology</vt:lpstr>
      <vt:lpstr>Evaluated Designs</vt:lpstr>
      <vt:lpstr>Effect on Memory Capacity</vt:lpstr>
      <vt:lpstr>Effect on Bus Bandwidth</vt:lpstr>
      <vt:lpstr>Effect on Performance</vt:lpstr>
      <vt:lpstr>Effect on Memory Subsystem Energy</vt:lpstr>
      <vt:lpstr>Effect on Page Faults</vt:lpstr>
      <vt:lpstr>Other Results and Analyses in the Paper</vt:lpstr>
      <vt:lpstr>Conclusion</vt:lpstr>
      <vt:lpstr>Linearly Compressed Pages:  A Main Memory Compression Framework with  Low Complexity and Low Latency </vt:lpstr>
      <vt:lpstr>Backup Slides</vt:lpstr>
      <vt:lpstr>Large Pages (e.g., 2MB or 1GB)</vt:lpstr>
      <vt:lpstr>Physically Tagged Caches</vt:lpstr>
      <vt:lpstr>Changes to Cache Tagging Logic</vt:lpstr>
      <vt:lpstr>Analysis of Page Overflows</vt:lpstr>
      <vt:lpstr>Frequent Pattern Compression</vt:lpstr>
      <vt:lpstr>GPGPU Evaluation</vt:lpstr>
      <vt:lpstr>Effect on Bandwidth Consumption</vt:lpstr>
      <vt:lpstr>Effect on Throughput</vt:lpstr>
      <vt:lpstr>Physical Memory Layout</vt:lpstr>
      <vt:lpstr>Page Size Distribution</vt:lpstr>
      <vt:lpstr>Compression Ratio Over Time</vt:lpstr>
      <vt:lpstr>IPC (1-core)</vt:lpstr>
      <vt:lpstr>Weighted Speedup </vt:lpstr>
      <vt:lpstr>Bandwidth Consumption</vt:lpstr>
      <vt:lpstr>Page Overflows</vt:lpstr>
      <vt:lpstr>Stride Prefetching - IPC</vt:lpstr>
      <vt:lpstr>Stride Prefetching - Bandwidth</vt:lpstr>
      <vt:lpstr>Future Work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2013-12-14T17:49:41Z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