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2" r:id="rId4"/>
    <p:sldMasterId id="2147483694" r:id="rId5"/>
  </p:sldMasterIdLst>
  <p:notesMasterIdLst>
    <p:notesMasterId r:id="rId74"/>
  </p:notesMasterIdLst>
  <p:sldIdLst>
    <p:sldId id="256" r:id="rId6"/>
    <p:sldId id="257" r:id="rId7"/>
    <p:sldId id="479" r:id="rId8"/>
    <p:sldId id="498" r:id="rId9"/>
    <p:sldId id="450" r:id="rId10"/>
    <p:sldId id="451" r:id="rId11"/>
    <p:sldId id="480" r:id="rId12"/>
    <p:sldId id="437" r:id="rId13"/>
    <p:sldId id="258" r:id="rId14"/>
    <p:sldId id="259" r:id="rId15"/>
    <p:sldId id="262" r:id="rId16"/>
    <p:sldId id="260" r:id="rId17"/>
    <p:sldId id="261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483" r:id="rId31"/>
    <p:sldId id="500" r:id="rId32"/>
    <p:sldId id="276" r:id="rId33"/>
    <p:sldId id="511" r:id="rId34"/>
    <p:sldId id="508" r:id="rId35"/>
    <p:sldId id="506" r:id="rId36"/>
    <p:sldId id="513" r:id="rId37"/>
    <p:sldId id="477" r:id="rId38"/>
    <p:sldId id="289" r:id="rId39"/>
    <p:sldId id="514" r:id="rId40"/>
    <p:sldId id="486" r:id="rId41"/>
    <p:sldId id="490" r:id="rId42"/>
    <p:sldId id="485" r:id="rId43"/>
    <p:sldId id="505" r:id="rId44"/>
    <p:sldId id="494" r:id="rId45"/>
    <p:sldId id="502" r:id="rId46"/>
    <p:sldId id="512" r:id="rId47"/>
    <p:sldId id="517" r:id="rId48"/>
    <p:sldId id="281" r:id="rId49"/>
    <p:sldId id="516" r:id="rId50"/>
    <p:sldId id="515" r:id="rId51"/>
    <p:sldId id="282" r:id="rId52"/>
    <p:sldId id="458" r:id="rId53"/>
    <p:sldId id="459" r:id="rId54"/>
    <p:sldId id="291" r:id="rId55"/>
    <p:sldId id="495" r:id="rId56"/>
    <p:sldId id="496" r:id="rId57"/>
    <p:sldId id="476" r:id="rId58"/>
    <p:sldId id="489" r:id="rId59"/>
    <p:sldId id="518" r:id="rId60"/>
    <p:sldId id="522" r:id="rId61"/>
    <p:sldId id="523" r:id="rId62"/>
    <p:sldId id="524" r:id="rId63"/>
    <p:sldId id="521" r:id="rId64"/>
    <p:sldId id="519" r:id="rId65"/>
    <p:sldId id="526" r:id="rId66"/>
    <p:sldId id="527" r:id="rId67"/>
    <p:sldId id="528" r:id="rId68"/>
    <p:sldId id="520" r:id="rId69"/>
    <p:sldId id="491" r:id="rId70"/>
    <p:sldId id="525" r:id="rId71"/>
    <p:sldId id="292" r:id="rId72"/>
    <p:sldId id="277" r:id="rId73"/>
  </p:sldIdLst>
  <p:sldSz cx="9144000" cy="5143500" type="screen16x9"/>
  <p:notesSz cx="6858000" cy="9144000"/>
  <p:embeddedFontLst>
    <p:embeddedFont>
      <p:font typeface="Bierstadt" panose="020B0004020202020204" pitchFamily="34" charset="0"/>
      <p:regular r:id="rId75"/>
      <p:bold r:id="rId76"/>
      <p:italic r:id="rId77"/>
      <p:boldItalic r:id="rId78"/>
    </p:embeddedFont>
    <p:embeddedFont>
      <p:font typeface="Garamond" panose="02020404030301010803" pitchFamily="18" charset="0"/>
      <p:regular r:id="rId79"/>
      <p:bold r:id="rId80"/>
      <p:italic r:id="rId81"/>
      <p:boldItalic r:id="rId82"/>
    </p:embeddedFont>
    <p:embeddedFont>
      <p:font typeface="Play" pitchFamily="82" charset="77"/>
      <p:regular r:id="rId83"/>
      <p:bold r:id="rId84"/>
    </p:embeddedFont>
    <p:embeddedFont>
      <p:font typeface="Proxima Nova" panose="02000506030000020004" pitchFamily="2" charset="0"/>
      <p:regular r:id="rId85"/>
      <p:bold r:id="rId86"/>
      <p:italic r:id="rId87"/>
      <p:bold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0" roundtripDataSignature="AMtx7mjFOK4AJkaCU8ZiVsSNIs5OOTo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4694"/>
  </p:normalViewPr>
  <p:slideViewPr>
    <p:cSldViewPr snapToGrid="0">
      <p:cViewPr varScale="1">
        <p:scale>
          <a:sx n="161" d="100"/>
          <a:sy n="161" d="100"/>
        </p:scale>
        <p:origin x="73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font" Target="fonts/font10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90" Type="http://customschemas.google.com/relationships/presentationmetadata" Target="metadata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2.fntdata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font" Target="fonts/font13.fntdata"/><Relationship Id="rId61" Type="http://schemas.openxmlformats.org/officeDocument/2006/relationships/slide" Target="slides/slide56.xml"/><Relationship Id="rId82" Type="http://schemas.openxmlformats.org/officeDocument/2006/relationships/font" Target="fonts/font8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Bierstadt" panose="020B0004020202020204" pitchFamily="34" charset="0"/>
        <a:ea typeface="Bierstadt" panose="020B0004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hotograph-of-a-burning-fire-672636/?utm_content=attributionCopyText&amp;utm_medium=referral&amp;utm_source=pexels" TargetMode="External"/><Relationship Id="rId3" Type="http://schemas.openxmlformats.org/officeDocument/2006/relationships/hyperlink" Target="https://www.pexels.com/@eternalhappiness?utm_content=attributionCopyText&amp;utm_medium=referral&amp;utm_source=pexels" TargetMode="External"/><Relationship Id="rId7" Type="http://schemas.openxmlformats.org/officeDocument/2006/relationships/hyperlink" Target="https://www.pexels.com/@moein-moradi-209759?utm_content=attributionCopyText&amp;utm_medium=referral&amp;utm_source=pexels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woman-riding-big-swing-in-front-of-waterfalls-1319795/?utm_content=attributionCopyText&amp;utm_medium=referral&amp;utm_source=pexels" TargetMode="External"/><Relationship Id="rId5" Type="http://schemas.openxmlformats.org/officeDocument/2006/relationships/hyperlink" Target="https://www.pexels.com/@belart84?utm_content=attributionCopyText&amp;utm_medium=referral&amp;utm_source=pexels" TargetMode="External"/><Relationship Id="rId4" Type="http://schemas.openxmlformats.org/officeDocument/2006/relationships/hyperlink" Target="https://www.pexels.com/photo/photo-of-woman-posing-during-golden-hour-3326362/?utm_content=attributionCopyText&amp;utm_medium=referral&amp;utm_source=pexels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timur-weber?utm_content=attributionCopyText&amp;utm_medium=referral&amp;utm_source=pexels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a-couple-arguing-while-holding-each-others-arms-8560358/?utm_content=attributionCopyText&amp;utm_medium=referral&amp;utm_source=pexels" TargetMode="Externa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ama66-1032521/?utm_source=link-attribution&amp;utm_medium=referral&amp;utm_campaign=image&amp;utm_content=5264172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5264172" TargetMode="Externa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eternalhappiness?utm_content=attributionCopyText&amp;utm_medium=referral&amp;utm_source=pexel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woman-riding-big-swing-in-front-of-waterfalls-1319795/?utm_content=attributionCopyText&amp;utm_medium=referral&amp;utm_source=pexels" TargetMode="External"/><Relationship Id="rId5" Type="http://schemas.openxmlformats.org/officeDocument/2006/relationships/hyperlink" Target="https://www.pexels.com/@belart84?utm_content=attributionCopyText&amp;utm_medium=referral&amp;utm_source=pexels" TargetMode="External"/><Relationship Id="rId4" Type="http://schemas.openxmlformats.org/officeDocument/2006/relationships/hyperlink" Target="https://www.pexels.com/photo/photo-of-woman-posing-during-golden-hour-3326362/?utm_content=attributionCopyText&amp;utm_medium=referral&amp;utm_source=pexels" TargetMode="Externa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aviz?utm_content=attributionCopyText&amp;utm_medium=referral&amp;utm_source=pexels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cheerful-black-woman-with-wavy-hairstyle-smiling-5608918/?utm_content=attributionCopyText&amp;utm_medium=referral&amp;utm_source=pexels" TargetMode="Externa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kirstyfields-4444715/?utm_source=link-attribution&amp;utm_medium=referral&amp;utm_campaign=image&amp;utm_content=218385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2183855" TargetMode="Externa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F171BD6A-A722-A28B-ACDD-02536A13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AF5F6E9C-9E4D-C664-51B8-18989DF1B0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Jens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Johnsson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https://www.pexels.com/photo/brown-wooden-arrow-signed-66100/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8A47E0A7-6DF8-45C1-4029-670D32C11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1319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7FA7FDE3-CC96-0E9A-B84F-8F62920F8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:notes">
            <a:extLst>
              <a:ext uri="{FF2B5EF4-FFF2-40B4-BE49-F238E27FC236}">
                <a16:creationId xmlns:a16="http://schemas.microsoft.com/office/drawing/2014/main" id="{B4E9A89F-FD31-8A91-F46D-FEC069EAB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2:notes">
            <a:extLst>
              <a:ext uri="{FF2B5EF4-FFF2-40B4-BE49-F238E27FC236}">
                <a16:creationId xmlns:a16="http://schemas.microsoft.com/office/drawing/2014/main" id="{4EC7A6DB-6642-B5A8-3795-8C9D7D5A9C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28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dirty="0">
                <a:latin typeface="Bierstadt" panose="020B0004020202020204" pitchFamily="34" charset="0"/>
              </a:rPr>
              <a:t>One theory: the </a:t>
            </a:r>
            <a:r>
              <a:rPr lang="en-CA" sz="1100" dirty="0">
                <a:solidFill>
                  <a:srgbClr val="FF0000"/>
                </a:solidFill>
                <a:latin typeface="Bierstadt" panose="020B0004020202020204" pitchFamily="34" charset="0"/>
              </a:rPr>
              <a:t>stronger</a:t>
            </a:r>
            <a:r>
              <a:rPr lang="en-CA" sz="1100" dirty="0">
                <a:latin typeface="Bierstadt" panose="020B0004020202020204" pitchFamily="34" charset="0"/>
              </a:rPr>
              <a:t> of the desires is the one you really want.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051C19E0-BA8C-DCAB-3E71-5875D396D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:notes">
            <a:extLst>
              <a:ext uri="{FF2B5EF4-FFF2-40B4-BE49-F238E27FC236}">
                <a16:creationId xmlns:a16="http://schemas.microsoft.com/office/drawing/2014/main" id="{841E0472-FD74-8D43-5C36-959C0D6F69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2:notes">
            <a:extLst>
              <a:ext uri="{FF2B5EF4-FFF2-40B4-BE49-F238E27FC236}">
                <a16:creationId xmlns:a16="http://schemas.microsoft.com/office/drawing/2014/main" id="{9BA09812-B176-CA95-40FB-B20749FE71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dirty="0">
                <a:latin typeface="Bierstadt" panose="020B0004020202020204" pitchFamily="34" charset="0"/>
              </a:rPr>
              <a:t>One theory: the </a:t>
            </a:r>
            <a:r>
              <a:rPr lang="en-CA" sz="1100" dirty="0">
                <a:solidFill>
                  <a:srgbClr val="FF0000"/>
                </a:solidFill>
                <a:latin typeface="Bierstadt" panose="020B0004020202020204" pitchFamily="34" charset="0"/>
              </a:rPr>
              <a:t>stronger</a:t>
            </a:r>
            <a:r>
              <a:rPr lang="en-CA" sz="1100" dirty="0">
                <a:latin typeface="Bierstadt" panose="020B0004020202020204" pitchFamily="34" charset="0"/>
              </a:rPr>
              <a:t> of the desires is the one you really want.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1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52583F7A-A64E-A944-3722-8C2792AF4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>
            <a:extLst>
              <a:ext uri="{FF2B5EF4-FFF2-40B4-BE49-F238E27FC236}">
                <a16:creationId xmlns:a16="http://schemas.microsoft.com/office/drawing/2014/main" id="{2C3E894C-39D0-8C12-9F4B-49A1118FB3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>
            <a:extLst>
              <a:ext uri="{FF2B5EF4-FFF2-40B4-BE49-F238E27FC236}">
                <a16:creationId xmlns:a16="http://schemas.microsoft.com/office/drawing/2014/main" id="{BEEACE7D-2239-4896-8EDD-B43900D7CB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58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00DC58EF-A6D6-A608-ECE7-740F9A2E5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:notes">
            <a:extLst>
              <a:ext uri="{FF2B5EF4-FFF2-40B4-BE49-F238E27FC236}">
                <a16:creationId xmlns:a16="http://schemas.microsoft.com/office/drawing/2014/main" id="{66FEF580-9343-C7F4-47A0-014E244099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2:notes">
            <a:extLst>
              <a:ext uri="{FF2B5EF4-FFF2-40B4-BE49-F238E27FC236}">
                <a16:creationId xmlns:a16="http://schemas.microsoft.com/office/drawing/2014/main" id="{7E75266D-FB6D-D9F2-61F3-47C9B8D9A6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1100" dirty="0">
                <a:latin typeface="Bierstadt" panose="020B0004020202020204" pitchFamily="34" charset="0"/>
              </a:rPr>
              <a:t>One theory: the </a:t>
            </a:r>
            <a:r>
              <a:rPr lang="en-CA" sz="1100" dirty="0">
                <a:solidFill>
                  <a:srgbClr val="FF0000"/>
                </a:solidFill>
                <a:latin typeface="Bierstadt" panose="020B0004020202020204" pitchFamily="34" charset="0"/>
              </a:rPr>
              <a:t>stronger</a:t>
            </a:r>
            <a:r>
              <a:rPr lang="en-CA" sz="1100" dirty="0">
                <a:latin typeface="Bierstadt" panose="020B0004020202020204" pitchFamily="34" charset="0"/>
              </a:rPr>
              <a:t> of the desires is the one you really want.</a:t>
            </a:r>
          </a:p>
        </p:txBody>
      </p:sp>
    </p:spTree>
    <p:extLst>
      <p:ext uri="{BB962C8B-B14F-4D97-AF65-F5344CB8AC3E}">
        <p14:creationId xmlns:p14="http://schemas.microsoft.com/office/powerpoint/2010/main" val="2327932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>
          <a:extLst>
            <a:ext uri="{FF2B5EF4-FFF2-40B4-BE49-F238E27FC236}">
              <a16:creationId xmlns:a16="http://schemas.microsoft.com/office/drawing/2014/main" id="{75B1A98F-E484-8798-6977-DB4DAB2F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7:notes">
            <a:extLst>
              <a:ext uri="{FF2B5EF4-FFF2-40B4-BE49-F238E27FC236}">
                <a16:creationId xmlns:a16="http://schemas.microsoft.com/office/drawing/2014/main" id="{B23603E1-CD4C-4478-1F57-6DC655908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67:notes">
            <a:extLst>
              <a:ext uri="{FF2B5EF4-FFF2-40B4-BE49-F238E27FC236}">
                <a16:creationId xmlns:a16="http://schemas.microsoft.com/office/drawing/2014/main" id="{925664ED-7845-FD24-73D4-65A9ED4345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Background</a:t>
            </a:r>
            <a:r>
              <a:rPr lang="en-CA" dirty="0">
                <a:latin typeface="Bierstadt" panose="020B0004020202020204" pitchFamily="34" charset="0"/>
              </a:rPr>
              <a:t> </a:t>
            </a:r>
            <a:r>
              <a:rPr lang="en-CA" b="1" dirty="0">
                <a:latin typeface="Bierstadt" panose="020B0004020202020204" pitchFamily="34" charset="0"/>
              </a:rPr>
              <a:t>Image Source: </a:t>
            </a:r>
            <a:r>
              <a:rPr lang="en-CA" dirty="0">
                <a:latin typeface="Bierstadt" panose="020B0004020202020204" pitchFamily="34" charset="0"/>
              </a:rPr>
              <a:t>Robin Higgins at </a:t>
            </a:r>
            <a:r>
              <a:rPr lang="en-CA" dirty="0" err="1">
                <a:latin typeface="Bierstadt" panose="020B0004020202020204" pitchFamily="34" charset="0"/>
              </a:rPr>
              <a:t>pixabay</a:t>
            </a:r>
            <a:r>
              <a:rPr lang="en-CA" dirty="0">
                <a:latin typeface="Bierstadt" panose="020B0004020202020204" pitchFamily="34" charset="0"/>
              </a:rPr>
              <a:t> (https://pixabay.com/photos/thinking-person-person-thinking-2681494/)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549" name="Google Shape;549;p67:notes">
            <a:extLst>
              <a:ext uri="{FF2B5EF4-FFF2-40B4-BE49-F238E27FC236}">
                <a16:creationId xmlns:a16="http://schemas.microsoft.com/office/drawing/2014/main" id="{929300F0-630D-68F1-447F-CA5BDF43C9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964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FA6945F0-CA93-7046-7ADA-893D4B276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:notes">
            <a:extLst>
              <a:ext uri="{FF2B5EF4-FFF2-40B4-BE49-F238E27FC236}">
                <a16:creationId xmlns:a16="http://schemas.microsoft.com/office/drawing/2014/main" id="{D157E2F7-1F62-A549-2A93-8C4840EC18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2:notes">
            <a:extLst>
              <a:ext uri="{FF2B5EF4-FFF2-40B4-BE49-F238E27FC236}">
                <a16:creationId xmlns:a16="http://schemas.microsoft.com/office/drawing/2014/main" id="{F89AD45A-D9DF-6E9C-B7A5-48BB898883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1100" dirty="0">
                <a:latin typeface="Bierstadt" panose="020B0004020202020204" pitchFamily="34" charset="0"/>
              </a:rPr>
              <a:t>One theory: the </a:t>
            </a:r>
            <a:r>
              <a:rPr lang="en-CA" sz="1100" dirty="0">
                <a:solidFill>
                  <a:srgbClr val="FF0000"/>
                </a:solidFill>
                <a:latin typeface="Bierstadt" panose="020B0004020202020204" pitchFamily="34" charset="0"/>
              </a:rPr>
              <a:t>stronger</a:t>
            </a:r>
            <a:r>
              <a:rPr lang="en-CA" sz="1100" dirty="0">
                <a:latin typeface="Bierstadt" panose="020B0004020202020204" pitchFamily="34" charset="0"/>
              </a:rPr>
              <a:t> of the desires is the one you really want.</a:t>
            </a:r>
          </a:p>
        </p:txBody>
      </p:sp>
    </p:spTree>
    <p:extLst>
      <p:ext uri="{BB962C8B-B14F-4D97-AF65-F5344CB8AC3E}">
        <p14:creationId xmlns:p14="http://schemas.microsoft.com/office/powerpoint/2010/main" val="3011758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6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Background</a:t>
            </a:r>
            <a:r>
              <a:rPr lang="en-CA" dirty="0">
                <a:latin typeface="Bierstadt" panose="020B0004020202020204" pitchFamily="34" charset="0"/>
              </a:rPr>
              <a:t> </a:t>
            </a:r>
            <a:r>
              <a:rPr lang="en-CA" b="1" dirty="0">
                <a:latin typeface="Bierstadt" panose="020B0004020202020204" pitchFamily="34" charset="0"/>
              </a:rPr>
              <a:t>Image Source: </a:t>
            </a:r>
            <a:r>
              <a:rPr lang="en-CA" dirty="0">
                <a:latin typeface="Bierstadt" panose="020B0004020202020204" pitchFamily="34" charset="0"/>
              </a:rPr>
              <a:t>Robin Higgins at </a:t>
            </a:r>
            <a:r>
              <a:rPr lang="en-CA" dirty="0" err="1">
                <a:latin typeface="Bierstadt" panose="020B0004020202020204" pitchFamily="34" charset="0"/>
              </a:rPr>
              <a:t>pixabay</a:t>
            </a:r>
            <a:r>
              <a:rPr lang="en-CA" dirty="0">
                <a:latin typeface="Bierstadt" panose="020B0004020202020204" pitchFamily="34" charset="0"/>
              </a:rPr>
              <a:t> (https://pixabay.com/photos/thinking-person-person-thinking-2681494/)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549" name="Google Shape;549;p6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604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000000"/>
                </a:solidFill>
                <a:latin typeface="Bierstadt" panose="020B0004020202020204" pitchFamily="34" charset="0"/>
                <a:ea typeface="Plus Jakarta Sans"/>
                <a:cs typeface="Plus Jakarta Sans"/>
                <a:sym typeface="Plus Jakarta Sans"/>
              </a:rPr>
              <a:t>Photo by Tobi: https://www.pexels.com/photo/man-holding-the-steering-wheel-while-driving-620335/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539" name="Google Shape;539;p2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>
          <a:extLst>
            <a:ext uri="{FF2B5EF4-FFF2-40B4-BE49-F238E27FC236}">
              <a16:creationId xmlns:a16="http://schemas.microsoft.com/office/drawing/2014/main" id="{AB6A1C83-1917-EBB6-381B-5A51E768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7:notes">
            <a:extLst>
              <a:ext uri="{FF2B5EF4-FFF2-40B4-BE49-F238E27FC236}">
                <a16:creationId xmlns:a16="http://schemas.microsoft.com/office/drawing/2014/main" id="{5C6CEBB5-D4EA-7274-949D-9FF333A11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67:notes">
            <a:extLst>
              <a:ext uri="{FF2B5EF4-FFF2-40B4-BE49-F238E27FC236}">
                <a16:creationId xmlns:a16="http://schemas.microsoft.com/office/drawing/2014/main" id="{50DA9069-C2B9-2E4E-5213-16EDB11A45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Background</a:t>
            </a:r>
            <a:r>
              <a:rPr lang="en-CA" dirty="0">
                <a:latin typeface="Bierstadt" panose="020B0004020202020204" pitchFamily="34" charset="0"/>
              </a:rPr>
              <a:t> </a:t>
            </a:r>
            <a:r>
              <a:rPr lang="en-CA" b="1" dirty="0">
                <a:latin typeface="Bierstadt" panose="020B0004020202020204" pitchFamily="34" charset="0"/>
              </a:rPr>
              <a:t>Image Source: </a:t>
            </a:r>
            <a:r>
              <a:rPr lang="en-CA" dirty="0">
                <a:latin typeface="Bierstadt" panose="020B0004020202020204" pitchFamily="34" charset="0"/>
              </a:rPr>
              <a:t>Robin Higgins at </a:t>
            </a:r>
            <a:r>
              <a:rPr lang="en-CA" dirty="0" err="1">
                <a:latin typeface="Bierstadt" panose="020B0004020202020204" pitchFamily="34" charset="0"/>
              </a:rPr>
              <a:t>pixabay</a:t>
            </a:r>
            <a:r>
              <a:rPr lang="en-CA" dirty="0">
                <a:latin typeface="Bierstadt" panose="020B0004020202020204" pitchFamily="34" charset="0"/>
              </a:rPr>
              <a:t> (https://pixabay.com/photos/thinking-person-person-thinking-2681494/)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549" name="Google Shape;549;p67:notes">
            <a:extLst>
              <a:ext uri="{FF2B5EF4-FFF2-40B4-BE49-F238E27FC236}">
                <a16:creationId xmlns:a16="http://schemas.microsoft.com/office/drawing/2014/main" id="{EB560627-995E-56E3-BEDF-21A8420482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2923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BC3FCAFF-197F-6193-EE7E-FD610E789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00B2885D-1491-0950-B6D7-B0A3548B7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Photo by Jens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Johnsson</a:t>
            </a: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: https://www.pexels.com/photo/brown-wooden-arrow-signed-66100/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62E9FD6C-2FD9-3014-740C-3A924BC41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81373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>
          <a:extLst>
            <a:ext uri="{FF2B5EF4-FFF2-40B4-BE49-F238E27FC236}">
              <a16:creationId xmlns:a16="http://schemas.microsoft.com/office/drawing/2014/main" id="{E418C769-264A-7EAD-33B0-1C96061A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>
            <a:extLst>
              <a:ext uri="{FF2B5EF4-FFF2-40B4-BE49-F238E27FC236}">
                <a16:creationId xmlns:a16="http://schemas.microsoft.com/office/drawing/2014/main" id="{74D883BF-8F05-8365-FEEA-E7B023139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>
            <a:extLst>
              <a:ext uri="{FF2B5EF4-FFF2-40B4-BE49-F238E27FC236}">
                <a16:creationId xmlns:a16="http://schemas.microsoft.com/office/drawing/2014/main" id="{7CCD8236-B72A-5C81-55EA-0F0A89015E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Background Image</a:t>
            </a:r>
            <a:r>
              <a:rPr lang="en-CA" dirty="0">
                <a:latin typeface="Bierstadt" panose="020B0004020202020204" pitchFamily="34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cottonbro</a:t>
            </a: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 studio: https://www.pexels.com/photo/person-holding-silver-iphone-6-4691578/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86" name="Google Shape;386;p15:notes">
            <a:extLst>
              <a:ext uri="{FF2B5EF4-FFF2-40B4-BE49-F238E27FC236}">
                <a16:creationId xmlns:a16="http://schemas.microsoft.com/office/drawing/2014/main" id="{9E88F419-217C-E3E3-5102-6860B6257C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3772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00B8B20A-4E45-932E-80E5-8C7E5335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7B27E6F5-EEDE-10FF-4827-FFA7D93A72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Photo by Jens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Johnsson</a:t>
            </a: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: https://www.pexels.com/photo/brown-wooden-arrow-signed-66100/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2CFA575C-A826-EEA4-525D-0DFFEEF16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7950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>
          <a:extLst>
            <a:ext uri="{FF2B5EF4-FFF2-40B4-BE49-F238E27FC236}">
              <a16:creationId xmlns:a16="http://schemas.microsoft.com/office/drawing/2014/main" id="{A44EDA21-A02D-ED47-6DDC-7E6FC224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>
            <a:extLst>
              <a:ext uri="{FF2B5EF4-FFF2-40B4-BE49-F238E27FC236}">
                <a16:creationId xmlns:a16="http://schemas.microsoft.com/office/drawing/2014/main" id="{762DC0A2-F1C3-CB26-6A35-79A0394E6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>
            <a:extLst>
              <a:ext uri="{FF2B5EF4-FFF2-40B4-BE49-F238E27FC236}">
                <a16:creationId xmlns:a16="http://schemas.microsoft.com/office/drawing/2014/main" id="{71487E94-B0E1-5419-6EB5-2735BAD5B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Background Image</a:t>
            </a:r>
            <a:r>
              <a:rPr lang="en-CA" dirty="0">
                <a:latin typeface="Bierstadt" panose="020B0004020202020204" pitchFamily="34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cottonbro</a:t>
            </a: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 studio: https://www.pexels.com/photo/person-holding-silver-iphone-6-4691578/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86" name="Google Shape;386;p15:notes">
            <a:extLst>
              <a:ext uri="{FF2B5EF4-FFF2-40B4-BE49-F238E27FC236}">
                <a16:creationId xmlns:a16="http://schemas.microsoft.com/office/drawing/2014/main" id="{7F9571EB-0841-9BBE-8E5F-2DC9B7B94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34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634A146E-6C9A-1BAE-F33B-4EEEA23A8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>
            <a:extLst>
              <a:ext uri="{FF2B5EF4-FFF2-40B4-BE49-F238E27FC236}">
                <a16:creationId xmlns:a16="http://schemas.microsoft.com/office/drawing/2014/main" id="{FF3FB2A1-730E-E1A5-770F-B204B1781C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>
            <a:extLst>
              <a:ext uri="{FF2B5EF4-FFF2-40B4-BE49-F238E27FC236}">
                <a16:creationId xmlns:a16="http://schemas.microsoft.com/office/drawing/2014/main" id="{F392E886-D0AD-696C-0CB6-F1E37260EC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45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>
          <a:extLst>
            <a:ext uri="{FF2B5EF4-FFF2-40B4-BE49-F238E27FC236}">
              <a16:creationId xmlns:a16="http://schemas.microsoft.com/office/drawing/2014/main" id="{3165BCB3-1695-79C5-9020-1E49FFA36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>
            <a:extLst>
              <a:ext uri="{FF2B5EF4-FFF2-40B4-BE49-F238E27FC236}">
                <a16:creationId xmlns:a16="http://schemas.microsoft.com/office/drawing/2014/main" id="{6DA75C6A-D2C2-C622-EAA5-2E3A220737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>
            <a:extLst>
              <a:ext uri="{FF2B5EF4-FFF2-40B4-BE49-F238E27FC236}">
                <a16:creationId xmlns:a16="http://schemas.microsoft.com/office/drawing/2014/main" id="{A4BA099F-A8C6-D8F8-DC1A-763D2BA2E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Josh Hild: https://www.pexels.com/photo/hand-touching-glass-3944752/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86" name="Google Shape;386;p15:notes">
            <a:extLst>
              <a:ext uri="{FF2B5EF4-FFF2-40B4-BE49-F238E27FC236}">
                <a16:creationId xmlns:a16="http://schemas.microsoft.com/office/drawing/2014/main" id="{548679CD-91E8-AC96-51C8-895B8D9548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480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>
                <a:latin typeface="Bierstadt" panose="020B0004020202020204" pitchFamily="34" charset="0"/>
              </a:rPr>
              <a:t>Images (from upper left, clockwise):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Image 1 Source: 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Eternal Happiness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(https://www.pexels.com/photo/photo-of-woman-posing-during-golden-hour-3326362/)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Image 2 Source: 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  <a:hlinkClick r:id="rId5"/>
              </a:rPr>
              <a:t>Artem 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5"/>
              </a:rPr>
              <a:t>Beliaikin</a:t>
            </a:r>
            <a:r>
              <a:rPr lang="en-US" b="1" i="0" dirty="0">
                <a:solidFill>
                  <a:srgbClr val="1A1A1A"/>
                </a:solidFill>
                <a:effectLst/>
                <a:latin typeface="-apple-system"/>
              </a:rPr>
              <a:t> 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from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6"/>
              </a:rPr>
              <a:t>Pexels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(https://www.pexels.com/photo/woman-riding-big-swing-in-front-of-waterfalls-1319795/)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Image 3 Source: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Photo by 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</a:rPr>
              <a:t>Gratisography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from 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</a:rPr>
              <a:t>Pexels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 (https://www.pexels.com/photo/man-person-red-white-476/)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Image 4 Source: 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7"/>
              </a:rPr>
              <a:t>moein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  <a:hlinkClick r:id="rId7"/>
              </a:rPr>
              <a:t> 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7"/>
              </a:rPr>
              <a:t>moradi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8"/>
              </a:rPr>
              <a:t>Pexels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(https://www.pexels.com/photo/photograph-of-a-burning-fire-672636/)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Image 5 Source: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Photo by 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Skitter Photo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from 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</a:rPr>
              <a:t>Pexels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(https://www.pexels.com/photo/arms-blur-close-up-firing-370202/)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Image 6 Source: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Photo by 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Burst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 from 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</a:rPr>
              <a:t>Pexels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-apple-system"/>
              </a:rPr>
              <a:t> (https://www.pexels.com/photo/cn-tower-in-toronto-374870/)</a:t>
            </a:r>
            <a:endParaRPr lang="en-US" b="1" i="0" u="none" strike="noStrike" dirty="0">
              <a:solidFill>
                <a:srgbClr val="1A1A1A"/>
              </a:solidFill>
              <a:effectLst/>
              <a:latin typeface="-apple-syste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>
          <a:extLst>
            <a:ext uri="{FF2B5EF4-FFF2-40B4-BE49-F238E27FC236}">
              <a16:creationId xmlns:a16="http://schemas.microsoft.com/office/drawing/2014/main" id="{2324668A-2B65-C9BD-7ECF-7DC0E94F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>
            <a:extLst>
              <a:ext uri="{FF2B5EF4-FFF2-40B4-BE49-F238E27FC236}">
                <a16:creationId xmlns:a16="http://schemas.microsoft.com/office/drawing/2014/main" id="{7039283A-FEAF-07B5-2B16-2193A5B23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>
            <a:extLst>
              <a:ext uri="{FF2B5EF4-FFF2-40B4-BE49-F238E27FC236}">
                <a16:creationId xmlns:a16="http://schemas.microsoft.com/office/drawing/2014/main" id="{342D3E5F-F294-FADE-3328-5675831EA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cottonbro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 studio: https://www.pexels.com/photo/woman-holding-bouquet-of-flowers-10049390/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86" name="Google Shape;386;p15:notes">
            <a:extLst>
              <a:ext uri="{FF2B5EF4-FFF2-40B4-BE49-F238E27FC236}">
                <a16:creationId xmlns:a16="http://schemas.microsoft.com/office/drawing/2014/main" id="{88E46B95-6AFE-6090-17F6-464C2F8A6E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6708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>
          <a:extLst>
            <a:ext uri="{FF2B5EF4-FFF2-40B4-BE49-F238E27FC236}">
              <a16:creationId xmlns:a16="http://schemas.microsoft.com/office/drawing/2014/main" id="{1A53F482-5FD3-613E-26C0-2301103C6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>
            <a:extLst>
              <a:ext uri="{FF2B5EF4-FFF2-40B4-BE49-F238E27FC236}">
                <a16:creationId xmlns:a16="http://schemas.microsoft.com/office/drawing/2014/main" id="{4DF8D180-30BF-A26F-0BE9-62B8522B20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>
            <a:extLst>
              <a:ext uri="{FF2B5EF4-FFF2-40B4-BE49-F238E27FC236}">
                <a16:creationId xmlns:a16="http://schemas.microsoft.com/office/drawing/2014/main" id="{FDA3AA4C-3E20-738A-CA73-43899EF488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Melissa : https://www.pexels.com/photo/assorted-hanging-paper-lamps-698907/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86" name="Google Shape;386;p15:notes">
            <a:extLst>
              <a:ext uri="{FF2B5EF4-FFF2-40B4-BE49-F238E27FC236}">
                <a16:creationId xmlns:a16="http://schemas.microsoft.com/office/drawing/2014/main" id="{27654D5C-9AB9-351E-C6A0-2EBAC63191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362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468" name="Google Shape;468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>
          <a:extLst>
            <a:ext uri="{FF2B5EF4-FFF2-40B4-BE49-F238E27FC236}">
              <a16:creationId xmlns:a16="http://schemas.microsoft.com/office/drawing/2014/main" id="{190093D8-9559-D2CE-8BDB-23A22C15D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:notes">
            <a:extLst>
              <a:ext uri="{FF2B5EF4-FFF2-40B4-BE49-F238E27FC236}">
                <a16:creationId xmlns:a16="http://schemas.microsoft.com/office/drawing/2014/main" id="{9D558DB8-3753-39CA-35B4-4C67AA3C4F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6:notes">
            <a:extLst>
              <a:ext uri="{FF2B5EF4-FFF2-40B4-BE49-F238E27FC236}">
                <a16:creationId xmlns:a16="http://schemas.microsoft.com/office/drawing/2014/main" id="{503615BF-5BB6-D646-AF4B-B5050E1BA5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468" name="Google Shape;468;p6:notes">
            <a:extLst>
              <a:ext uri="{FF2B5EF4-FFF2-40B4-BE49-F238E27FC236}">
                <a16:creationId xmlns:a16="http://schemas.microsoft.com/office/drawing/2014/main" id="{98569A7A-838E-058E-AD43-4BF1AC904F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789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>
          <a:extLst>
            <a:ext uri="{FF2B5EF4-FFF2-40B4-BE49-F238E27FC236}">
              <a16:creationId xmlns:a16="http://schemas.microsoft.com/office/drawing/2014/main" id="{F9639AD2-B4D4-3100-4F14-9F752F147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>
            <a:extLst>
              <a:ext uri="{FF2B5EF4-FFF2-40B4-BE49-F238E27FC236}">
                <a16:creationId xmlns:a16="http://schemas.microsoft.com/office/drawing/2014/main" id="{241B2A8E-EEC8-6AC6-10AA-C11FF289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>
            <a:extLst>
              <a:ext uri="{FF2B5EF4-FFF2-40B4-BE49-F238E27FC236}">
                <a16:creationId xmlns:a16="http://schemas.microsoft.com/office/drawing/2014/main" id="{6ED63280-F050-D96E-9341-579FDA427E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Akshar Dave🌻: https://www.pexels.com/photo/dried-red-flowers-1440477/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86" name="Google Shape;386;p15:notes">
            <a:extLst>
              <a:ext uri="{FF2B5EF4-FFF2-40B4-BE49-F238E27FC236}">
                <a16:creationId xmlns:a16="http://schemas.microsoft.com/office/drawing/2014/main" id="{38F328FD-78D9-A489-F471-E464525E73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749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cce11c8f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fcce11c8f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>
                <a:latin typeface="Bierstadt" panose="020B0004020202020204" pitchFamily="34" charset="0"/>
              </a:rPr>
              <a:t>Image Source: </a:t>
            </a:r>
            <a:r>
              <a:rPr lang="en-CA" b="0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Photo by </a:t>
            </a:r>
            <a:r>
              <a:rPr lang="en-CA" b="1" i="0" u="sng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Timur Weber</a:t>
            </a:r>
            <a:r>
              <a:rPr lang="en-CA" b="0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 from </a:t>
            </a:r>
            <a:r>
              <a:rPr lang="en-CA" b="1" i="0" u="sng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en-CA" b="1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 (https://www.pexels.com/photo/a-couple-arguing-while-holding-each-others-arms-8560358/)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479" name="Google Shape;479;gfcce11c8f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</a:rPr>
              <a:t>Image by </a:t>
            </a:r>
            <a:r>
              <a:rPr lang="en-CA" b="0" i="0" u="sng" dirty="0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 H</a:t>
            </a:r>
            <a:r>
              <a:rPr lang="en-CA" b="0" i="0" dirty="0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</a:rPr>
              <a:t> from </a:t>
            </a:r>
            <a:r>
              <a:rPr lang="en-CA" b="0" i="0" u="sng" dirty="0" err="1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CA" b="0" i="0" dirty="0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</a:rPr>
              <a:t> (https://pixabay.com/photos/chamber-chair-mirrors-mirror-image-5264172/)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45" name="Google Shape;34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5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Background</a:t>
            </a:r>
            <a:r>
              <a:rPr lang="en-CA" dirty="0">
                <a:latin typeface="Bierstadt" panose="020B0004020202020204" pitchFamily="34" charset="0"/>
              </a:rPr>
              <a:t> </a:t>
            </a:r>
            <a:r>
              <a:rPr lang="en-CA" b="1" dirty="0">
                <a:latin typeface="Bierstadt" panose="020B0004020202020204" pitchFamily="34" charset="0"/>
              </a:rPr>
              <a:t>Image Source: </a:t>
            </a:r>
            <a:r>
              <a:rPr lang="en-CA" dirty="0">
                <a:latin typeface="Bierstadt" panose="020B0004020202020204" pitchFamily="34" charset="0"/>
              </a:rPr>
              <a:t>Robin Higgins at </a:t>
            </a:r>
            <a:r>
              <a:rPr lang="en-CA" dirty="0" err="1">
                <a:latin typeface="Bierstadt" panose="020B0004020202020204" pitchFamily="34" charset="0"/>
              </a:rPr>
              <a:t>pixabay</a:t>
            </a:r>
            <a:r>
              <a:rPr lang="en-CA" dirty="0">
                <a:latin typeface="Bierstadt" panose="020B0004020202020204" pitchFamily="34" charset="0"/>
              </a:rPr>
              <a:t> (https://pixabay.com/photos/thinking-person-person-thinking-2681494/)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54" name="Google Shape;354;p5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13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Image 1 Source: </a:t>
            </a:r>
            <a:r>
              <a:rPr lang="en-CA" b="0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Photo by </a:t>
            </a:r>
            <a:r>
              <a:rPr lang="en-CA" b="1" i="0" u="sng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Eternal Happiness</a:t>
            </a:r>
            <a:r>
              <a:rPr lang="en-CA" b="0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 from </a:t>
            </a:r>
            <a:r>
              <a:rPr lang="en-CA" b="1" i="0" u="sng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en-CA" b="1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 </a:t>
            </a:r>
            <a:r>
              <a:rPr lang="en-CA" b="0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(https://www.pexels.com/photo/photo-of-woman-posing-during-golden-hour-3326362/)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Image 2 Source: </a:t>
            </a:r>
            <a:r>
              <a:rPr lang="en-CA" b="0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Photo by </a:t>
            </a:r>
            <a:r>
              <a:rPr lang="en-CA" b="1" i="0" u="sng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Artem </a:t>
            </a:r>
            <a:r>
              <a:rPr lang="en-CA" b="1" i="0" u="sng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Beliaikin</a:t>
            </a:r>
            <a:r>
              <a:rPr lang="en-CA" b="1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 </a:t>
            </a:r>
            <a:r>
              <a:rPr lang="en-CA" b="0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from </a:t>
            </a:r>
            <a:r>
              <a:rPr lang="en-CA" b="1" i="0" u="sng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en-CA" b="1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 </a:t>
            </a:r>
            <a:r>
              <a:rPr lang="en-CA" b="0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(https://www.pexels.com/photo/woman-riding-big-swing-in-front-of-waterfalls-1319795/)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Image 3 Source: </a:t>
            </a:r>
            <a:r>
              <a:rPr lang="en-CA" b="0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Photo by </a:t>
            </a:r>
            <a:r>
              <a:rPr lang="en-CA" b="1" i="0" u="none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Gratisography</a:t>
            </a:r>
            <a:r>
              <a:rPr lang="en-CA" b="1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 </a:t>
            </a:r>
            <a:r>
              <a:rPr lang="en-CA" b="0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from </a:t>
            </a:r>
            <a:r>
              <a:rPr lang="en-CA" b="1" i="0" u="none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Pexels</a:t>
            </a:r>
            <a:r>
              <a:rPr lang="en-CA" b="0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 (https://www.pexels.com/photo/man-person-red-white-476/)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Image 4 Source: </a:t>
            </a:r>
            <a:r>
              <a:rPr lang="en-CA" b="0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Photo by </a:t>
            </a:r>
            <a:r>
              <a:rPr lang="en-CA" b="1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Burst</a:t>
            </a:r>
            <a:r>
              <a:rPr lang="en-CA" b="0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 from </a:t>
            </a:r>
            <a:r>
              <a:rPr lang="en-CA" b="1" i="0" u="none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Pexels</a:t>
            </a:r>
            <a:r>
              <a:rPr lang="en-CA" b="0" i="0" u="none" strike="noStrike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 (https://www.pexels.com/photo/cn-tower-in-toronto-374870/)</a:t>
            </a:r>
            <a:endParaRPr b="1" i="0" u="none" strike="noStrike" dirty="0">
              <a:solidFill>
                <a:srgbClr val="1A1A1A"/>
              </a:solidFill>
              <a:latin typeface="Bierstadt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none" strike="noStrike" dirty="0">
              <a:solidFill>
                <a:srgbClr val="1A1A1A"/>
              </a:solidFill>
              <a:latin typeface="Bierstadt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226" name="Google Shape;2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6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Photo by </a:t>
            </a:r>
            <a:r>
              <a:rPr lang="en-CA" b="1" i="0" u="sng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Aviz</a:t>
            </a:r>
            <a:r>
              <a:rPr lang="en-CA" b="0" i="0" dirty="0">
                <a:solidFill>
                  <a:srgbClr val="1A1A1A"/>
                </a:solidFill>
                <a:latin typeface="Bierstadt" panose="020B0004020202020204" pitchFamily="34" charset="0"/>
                <a:sym typeface="Arial"/>
              </a:rPr>
              <a:t> from </a:t>
            </a:r>
            <a:r>
              <a:rPr lang="en-CA" b="1" i="0" u="sng" strike="noStrike" dirty="0" err="1">
                <a:solidFill>
                  <a:srgbClr val="1A1A1A"/>
                </a:solidFill>
                <a:latin typeface="Bierstadt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b="1" i="0" u="none" strike="noStrike" dirty="0">
              <a:solidFill>
                <a:srgbClr val="1A1A1A"/>
              </a:solidFill>
              <a:latin typeface="Bierstadt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</a:rPr>
              <a:t>https://ieeexplore.ieee.org/document/9283454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559" name="Google Shape;559;p6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>
          <a:extLst>
            <a:ext uri="{FF2B5EF4-FFF2-40B4-BE49-F238E27FC236}">
              <a16:creationId xmlns:a16="http://schemas.microsoft.com/office/drawing/2014/main" id="{4FD1B1ED-2D9F-252E-DDEF-562D355B1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:notes">
            <a:extLst>
              <a:ext uri="{FF2B5EF4-FFF2-40B4-BE49-F238E27FC236}">
                <a16:creationId xmlns:a16="http://schemas.microsoft.com/office/drawing/2014/main" id="{20E6EB26-8A33-2A3D-5625-0B04365CE6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54:notes">
            <a:extLst>
              <a:ext uri="{FF2B5EF4-FFF2-40B4-BE49-F238E27FC236}">
                <a16:creationId xmlns:a16="http://schemas.microsoft.com/office/drawing/2014/main" id="{EC979091-4721-1FE5-EB7C-EF3DD1FF90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Background</a:t>
            </a:r>
            <a:r>
              <a:rPr lang="en-CA" dirty="0">
                <a:latin typeface="Bierstadt" panose="020B0004020202020204" pitchFamily="34" charset="0"/>
              </a:rPr>
              <a:t> </a:t>
            </a:r>
            <a:r>
              <a:rPr lang="en-CA" b="1" dirty="0">
                <a:latin typeface="Bierstadt" panose="020B0004020202020204" pitchFamily="34" charset="0"/>
              </a:rPr>
              <a:t>Image Source: </a:t>
            </a:r>
            <a:r>
              <a:rPr lang="en-CA" dirty="0">
                <a:latin typeface="Bierstadt" panose="020B0004020202020204" pitchFamily="34" charset="0"/>
              </a:rPr>
              <a:t>Robin Higgins at </a:t>
            </a:r>
            <a:r>
              <a:rPr lang="en-CA" dirty="0" err="1">
                <a:latin typeface="Bierstadt" panose="020B0004020202020204" pitchFamily="34" charset="0"/>
              </a:rPr>
              <a:t>pixabay</a:t>
            </a:r>
            <a:r>
              <a:rPr lang="en-CA" dirty="0">
                <a:latin typeface="Bierstadt" panose="020B0004020202020204" pitchFamily="34" charset="0"/>
              </a:rPr>
              <a:t> (https://pixabay.com/photos/thinking-person-person-thinking-2681494/)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54" name="Google Shape;354;p54:notes">
            <a:extLst>
              <a:ext uri="{FF2B5EF4-FFF2-40B4-BE49-F238E27FC236}">
                <a16:creationId xmlns:a16="http://schemas.microsoft.com/office/drawing/2014/main" id="{E083119A-518F-828C-043B-2CAA045C1D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6884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>
          <a:extLst>
            <a:ext uri="{FF2B5EF4-FFF2-40B4-BE49-F238E27FC236}">
              <a16:creationId xmlns:a16="http://schemas.microsoft.com/office/drawing/2014/main" id="{410D2987-1080-3306-8826-198A0F1A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:notes">
            <a:extLst>
              <a:ext uri="{FF2B5EF4-FFF2-40B4-BE49-F238E27FC236}">
                <a16:creationId xmlns:a16="http://schemas.microsoft.com/office/drawing/2014/main" id="{5FC81BDB-0F8E-D48F-3850-65024406E6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54:notes">
            <a:extLst>
              <a:ext uri="{FF2B5EF4-FFF2-40B4-BE49-F238E27FC236}">
                <a16:creationId xmlns:a16="http://schemas.microsoft.com/office/drawing/2014/main" id="{6A94B431-46B9-A335-ABEF-3D2C046605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1" dirty="0">
                <a:latin typeface="Bierstadt" panose="020B0004020202020204" pitchFamily="34" charset="0"/>
              </a:rPr>
              <a:t>Background</a:t>
            </a:r>
            <a:r>
              <a:rPr lang="en-CA" dirty="0">
                <a:latin typeface="Bierstadt" panose="020B0004020202020204" pitchFamily="34" charset="0"/>
              </a:rPr>
              <a:t> </a:t>
            </a:r>
            <a:r>
              <a:rPr lang="en-CA" b="1" dirty="0">
                <a:latin typeface="Bierstadt" panose="020B0004020202020204" pitchFamily="34" charset="0"/>
              </a:rPr>
              <a:t>Image Source: </a:t>
            </a:r>
            <a:r>
              <a:rPr lang="en-CA" dirty="0">
                <a:latin typeface="Bierstadt" panose="020B0004020202020204" pitchFamily="34" charset="0"/>
              </a:rPr>
              <a:t>Robin Higgins at </a:t>
            </a:r>
            <a:r>
              <a:rPr lang="en-CA" dirty="0" err="1">
                <a:latin typeface="Bierstadt" panose="020B0004020202020204" pitchFamily="34" charset="0"/>
              </a:rPr>
              <a:t>pixabay</a:t>
            </a:r>
            <a:r>
              <a:rPr lang="en-CA" dirty="0">
                <a:latin typeface="Bierstadt" panose="020B0004020202020204" pitchFamily="34" charset="0"/>
              </a:rPr>
              <a:t> (https://pixabay.com/photos/thinking-person-person-thinking-2681494/)</a:t>
            </a:r>
            <a:endParaRPr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354" name="Google Shape;354;p54:notes">
            <a:extLst>
              <a:ext uri="{FF2B5EF4-FFF2-40B4-BE49-F238E27FC236}">
                <a16:creationId xmlns:a16="http://schemas.microsoft.com/office/drawing/2014/main" id="{C5FCFC88-8C92-41A8-557A-02EA855E3C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6800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F635B93E-4580-99AB-1223-75EB39FE5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7759895B-B7D1-8F71-450D-C0E88F584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Photo by Jens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Johnsson</a:t>
            </a:r>
            <a:r>
              <a:rPr lang="en-US" b="0" i="0" dirty="0">
                <a:solidFill>
                  <a:srgbClr val="000000"/>
                </a:solidFill>
                <a:effectLst/>
                <a:latin typeface="Bierstadt" panose="020B0004020202020204" pitchFamily="34" charset="0"/>
              </a:rPr>
              <a:t>: https://www.pexels.com/photo/brown-wooden-arrow-signed-66100/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D14DAD99-1C86-68CF-52B1-AB433DE116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6036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0E65E7D3-273F-CF04-E523-17894CCCD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84367A05-BC4C-C214-3D44-49DC728E98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FE7B9CE7-034D-6B4F-61CF-F4354219E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631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D95F4D5A-1124-ABDF-17B9-E523B14ED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73845724-033E-8DF0-8DED-A0FA29AB1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4F0B25DA-71D0-351B-5A43-BBA56440A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28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24C90986-1C0F-22A5-DB40-07C07A5DB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A9117017-1B18-5337-98DA-B00248EFF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489BF052-BFC5-7E26-AFF7-5745102ECC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029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F4F0751E-BBE5-D8DE-441D-D222319A9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D6921A03-881B-ACBE-7993-4757ADF895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B09E9447-ECA2-F72A-598A-26028EB6DA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6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E55BFC0B-EDF3-8FC1-8612-B18575092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4D310E55-310E-686E-DCB0-E2A0344A8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A2F7B751-FCF9-EFED-621E-750633A63A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80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FCEB5E67-17BC-11F4-468B-55144A2A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7B1C1BED-3C3C-81A7-FDCC-7002AD7484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89437276-4F91-CB3C-AF68-6F84F694DD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6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</a:rPr>
              <a:t>Image by </a:t>
            </a:r>
            <a:r>
              <a:rPr lang="en-CA" b="0" i="0" u="sng" dirty="0" err="1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kirstyfields</a:t>
            </a:r>
            <a:r>
              <a:rPr lang="en-CA" b="0" i="0" dirty="0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</a:rPr>
              <a:t> from </a:t>
            </a:r>
            <a:r>
              <a:rPr lang="en-CA" b="0" i="0" u="sng" dirty="0" err="1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CA" b="0" i="0" dirty="0">
                <a:solidFill>
                  <a:srgbClr val="191B26"/>
                </a:solidFill>
                <a:latin typeface="Bierstadt" panose="020B0004020202020204" pitchFamily="34" charset="0"/>
                <a:ea typeface="Open Sans"/>
                <a:cs typeface="Open Sans"/>
                <a:sym typeface="Open Sans"/>
              </a:rPr>
              <a:t> </a:t>
            </a:r>
            <a:endParaRPr b="0" i="0" u="sng" dirty="0">
              <a:solidFill>
                <a:srgbClr val="191B26"/>
              </a:solidFill>
              <a:latin typeface="Bierstadt" panose="020B0004020202020204" pitchFamily="34" charset="0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000000"/>
                </a:solidFill>
                <a:latin typeface="Bierstadt" panose="020B0004020202020204" pitchFamily="34" charset="0"/>
                <a:ea typeface="Plus Jakarta Sans"/>
                <a:cs typeface="Plus Jakarta Sans"/>
                <a:sym typeface="Plus Jakarta Sans"/>
              </a:rPr>
              <a:t>Photo by John-Mark Smith: https://www.pexels.com/photo/photo-of-cup-near-flat-screen-television-2726370/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F557E2C7-F91A-B5B3-92A6-F1D43C781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2133E0E7-5ED8-56BE-C9E7-640DB24C22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E3165D22-FBB7-20AA-6EBA-D67FB9BAEA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14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3DD0E0C0-84B9-F532-CD50-D9CAC38C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3C44A3E2-2CB3-89C1-9903-4E55BDCE1F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F86D5FCB-3A81-8198-885A-504A63275E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753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D10D8BFD-89F8-DB55-C8C8-AD2A271D2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>
            <a:extLst>
              <a:ext uri="{FF2B5EF4-FFF2-40B4-BE49-F238E27FC236}">
                <a16:creationId xmlns:a16="http://schemas.microsoft.com/office/drawing/2014/main" id="{5EA32596-DA04-502C-769D-9959AD6EA5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>
            <a:extLst>
              <a:ext uri="{FF2B5EF4-FFF2-40B4-BE49-F238E27FC236}">
                <a16:creationId xmlns:a16="http://schemas.microsoft.com/office/drawing/2014/main" id="{C54617D0-5E69-7A30-CB9C-A4FC7454FA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601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000000"/>
                </a:solidFill>
                <a:latin typeface="Bierstadt" panose="020B0004020202020204" pitchFamily="34" charset="0"/>
                <a:ea typeface="Plus Jakarta Sans"/>
                <a:cs typeface="Plus Jakarta Sans"/>
                <a:sym typeface="Plus Jakarta Sans"/>
              </a:rPr>
              <a:t>Photo by John </a:t>
            </a:r>
            <a:r>
              <a:rPr lang="en-CA" b="0" i="0" dirty="0" err="1">
                <a:solidFill>
                  <a:srgbClr val="000000"/>
                </a:solidFill>
                <a:latin typeface="Bierstadt" panose="020B0004020202020204" pitchFamily="34" charset="0"/>
                <a:ea typeface="Plus Jakarta Sans"/>
                <a:cs typeface="Plus Jakarta Sans"/>
                <a:sym typeface="Plus Jakarta Sans"/>
              </a:rPr>
              <a:t>Tekeridis</a:t>
            </a:r>
            <a:r>
              <a:rPr lang="en-CA" b="0" i="0" dirty="0">
                <a:solidFill>
                  <a:srgbClr val="000000"/>
                </a:solidFill>
                <a:latin typeface="Bierstadt" panose="020B0004020202020204" pitchFamily="34" charset="0"/>
                <a:ea typeface="Plus Jakarta Sans"/>
                <a:cs typeface="Plus Jakarta Sans"/>
                <a:sym typeface="Plus Jakarta Sans"/>
              </a:rPr>
              <a:t>: https://www.pexels.com/photo/person-using-smartphone-340103/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569" name="Google Shape;56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Bierstadt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dirty="0">
              <a:solidFill>
                <a:srgbClr val="000000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Bierstadt" panose="020B0004020202020204" pitchFamily="34" charset="0"/>
            </a:endParaRPr>
          </a:p>
        </p:txBody>
      </p:sp>
      <p:sp>
        <p:nvSpPr>
          <p:cNvPr id="257" name="Google Shape;25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68</a:t>
            </a:fld>
            <a:endParaRPr sz="12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FA2E1592-A494-83E9-3C70-7F2A51E92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>
            <a:extLst>
              <a:ext uri="{FF2B5EF4-FFF2-40B4-BE49-F238E27FC236}">
                <a16:creationId xmlns:a16="http://schemas.microsoft.com/office/drawing/2014/main" id="{E551DF3C-AE9C-3403-7D63-F35EE5A039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>
            <a:extLst>
              <a:ext uri="{FF2B5EF4-FFF2-40B4-BE49-F238E27FC236}">
                <a16:creationId xmlns:a16="http://schemas.microsoft.com/office/drawing/2014/main" id="{D050AE42-4494-C35A-EB63-42F1FB781B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5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Jens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Johnsson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https://www.pexels.com/photo/brown-wooden-arrow-signed-66100/</a:t>
            </a:r>
            <a:endParaRPr dirty="0">
              <a:latin typeface="Bierstadt" panose="020B0004020202020204" pitchFamily="34" charset="0"/>
            </a:endParaRPr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2" name="Google Shape;1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Bierstadt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Bierstadt" panose="020B0004020202020204" pitchFamily="34" charset="0"/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Google Shape;4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1" name="Google Shape;6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4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Bierstadt" panose="020B00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  <a:latin typeface="Bierstadt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 dirty="0"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" name="Google Shape;78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9" name="Google Shape;79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0" name="Google Shape;80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Bierstadt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84" name="Google Shape;84;p4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5" name="Google Shape;85;p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Bierstadt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8" name="Google Shape;88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9" name="Google Shape;89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93" name="Google Shape;9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94" name="Google Shape;9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97" name="Google Shape;97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98" name="Google Shape;98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4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Bierstadt" panose="020B0004020202020204" pitchFamily="34" charset="0"/>
              </a:defRPr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102" name="Google Shape;102;p4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Bierstadt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 dirty="0"/>
          </a:p>
        </p:txBody>
      </p:sp>
      <p:sp>
        <p:nvSpPr>
          <p:cNvPr id="103" name="Google Shape;103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04" name="Google Shape;104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05" name="Google Shape;105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Bierstadt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5" name="Google Shape;15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Bierstadt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4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4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Bierstadt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 dirty="0"/>
          </a:p>
        </p:txBody>
      </p:sp>
      <p:sp>
        <p:nvSpPr>
          <p:cNvPr id="110" name="Google Shape;110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11" name="Google Shape;111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12" name="Google Shape;112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4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6" name="Google Shape;116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17" name="Google Shape;117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18" name="Google Shape;118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5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2" name="Google Shape;122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23" name="Google Shape;123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24" name="Google Shape;124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Bierstadt" panose="020B0004020202020204" pitchFamily="34" charset="0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6" name="Google Shape;156;p3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0154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2" name="Google Shape;162;p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63" name="Google Shape;163;p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2159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9" name="Google Shape;169;p34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1" name="Google Shape;171;p3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2" name="Google Shape;172;p3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3" name="Google Shape;173;p3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011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7" name="Google Shape;177;p3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598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81" name="Google Shape;181;p3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9405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5" name="Google Shape;185;p37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>
                <a:latin typeface="Bierstadt" panose="020B0004020202020204" pitchFamily="34" charset="0"/>
              </a:defRPr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186" name="Google Shape;186;p3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 dirty="0"/>
          </a:p>
        </p:txBody>
      </p:sp>
      <p:sp>
        <p:nvSpPr>
          <p:cNvPr id="187" name="Google Shape;187;p3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88" name="Google Shape;188;p3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844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38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 dirty="0"/>
          </a:p>
        </p:txBody>
      </p:sp>
      <p:sp>
        <p:nvSpPr>
          <p:cNvPr id="194" name="Google Shape;194;p3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5" name="Google Shape;195;p3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6" name="Google Shape;196;p3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827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ierstadt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9" name="Google Shape;1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9" name="Google Shape;199;p3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0" name="Google Shape;200;p3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1" name="Google Shape;201;p3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2" name="Google Shape;202;p3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9874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5" name="Google Shape;205;p40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6" name="Google Shape;206;p4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7" name="Google Shape;207;p4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8" name="Google Shape;208;p4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7023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14B5-6981-84AA-AF91-C01E2CD76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676F8-EBD9-1328-F42E-B2EAC650E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9C92-FE86-7547-E182-E4258631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91499-0E0B-4592-B70B-C33F5E7C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CC86-19B7-E419-1A60-43E9477E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78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D1F3-CE08-C53F-7E3B-E8C64087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30F20-CE26-8AA3-3D1B-046776C8E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1DB4F-E778-A09C-55D5-DFACAD06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F8CE6-EE04-0B57-BF77-0C5E4C9B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5466-99F6-7764-1D18-BC829DF6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40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9556-407A-6070-2EEE-02C3CA82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8A49E-AD9E-EC9C-3301-1EB5F87F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4D8E7-BD4C-C422-9F6A-EBAD6B00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20B1-32AC-D843-C73E-A00D11DD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09D50-3DAE-EF20-0A4D-A0052327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8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365D-D03E-93C0-7265-84A1F9D6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B2D6-1445-4753-445B-32882B230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74A56-EB26-BCD3-94B5-C44978807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282FA-87EE-8417-3221-D9DDF9D4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DF79F-EC74-F6A3-E6A9-C7C0B33D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CA158-AA52-EB64-724E-7DAC553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63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94F7-2F4E-6B76-2B44-18668161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34465-2EB5-F2A0-BFD2-548FAC9A7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DEF29-35CB-A226-A4BC-BD811347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A9A0A-7393-FABB-EEB9-36E5549C2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4E942-BA66-E1C9-1E7D-67C0DC078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63654-B0A9-858E-3C10-07002CFD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7C082-4C3B-D6D8-CEEE-2B076A4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E9499-EE7D-17DE-2237-8E8342AA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61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7FF6-2614-ED5D-14A5-95D4173D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15C99-D1CD-9496-9434-8CA5D6CA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22472-B2D7-D29D-9A78-FCAB028B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29F88-019E-64AA-7DE2-D3D806D5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63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2BA6-2819-65DD-BD7B-EB2C2379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B4AFD-575B-53AE-A2E4-3FD2A3AA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CBA81-D45E-5693-2BC5-C63F2C91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84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A924-2EE2-AEC8-4E9D-EF44D009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83517-B649-6CA2-B319-3DA868805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817F-0500-6677-7414-D8E0DD128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26CC-31DB-6281-6569-E0C19DCB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A20BE-9F82-ADA0-569F-2EF8DE9E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A4443-7884-B028-F5A7-AAC5692F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Bierstadt" panose="020B0004020202020204" pitchFamily="34" charset="0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Bierstadt" panose="020B0004020202020204" pitchFamily="34" charset="0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5997-0D4A-44F2-4BDD-C2C6D297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1DBCF-2DC3-5584-1382-DE45CE815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20F8E-C0D3-CFF3-251F-AEADD10DE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6772-7AE3-517F-76BF-E685A1B9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897D8-6E3F-0763-7D83-369AD6CD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E9D78-7278-BFDB-7075-6FEFDA73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41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71C4-2A81-784B-2A2E-DD57E599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02C6E-B9BC-4ECB-4655-D3544836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331FB-56EC-130A-95FD-7D1EBC35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34872-233E-CD30-E2F3-84F6E90C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70F0E-5E26-9EA5-20EA-D84A00DC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15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EE8A5-9D44-C4C7-576D-25A7FE487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4DF1D-6303-00C6-4C65-ECFFC31F8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67070-A93D-5993-39D0-245DDF63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40C54-F3D9-ED3B-128F-886430F7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95449-FDE0-A01A-98D9-CE5730E0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00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Bierstadt" panose="020B0004020202020204" pitchFamily="34" charset="0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1216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1187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3307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2799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096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134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>
                <a:latin typeface="Bierstadt" panose="020B0004020202020204" pitchFamily="34" charset="0"/>
              </a:defRPr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 dirty="0"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036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latin typeface="Bierstadt" panose="020B0004020202020204" pitchFamily="34" charset="0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 dirty="0"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98741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931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Bierstadt" panose="020B0004020202020204" pitchFamily="34" charset="0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82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Bierstadt" panose="020B0004020202020204" pitchFamily="34" charset="0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Bierstadt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Bierstadt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Bierstadt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Bierstadt" panose="020B0004020202020204" pitchFamily="34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Bierstadt" panose="020B00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erstadt" panose="020B0004020202020204" pitchFamily="34" charset="0"/>
          <a:ea typeface="Bierstadt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erstadt" panose="020B0004020202020204" pitchFamily="34" charset="0"/>
          <a:ea typeface="Bierstadt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3" name="Google Shape;5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5" name="Google Shape;5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Bierstadt" panose="020B0004020202020204" pitchFamily="34" charset="0"/>
                <a:ea typeface="Bierstadt" panose="020B0004020202020204" pitchFamily="3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erstadt" panose="020B0004020202020204" pitchFamily="34" charset="0"/>
          <a:ea typeface="Bierstadt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erstadt" panose="020B0004020202020204" pitchFamily="34" charset="0"/>
          <a:ea typeface="Bierstadt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9" name="Google Shape;149;p2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7525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Bierstadt" panose="020B0004020202020204" pitchFamily="34" charset="0"/>
          <a:ea typeface="Bierstadt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Bierstadt" panose="020B0004020202020204" pitchFamily="34" charset="0"/>
          <a:ea typeface="Bierstadt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7AD50-0B04-77F2-AE35-A555E6FD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F90C7-AC46-5488-8563-0DD571770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47B6-2A21-6F27-DFE9-485A600C8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Bierstadt" panose="020B0004020202020204" pitchFamily="34" charset="0"/>
              </a:defRPr>
            </a:lvl1pPr>
          </a:lstStyle>
          <a:p>
            <a:fld id="{E3CAB800-83A5-2042-BEE3-C79070A34886}" type="datetimeFigureOut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2516-E9BB-0DAE-3DEE-9DA8A8CE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Bierstadt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73DA-B116-2922-E23B-0FF82F52B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erstadt" panose="020B0004020202020204" pitchFamily="34" charset="0"/>
              </a:defRPr>
            </a:lvl1pPr>
          </a:lstStyle>
          <a:p>
            <a:fld id="{04BA974E-EDD7-7645-A2F0-17C0F64C6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9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Bierstadt" panose="020B00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9377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Bierstadt" panose="020B0004020202020204" pitchFamily="34" charset="0"/>
          <a:ea typeface="Bierstadt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Bierstadt" panose="020B0004020202020204" pitchFamily="34" charset="0"/>
          <a:ea typeface="Bierstadt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technology/interactive/2021/how-facebook-algorithm-work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5446800" y="2835206"/>
            <a:ext cx="3697200" cy="2308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 dirty="0">
                <a:solidFill>
                  <a:srgbClr val="FFFFFF"/>
                </a:solidFill>
                <a:latin typeface="Bierstadt" panose="020B0004020202020204" pitchFamily="34" charset="0"/>
                <a:sym typeface="Arial"/>
              </a:rPr>
              <a:t>Embedded Ethics: </a:t>
            </a:r>
            <a:endParaRPr sz="3000" b="0" i="0" u="none" strike="noStrike" cap="none" dirty="0">
              <a:solidFill>
                <a:srgbClr val="FFFFFF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572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CA" sz="3000" b="0" i="0" u="none" strike="noStrike" cap="none" dirty="0">
                <a:solidFill>
                  <a:srgbClr val="FF5722"/>
                </a:solidFill>
                <a:latin typeface="Bierstadt" panose="020B0004020202020204" pitchFamily="34" charset="0"/>
                <a:sym typeface="Arial"/>
              </a:rPr>
              <a:t>Objective Functions in Machine Learning</a:t>
            </a:r>
            <a:endParaRPr sz="3000" b="0" i="0" u="none" strike="noStrike" cap="none" dirty="0">
              <a:solidFill>
                <a:srgbClr val="FF572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5722"/>
              </a:solidFill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/>
        </p:nvSpPr>
        <p:spPr>
          <a:xfrm>
            <a:off x="0" y="0"/>
            <a:ext cx="5312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Netflix Challenge</a:t>
            </a:r>
            <a:endParaRPr sz="14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197550" y="1072450"/>
            <a:ext cx="4525525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In addition to the learning algorithm, it is important to consider the data and the objective function.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Bierstadt" panose="020B0004020202020204" pitchFamily="34" charset="0"/>
              </a:rPr>
              <a:t>Who designs them, who are they made for and who critiques them</a:t>
            </a: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D5E12D-8D92-AFFE-B962-DF1C1BFE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72" y="154608"/>
            <a:ext cx="2794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354736-797A-4411-57D2-C2A117E22D85}"/>
              </a:ext>
            </a:extLst>
          </p:cNvPr>
          <p:cNvSpPr txBox="1"/>
          <p:nvPr/>
        </p:nvSpPr>
        <p:spPr>
          <a:xfrm>
            <a:off x="5312700" y="3973949"/>
            <a:ext cx="3368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Who watches the </a:t>
            </a:r>
            <a:r>
              <a:rPr lang="en-CA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watchment</a:t>
            </a:r>
            <a:r>
              <a:rPr lang="en-CA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? </a:t>
            </a:r>
            <a:r>
              <a:rPr lang="en-C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 </a:t>
            </a:r>
            <a:r>
              <a:rPr lang="en-CA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custodiet</a:t>
            </a:r>
            <a:r>
              <a:rPr lang="en-C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ipsos</a:t>
            </a:r>
            <a:r>
              <a:rPr lang="en-C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custodes" written (misspelling "</a:t>
            </a:r>
            <a:r>
              <a:rPr lang="en-CA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custodiet</a:t>
            </a:r>
            <a:r>
              <a:rPr lang="en-C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 as "</a:t>
            </a:r>
            <a:r>
              <a:rPr lang="en-CA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custdiet</a:t>
            </a:r>
            <a:r>
              <a:rPr lang="en-C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") on a wall in Washington DC (source: Wikipedia)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ctrTitle"/>
          </p:nvPr>
        </p:nvSpPr>
        <p:spPr>
          <a:xfrm>
            <a:off x="928350" y="1626300"/>
            <a:ext cx="7287300" cy="18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300" dirty="0">
                <a:solidFill>
                  <a:srgbClr val="002060"/>
                </a:solidFill>
                <a:sym typeface="Arial"/>
              </a:rPr>
              <a:t>Warmup: Open up your social media feeds - shout out some of the topics in the posts that you find.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0" y="0"/>
            <a:ext cx="4812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Recommender Systems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95100" y="2335400"/>
            <a:ext cx="8628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Other kinds of recommendation systems include search engines and social media feeds.</a:t>
            </a: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What are some difficulties you’d run into if you tried to use a Netflix-style algorithm to organize a user’s social media feed?</a:t>
            </a: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799" y="1003499"/>
            <a:ext cx="3522650" cy="12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0" y="0"/>
            <a:ext cx="4812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Recommender Systems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385650" y="1684675"/>
            <a:ext cx="8628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If you were designing an ML algorithm to organize a user’s social media feed, what other information might you use?</a:t>
            </a: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800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As a supervised learning problem, what would the inputs, and what would be the targets?</a:t>
            </a: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ctrTitle"/>
          </p:nvPr>
        </p:nvSpPr>
        <p:spPr>
          <a:xfrm>
            <a:off x="1011600" y="2088750"/>
            <a:ext cx="75420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300" dirty="0">
                <a:solidFill>
                  <a:srgbClr val="002060"/>
                </a:solidFill>
                <a:sym typeface="Arial"/>
              </a:rPr>
              <a:t>Challenge 1: Inferring User Preferences</a:t>
            </a:r>
            <a:endParaRPr sz="3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0" y="0"/>
            <a:ext cx="8421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1: Inferring User Preferences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376225" y="692700"/>
            <a:ext cx="862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Google News was an early example of training a model to predict clicks. </a:t>
            </a: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050" y="1616100"/>
            <a:ext cx="5103961" cy="322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1: Inferring User Preferences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385650" y="1684675"/>
            <a:ext cx="862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Why are clicks a useful signal?</a:t>
            </a: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What are some problems with optimizing for clicks?</a:t>
            </a:r>
            <a:endParaRPr sz="2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1: Inferring User Preferences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385650" y="751050"/>
            <a:ext cx="8628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Here is a Bayesian network designed to model user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behavior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 for a search engine. </a:t>
            </a:r>
            <a:endParaRPr sz="18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We covered Bayes nets briefly when we discussed naive Bayes.</a:t>
            </a:r>
            <a:endParaRPr sz="18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Nodes represent random variables, and edges represent direct influences. Shaded = observed.</a:t>
            </a:r>
            <a:endParaRPr sz="18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Want to infer user satisfaction (S).</a:t>
            </a:r>
            <a:endParaRPr sz="18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500" y="2656500"/>
            <a:ext cx="5419198" cy="224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/>
          <p:nvPr/>
        </p:nvSpPr>
        <p:spPr>
          <a:xfrm>
            <a:off x="4777500" y="4775700"/>
            <a:ext cx="4366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Chuklin</a:t>
            </a:r>
            <a:r>
              <a:rPr lang="en-GB" sz="16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 et al., “Click models for web search”</a:t>
            </a:r>
            <a:endParaRPr sz="16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1: Inferring User Preferences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385650" y="732175"/>
            <a:ext cx="8628900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User preferences aren’t just a matter of reactions to individual items, but also of the user’s overall experience. 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Many web services optimize for a criterion called </a:t>
            </a:r>
            <a:r>
              <a:rPr lang="en-GB" sz="16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sym typeface="Arial"/>
              </a:rPr>
              <a:t>engagement</a:t>
            </a:r>
            <a:r>
              <a:rPr lang="en-GB" sz="16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. </a:t>
            </a:r>
            <a:endParaRPr sz="16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User’s frequencies, intensity, or depth of interaction with a product over some time period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Not a technical term, but a business term, instantiated in different ways by different companies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E.g. Gmail: percentage of active users who visited the side on 5 or more days during the past week Rodden et al., “Measuring the user experience on a large scale”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E.g. Facebook: time spent on site, meaningful social interactions </a:t>
            </a:r>
            <a:r>
              <a:rPr lang="en-GB" sz="1600" b="0" i="0" u="sng" strike="noStrike" cap="none" dirty="0">
                <a:solidFill>
                  <a:schemeClr val="hlink"/>
                </a:solidFill>
                <a:latin typeface="Bierstadt" panose="020B0004020202020204" pitchFamily="34" charset="0"/>
                <a:sym typeface="Arial"/>
                <a:hlinkClick r:id="rId3"/>
              </a:rPr>
              <a:t>https://www.washingtonpost.com/technology/interactive/2021/how-facebook-algorithm-works/</a:t>
            </a:r>
            <a:r>
              <a:rPr lang="en-GB" sz="16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 </a:t>
            </a:r>
            <a:endParaRPr sz="16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This is not directly optimized by an ML algorithm (as far as I know), but is used to evaluate changes to the system.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Sort of analogous to how logistic regression minimizes cross-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 trophy loss but you might tune hyperparameters based on accuracy. 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1: Inferring User Preferences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385650" y="1090550"/>
            <a:ext cx="8628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The choice of what to optimize for can have ethical implications.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The recently published Facebook Papers reveal a lot about unintended consequences of algorithm design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My aim isn’t to pick on Facebook here. They found these harms and worked to fix them!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Early years: optimizing for likes and clicks ⇒ clickbait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Optimizing for time spent reading/watching ⇒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favored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 professional over organic content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2017: service changed to reward comments &amp; emojis ⇒ most successful political posts were the polarizing ones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Some political parties consciously shifted their messaging to be much more negative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Facebook eventually rolled back this change for health and politics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https://www.wsj.com/articles/facebook-algorithm-change-zuckerberg-11631654215</a:t>
            </a:r>
            <a:endParaRPr sz="16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311700" y="492890"/>
            <a:ext cx="8520525" cy="8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l">
              <a:buSzPts val="1100"/>
            </a:pPr>
            <a:r>
              <a:rPr lang="en-CA" sz="3000" dirty="0">
                <a:solidFill>
                  <a:srgbClr val="002060"/>
                </a:solidFill>
                <a:ea typeface="Alfa Slab One"/>
                <a:cs typeface="Alfa Slab One"/>
                <a:sym typeface="Alfa Slab One"/>
              </a:rPr>
              <a:t>Welcome to Embedded Ethics!</a:t>
            </a:r>
            <a:endParaRPr sz="3000" dirty="0">
              <a:solidFill>
                <a:srgbClr val="002060"/>
              </a:solidFill>
              <a:ea typeface="Alfa Slab One"/>
              <a:cs typeface="Alfa Slab One"/>
              <a:sym typeface="Alfa Slab One"/>
            </a:endParaRPr>
          </a:p>
          <a:p>
            <a:pPr algn="l">
              <a:buSzPts val="7667"/>
            </a:pPr>
            <a:endParaRPr sz="2250" dirty="0">
              <a:solidFill>
                <a:schemeClr val="dk2"/>
              </a:solidFill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>
              <a:buSzPts val="1300"/>
            </a:pPr>
            <a:fld id="{00000000-1234-1234-1234-123412341234}" type="slidenum">
              <a:rPr lang="en-CA"/>
              <a:pPr>
                <a:buSzPts val="1300"/>
              </a:pPr>
              <a:t>2</a:t>
            </a:fld>
            <a:endParaRPr dirty="0"/>
          </a:p>
        </p:txBody>
      </p:sp>
      <p:sp>
        <p:nvSpPr>
          <p:cNvPr id="75" name="Google Shape;75;p2"/>
          <p:cNvSpPr txBox="1"/>
          <p:nvPr/>
        </p:nvSpPr>
        <p:spPr>
          <a:xfrm>
            <a:off x="601984" y="645987"/>
            <a:ext cx="8141966" cy="2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2"/>
              </a:buClr>
              <a:buSzPts val="1670"/>
            </a:pPr>
            <a:endParaRPr sz="2400" dirty="0">
              <a:solidFill>
                <a:schemeClr val="dk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algn="ctr">
              <a:buClr>
                <a:schemeClr val="dk2"/>
              </a:buClr>
              <a:buSzPts val="1670"/>
            </a:pPr>
            <a:endParaRPr sz="2400" dirty="0">
              <a:solidFill>
                <a:schemeClr val="dk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2"/>
              </a:buClr>
              <a:buSzPts val="1670"/>
            </a:pPr>
            <a:r>
              <a:rPr lang="en-CA" sz="2400" dirty="0">
                <a:solidFill>
                  <a:schemeClr val="dk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This embedded ethics module is a collaboration between </a:t>
            </a:r>
            <a:r>
              <a:rPr lang="en-CA" sz="24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philosophy</a:t>
            </a:r>
            <a:r>
              <a:rPr lang="en-CA" sz="2400" dirty="0">
                <a:solidFill>
                  <a:schemeClr val="dk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and </a:t>
            </a:r>
            <a:r>
              <a:rPr lang="en-CA" sz="24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computer science</a:t>
            </a:r>
            <a:r>
              <a:rPr lang="en-CA" sz="2400" dirty="0">
                <a:solidFill>
                  <a:schemeClr val="dk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. </a:t>
            </a:r>
            <a:endParaRPr sz="1050" dirty="0">
              <a:latin typeface="Bierstadt" panose="020B0004020202020204" pitchFamily="34" charset="0"/>
            </a:endParaRPr>
          </a:p>
          <a:p>
            <a:pPr>
              <a:buClr>
                <a:schemeClr val="dk2"/>
              </a:buClr>
              <a:buSzPts val="1670"/>
            </a:pPr>
            <a:endParaRPr sz="2400" dirty="0">
              <a:solidFill>
                <a:schemeClr val="dk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2"/>
              </a:buClr>
              <a:buSzPts val="1670"/>
            </a:pPr>
            <a:r>
              <a:rPr lang="en-CA" sz="2400" dirty="0">
                <a:solidFill>
                  <a:schemeClr val="dk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The goal of </a:t>
            </a:r>
            <a:r>
              <a:rPr lang="en-CA" sz="24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embedded ethics </a:t>
            </a:r>
            <a:r>
              <a:rPr lang="en-CA" sz="2400" dirty="0">
                <a:solidFill>
                  <a:schemeClr val="dk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is to tie ethics and computer science closely together, so you make ethical considerations in your work and research as computer scientists.</a:t>
            </a:r>
            <a:endParaRPr sz="1050" dirty="0">
              <a:latin typeface="Bierstadt" panose="020B0004020202020204" pitchFamily="34" charset="0"/>
            </a:endParaRPr>
          </a:p>
          <a:p>
            <a:pPr>
              <a:buClr>
                <a:schemeClr val="dk2"/>
              </a:buClr>
              <a:buSzPts val="1670"/>
            </a:pPr>
            <a:endParaRPr sz="2400" dirty="0">
              <a:solidFill>
                <a:schemeClr val="dk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2"/>
              </a:buClr>
              <a:buSzPts val="1670"/>
            </a:pPr>
            <a:endParaRPr sz="2400" dirty="0">
              <a:solidFill>
                <a:schemeClr val="dk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385763" indent="-233363" algn="ctr">
              <a:buClr>
                <a:schemeClr val="dk2"/>
              </a:buClr>
              <a:buSzPts val="3200"/>
            </a:pPr>
            <a:endParaRPr sz="24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algn="ctr">
              <a:buClr>
                <a:schemeClr val="dk2"/>
              </a:buClr>
              <a:buSzPts val="3200"/>
            </a:pPr>
            <a:endParaRPr sz="24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342900" indent="-190500" algn="ctr">
              <a:buClr>
                <a:schemeClr val="dk2"/>
              </a:buClr>
              <a:buSzPts val="3200"/>
            </a:pPr>
            <a:endParaRPr sz="24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670"/>
            </a:pPr>
            <a:endParaRPr sz="195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71450" indent="-3810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ts val="1400"/>
            </a:pPr>
            <a:endParaRPr sz="24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71450" indent="-3810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ts val="2800"/>
            </a:pPr>
            <a:endParaRPr sz="24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ctrTitle"/>
          </p:nvPr>
        </p:nvSpPr>
        <p:spPr>
          <a:xfrm>
            <a:off x="573900" y="2088750"/>
            <a:ext cx="8570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300" dirty="0">
                <a:solidFill>
                  <a:srgbClr val="002060"/>
                </a:solidFill>
                <a:sym typeface="Arial"/>
              </a:rPr>
              <a:t>Challenge 2: Evaluating Structured Outputs</a:t>
            </a:r>
            <a:endParaRPr sz="3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2: Evaluating Structured Outputs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376225" y="788775"/>
            <a:ext cx="86289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Most of this class has focused on classification, where there is a natural metric to use (accuracy).</a:t>
            </a:r>
            <a:endParaRPr sz="18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In this case, we’d like to produce a feed (an ordered list of items). Problems where we want to predict a structured object are known as structured prediction.</a:t>
            </a:r>
            <a:endParaRPr sz="18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For now, assume that all items are either relevant or irrelevant.</a:t>
            </a:r>
            <a:endParaRPr sz="18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Which of the following lists is preferable?</a:t>
            </a:r>
            <a:endParaRPr sz="18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216" name="Google Shape;216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600" y="2868650"/>
            <a:ext cx="2550800" cy="18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2: Evaluating Structured Outputs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385650" y="1090550"/>
            <a:ext cx="86289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One basic measure is </a:t>
            </a:r>
            <a:r>
              <a:rPr lang="en-GB" sz="20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sym typeface="Arial"/>
              </a:rPr>
              <a:t>precision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: the fraction of items which are relevant.</a:t>
            </a: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Which of the following lists is preferable?</a:t>
            </a: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5113" y="1930575"/>
            <a:ext cx="4076464" cy="28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2: Evaluating Structured Outputs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385650" y="1090550"/>
            <a:ext cx="82812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 err="1">
                <a:solidFill>
                  <a:srgbClr val="FF0000"/>
                </a:solidFill>
                <a:latin typeface="Bierstadt" panose="020B0004020202020204" pitchFamily="34" charset="0"/>
                <a:sym typeface="Arial"/>
              </a:rPr>
              <a:t>Precision@K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: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Precision for the list up to the Kth item.</a:t>
            </a:r>
            <a:endParaRPr sz="20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sym typeface="Arial"/>
              </a:rPr>
              <a:t>Average Precision (AP)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: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 average of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Precision@K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, where K is taken as the indices of the first N relevant items.</a:t>
            </a:r>
            <a:endParaRPr sz="20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Moving a relevant item from position 2 to position 1 is worth more points than moving it from position 8 to position 7.</a:t>
            </a:r>
            <a:endParaRPr sz="20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sym typeface="Arial"/>
              </a:rPr>
              <a:t>Mean Average Precision (MAP)</a:t>
            </a:r>
            <a:r>
              <a:rPr lang="en-GB" sz="20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: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mean of the AP over multiple queries.</a:t>
            </a:r>
            <a:endParaRPr sz="20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Note: in different application areas, there are different (but related) definitions of AP/MAP.</a:t>
            </a:r>
            <a:endParaRPr sz="20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2: Evaluating Structured Outputs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385650" y="1090550"/>
            <a:ext cx="8281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Bierstadt" panose="020B0004020202020204" pitchFamily="34" charset="0"/>
                <a:sym typeface="Arial"/>
              </a:rPr>
              <a:t>An example of calculating AP with </a:t>
            </a:r>
            <a:r>
              <a:rPr lang="en-GB" sz="2000" b="0" i="1" u="none" strike="noStrike" cap="none" dirty="0">
                <a:solidFill>
                  <a:srgbClr val="000000"/>
                </a:solidFill>
                <a:latin typeface="Bierstadt" panose="020B0004020202020204" pitchFamily="34" charset="0"/>
                <a:sym typeface="Arial"/>
              </a:rPr>
              <a:t>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Bierstadt" panose="020B0004020202020204" pitchFamily="34" charset="0"/>
                <a:sym typeface="Arial"/>
              </a:rPr>
              <a:t> = 3.</a:t>
            </a:r>
            <a:endParaRPr sz="20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863" y="1722700"/>
            <a:ext cx="5882280" cy="294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Challenge 2: Evaluating Structured Outputs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431400" y="2118500"/>
            <a:ext cx="8281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 dirty="0">
                <a:solidFill>
                  <a:srgbClr val="000000"/>
                </a:solidFill>
                <a:latin typeface="Bierstadt" panose="020B0004020202020204" pitchFamily="34" charset="0"/>
                <a:sym typeface="Arial"/>
              </a:rPr>
              <a:t>What other factors might you consider in evaluating a list of recommendations?</a:t>
            </a: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78">
          <a:extLst>
            <a:ext uri="{FF2B5EF4-FFF2-40B4-BE49-F238E27FC236}">
              <a16:creationId xmlns:a16="http://schemas.microsoft.com/office/drawing/2014/main" id="{09C710BF-6AE9-16B2-7A37-FC4939738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>
            <a:extLst>
              <a:ext uri="{FF2B5EF4-FFF2-40B4-BE49-F238E27FC236}">
                <a16:creationId xmlns:a16="http://schemas.microsoft.com/office/drawing/2014/main" id="{7D9EB666-C2C7-1228-EB69-EEB955AC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888888"/>
              </a:buClr>
              <a:buSzPts val="1200"/>
              <a:defRPr/>
            </a:pPr>
            <a:fld id="{00000000-1234-1234-1234-123412341234}" type="slidenum">
              <a:rPr lang="en-CA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defTabSz="685800">
                <a:buClr>
                  <a:srgbClr val="888888"/>
                </a:buClr>
                <a:buSzPts val="1200"/>
                <a:defRPr/>
              </a:pPr>
              <a:t>26</a:t>
            </a:fld>
            <a:endParaRPr dirty="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88D0FAC5-123C-5924-4099-C50CAA948F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50910" y="1816245"/>
            <a:ext cx="3266528" cy="16872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ct val="25088"/>
              <a:buNone/>
            </a:pPr>
            <a:r>
              <a:rPr lang="en-CA" sz="3000" dirty="0"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Part 2:</a:t>
            </a:r>
            <a:endParaRPr lang="en-US" sz="3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endParaRPr sz="3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ct val="25088"/>
              <a:buNone/>
            </a:pPr>
            <a:r>
              <a:rPr lang="en-CA" sz="3000" dirty="0">
                <a:solidFill>
                  <a:srgbClr val="FF0000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Understanding User Preferences</a:t>
            </a:r>
            <a:endParaRPr sz="3000" dirty="0">
              <a:solidFill>
                <a:srgbClr val="FF0000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100358"/>
              <a:buNone/>
            </a:pPr>
            <a:endParaRPr sz="3000" dirty="0">
              <a:ea typeface="Calibri"/>
              <a:cs typeface="Calibri"/>
            </a:endParaRPr>
          </a:p>
          <a:p>
            <a:pPr indent="-38100">
              <a:buClr>
                <a:schemeClr val="lt1"/>
              </a:buClr>
              <a:buSzPct val="150537"/>
              <a:buNone/>
            </a:pPr>
            <a:endParaRPr sz="3000" dirty="0">
              <a:ea typeface="Calibri"/>
              <a:cs typeface="Calibri"/>
            </a:endParaRPr>
          </a:p>
          <a:p>
            <a:pPr indent="-38100">
              <a:buClr>
                <a:schemeClr val="lt1"/>
              </a:buClr>
              <a:buSzPct val="150537"/>
              <a:buNone/>
            </a:pPr>
            <a:endParaRPr sz="3000" dirty="0">
              <a:ea typeface="Calibri"/>
              <a:cs typeface="Calibri"/>
            </a:endParaRPr>
          </a:p>
          <a:p>
            <a:pPr indent="-38100">
              <a:buClr>
                <a:schemeClr val="lt1"/>
              </a:buClr>
              <a:buSzPct val="150537"/>
              <a:buNone/>
            </a:pPr>
            <a:endParaRPr sz="3000" dirty="0">
              <a:ea typeface="Garamond"/>
              <a:cs typeface="Garamond"/>
            </a:endParaRPr>
          </a:p>
        </p:txBody>
      </p:sp>
      <p:pic>
        <p:nvPicPr>
          <p:cNvPr id="3" name="Picture 2" descr="A wooden sign post with a snowy mountain in the background&#10;&#10;Description automatically generated">
            <a:extLst>
              <a:ext uri="{FF2B5EF4-FFF2-40B4-BE49-F238E27FC236}">
                <a16:creationId xmlns:a16="http://schemas.microsoft.com/office/drawing/2014/main" id="{F17985FD-09E4-6076-173B-99A9A090F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58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38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20F185EE-517E-9A92-02E4-C9A390E7A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>
            <a:extLst>
              <a:ext uri="{FF2B5EF4-FFF2-40B4-BE49-F238E27FC236}">
                <a16:creationId xmlns:a16="http://schemas.microsoft.com/office/drawing/2014/main" id="{9CE8455F-7C16-49AF-F4F3-0C71FDED1DCB}"/>
              </a:ext>
            </a:extLst>
          </p:cNvPr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User Preferences </a:t>
            </a: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Revisited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53" name="Google Shape;253;p52">
            <a:extLst>
              <a:ext uri="{FF2B5EF4-FFF2-40B4-BE49-F238E27FC236}">
                <a16:creationId xmlns:a16="http://schemas.microsoft.com/office/drawing/2014/main" id="{E45B04E9-B43A-9752-46F0-5E053C9170D4}"/>
              </a:ext>
            </a:extLst>
          </p:cNvPr>
          <p:cNvSpPr txBox="1"/>
          <p:nvPr/>
        </p:nvSpPr>
        <p:spPr>
          <a:xfrm>
            <a:off x="431400" y="930225"/>
            <a:ext cx="8281200" cy="507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From the previous discussion, we have seen that it is difficult to find proxies for what a user actually wants.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E.g. in a social media recommender system, do clicks or viewing time better reflect what users want?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There are also </a:t>
            </a:r>
            <a:r>
              <a:rPr lang="en-CA" sz="2000" dirty="0">
                <a:solidFill>
                  <a:srgbClr val="FF0000"/>
                </a:solidFill>
                <a:latin typeface="Bierstadt" panose="020B0004020202020204" pitchFamily="34" charset="0"/>
              </a:rPr>
              <a:t>philosophical</a:t>
            </a:r>
            <a:r>
              <a:rPr lang="en-CA" sz="2000" dirty="0">
                <a:latin typeface="Bierstadt" panose="020B0004020202020204" pitchFamily="34" charset="0"/>
              </a:rPr>
              <a:t> problems with the very idea of a user preference.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57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Philosophy of Action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53" name="Google Shape;253;p52"/>
          <p:cNvSpPr txBox="1"/>
          <p:nvPr/>
        </p:nvSpPr>
        <p:spPr>
          <a:xfrm>
            <a:off x="431400" y="930225"/>
            <a:ext cx="4310721" cy="538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Suppose that someone wants two opposing things.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e.g. you want Thai for lunch, but also want sushi for lunch.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What do you “really” want in this case?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3" name="Picture 2" descr="A person holding plates of food&#10;&#10;Description automatically generated">
            <a:extLst>
              <a:ext uri="{FF2B5EF4-FFF2-40B4-BE49-F238E27FC236}">
                <a16:creationId xmlns:a16="http://schemas.microsoft.com/office/drawing/2014/main" id="{8F61704F-48EE-1A5A-E051-B4B2742BF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212" y="0"/>
            <a:ext cx="348878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5EA94EAE-12E8-C321-A828-CB9CCD170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>
            <a:extLst>
              <a:ext uri="{FF2B5EF4-FFF2-40B4-BE49-F238E27FC236}">
                <a16:creationId xmlns:a16="http://schemas.microsoft.com/office/drawing/2014/main" id="{A3F292F6-AB64-7B58-C15D-58D51F8213B9}"/>
              </a:ext>
            </a:extLst>
          </p:cNvPr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Philosophy of Action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53" name="Google Shape;253;p52">
            <a:extLst>
              <a:ext uri="{FF2B5EF4-FFF2-40B4-BE49-F238E27FC236}">
                <a16:creationId xmlns:a16="http://schemas.microsoft.com/office/drawing/2014/main" id="{59B67914-4080-092D-B617-9BCD2C98B6A7}"/>
              </a:ext>
            </a:extLst>
          </p:cNvPr>
          <p:cNvSpPr txBox="1"/>
          <p:nvPr/>
        </p:nvSpPr>
        <p:spPr>
          <a:xfrm>
            <a:off x="431400" y="930225"/>
            <a:ext cx="4310721" cy="661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Suppose that someone wants two opposing things.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e.g. you want Thai for lunch, but also want sushi for lunch.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What do you “really” want in this case?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One theory: the </a:t>
            </a:r>
            <a:r>
              <a:rPr lang="en-CA" sz="2000" dirty="0">
                <a:solidFill>
                  <a:srgbClr val="FF0000"/>
                </a:solidFill>
                <a:latin typeface="Bierstadt" panose="020B0004020202020204" pitchFamily="34" charset="0"/>
              </a:rPr>
              <a:t>stronger</a:t>
            </a:r>
            <a:r>
              <a:rPr lang="en-CA" sz="2000" dirty="0">
                <a:latin typeface="Bierstadt" panose="020B0004020202020204" pitchFamily="34" charset="0"/>
              </a:rPr>
              <a:t> of the desires is the one you really want.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3" name="Picture 2" descr="A person holding plates of food&#10;&#10;Description automatically generated">
            <a:extLst>
              <a:ext uri="{FF2B5EF4-FFF2-40B4-BE49-F238E27FC236}">
                <a16:creationId xmlns:a16="http://schemas.microsoft.com/office/drawing/2014/main" id="{E06BC96D-35F4-D854-A89D-E24C403AA1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212" y="0"/>
            <a:ext cx="34887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1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FCD57A3A-F552-A749-AF55-EF47D0EB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>
            <a:extLst>
              <a:ext uri="{FF2B5EF4-FFF2-40B4-BE49-F238E27FC236}">
                <a16:creationId xmlns:a16="http://schemas.microsoft.com/office/drawing/2014/main" id="{72927482-F9F2-82FA-6D4E-62B964DDF43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520600" cy="65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sym typeface="Arial"/>
              </a:rPr>
              <a:t>Today: Objective Functions in Machine Learning</a:t>
            </a:r>
            <a:endParaRPr sz="33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36" name="Google Shape;136;p2">
            <a:extLst>
              <a:ext uri="{FF2B5EF4-FFF2-40B4-BE49-F238E27FC236}">
                <a16:creationId xmlns:a16="http://schemas.microsoft.com/office/drawing/2014/main" id="{93AF4E95-3819-6AC6-B681-E103BA83ED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2161" y="2825532"/>
            <a:ext cx="2769439" cy="77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 dirty="0">
                <a:solidFill>
                  <a:schemeClr val="dk1"/>
                </a:solidFill>
                <a:sym typeface="Arial"/>
              </a:rPr>
              <a:t>Uses information that is accessible to the system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3FA04-DBB7-0083-603B-27BA68983506}"/>
              </a:ext>
            </a:extLst>
          </p:cNvPr>
          <p:cNvSpPr txBox="1"/>
          <p:nvPr/>
        </p:nvSpPr>
        <p:spPr>
          <a:xfrm>
            <a:off x="1526919" y="1258724"/>
            <a:ext cx="18839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Bierstadt" panose="020B0004020202020204" pitchFamily="34" charset="0"/>
              </a:rPr>
              <a:t>Objective Function of Algorithm</a:t>
            </a:r>
            <a:endParaRPr lang="en-US" dirty="0">
              <a:latin typeface="Bierstadt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9D584-4CF8-019C-8BC5-93EFF68EE880}"/>
              </a:ext>
            </a:extLst>
          </p:cNvPr>
          <p:cNvSpPr txBox="1"/>
          <p:nvPr/>
        </p:nvSpPr>
        <p:spPr>
          <a:xfrm>
            <a:off x="5799830" y="1421762"/>
            <a:ext cx="188398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Bierstadt" panose="020B0004020202020204" pitchFamily="34" charset="0"/>
              </a:rPr>
              <a:t>Real World Objective</a:t>
            </a:r>
            <a:endParaRPr lang="en-US" dirty="0">
              <a:latin typeface="Bierstadt" panose="020B0004020202020204" pitchFamily="34" charset="0"/>
            </a:endParaRPr>
          </a:p>
        </p:txBody>
      </p:sp>
      <p:sp>
        <p:nvSpPr>
          <p:cNvPr id="5" name="Google Shape;136;p2">
            <a:extLst>
              <a:ext uri="{FF2B5EF4-FFF2-40B4-BE49-F238E27FC236}">
                <a16:creationId xmlns:a16="http://schemas.microsoft.com/office/drawing/2014/main" id="{1FC74F4E-3A9A-5107-AF5B-9503FF99C863}"/>
              </a:ext>
            </a:extLst>
          </p:cNvPr>
          <p:cNvSpPr txBox="1">
            <a:spLocks/>
          </p:cNvSpPr>
          <p:nvPr/>
        </p:nvSpPr>
        <p:spPr>
          <a:xfrm>
            <a:off x="5357100" y="2825532"/>
            <a:ext cx="2769439" cy="77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</a:rPr>
              <a:t>Not directly accessible to the system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2400" dirty="0">
              <a:solidFill>
                <a:schemeClr val="dk1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58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4B7743BC-6E61-51FC-7431-87F241723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>
            <a:extLst>
              <a:ext uri="{FF2B5EF4-FFF2-40B4-BE49-F238E27FC236}">
                <a16:creationId xmlns:a16="http://schemas.microsoft.com/office/drawing/2014/main" id="{49ADEFB7-D4EE-C8A6-B968-6D973278CD96}"/>
              </a:ext>
            </a:extLst>
          </p:cNvPr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Philosophy of Action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53" name="Google Shape;253;p52">
            <a:extLst>
              <a:ext uri="{FF2B5EF4-FFF2-40B4-BE49-F238E27FC236}">
                <a16:creationId xmlns:a16="http://schemas.microsoft.com/office/drawing/2014/main" id="{02689CA9-5A3B-17A4-788C-D6596C523765}"/>
              </a:ext>
            </a:extLst>
          </p:cNvPr>
          <p:cNvSpPr txBox="1"/>
          <p:nvPr/>
        </p:nvSpPr>
        <p:spPr>
          <a:xfrm>
            <a:off x="431400" y="930225"/>
            <a:ext cx="5208824" cy="538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But consider other cases – e.g. someone who wants to stop an addiction to cigarettes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In this case a person (a) wants the cigarette, but also (b) doesn’t want the cigarette. 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Usually (a) is stronger than (b).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3" name="Picture 2" descr="A person sitting on a ledge smoking a cigarette&#10;&#10;Description automatically generated">
            <a:extLst>
              <a:ext uri="{FF2B5EF4-FFF2-40B4-BE49-F238E27FC236}">
                <a16:creationId xmlns:a16="http://schemas.microsoft.com/office/drawing/2014/main" id="{54A5E3E2-8637-8E08-49CD-BB0459DBF0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817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1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0">
          <a:extLst>
            <a:ext uri="{FF2B5EF4-FFF2-40B4-BE49-F238E27FC236}">
              <a16:creationId xmlns:a16="http://schemas.microsoft.com/office/drawing/2014/main" id="{A21F80D6-B31D-A2C3-2636-EAE159011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7">
            <a:extLst>
              <a:ext uri="{FF2B5EF4-FFF2-40B4-BE49-F238E27FC236}">
                <a16:creationId xmlns:a16="http://schemas.microsoft.com/office/drawing/2014/main" id="{CB7E21ED-8261-5CCE-6C24-3D1743CE3E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561" y="443992"/>
            <a:ext cx="3649436" cy="6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en-CA" sz="2700" dirty="0">
                <a:solidFill>
                  <a:srgbClr val="002060"/>
                </a:solidFill>
                <a:latin typeface="Bierstadt"/>
              </a:rPr>
              <a:t>Discussion Question</a:t>
            </a:r>
            <a:endParaRPr lang="en-US" sz="2700" dirty="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554" name="Google Shape;554;p67">
            <a:extLst>
              <a:ext uri="{FF2B5EF4-FFF2-40B4-BE49-F238E27FC236}">
                <a16:creationId xmlns:a16="http://schemas.microsoft.com/office/drawing/2014/main" id="{605E7CF0-0751-AA14-E011-9ADBA2DB5B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defTabSz="685800">
              <a:buClr>
                <a:srgbClr val="FFFFFF"/>
              </a:buClr>
            </a:pPr>
            <a:fld id="{00000000-1234-1234-1234-123412341234}" type="slidenum">
              <a:rPr lang="en-CA">
                <a:solidFill>
                  <a:srgbClr val="FFFFFF"/>
                </a:solidFill>
              </a:rPr>
              <a:pPr defTabSz="685800">
                <a:buClr>
                  <a:srgbClr val="FFFFFF"/>
                </a:buClr>
              </a:pPr>
              <a:t>31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FB483-7655-BDFF-76EE-B822F53DFD6D}"/>
              </a:ext>
            </a:extLst>
          </p:cNvPr>
          <p:cNvSpPr txBox="1"/>
          <p:nvPr/>
        </p:nvSpPr>
        <p:spPr>
          <a:xfrm>
            <a:off x="518533" y="1642201"/>
            <a:ext cx="3649436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CA" sz="1800" dirty="0">
                <a:latin typeface="Bierstadt"/>
              </a:rPr>
              <a:t>What feature of the “want” makes it the case that he “really” wants to quit the cigarette addiction?</a:t>
            </a:r>
            <a:endParaRPr lang="en-US" sz="1800" dirty="0">
              <a:latin typeface="Bierstadt"/>
            </a:endParaRPr>
          </a:p>
        </p:txBody>
      </p:sp>
      <p:pic>
        <p:nvPicPr>
          <p:cNvPr id="2" name="Google Shape;551;p67" descr="A picture containing person&#10;&#10;Description automatically generated">
            <a:extLst>
              <a:ext uri="{FF2B5EF4-FFF2-40B4-BE49-F238E27FC236}">
                <a16:creationId xmlns:a16="http://schemas.microsoft.com/office/drawing/2014/main" id="{4535458F-31FC-80ED-E340-3F861C69DD5A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32005" y="-38865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248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1E73A671-DC93-D453-66EF-3662BF24A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>
            <a:extLst>
              <a:ext uri="{FF2B5EF4-FFF2-40B4-BE49-F238E27FC236}">
                <a16:creationId xmlns:a16="http://schemas.microsoft.com/office/drawing/2014/main" id="{5A6E9B6D-EB85-E668-523D-223588223F9F}"/>
              </a:ext>
            </a:extLst>
          </p:cNvPr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Philosophy of Action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53" name="Google Shape;253;p52">
            <a:extLst>
              <a:ext uri="{FF2B5EF4-FFF2-40B4-BE49-F238E27FC236}">
                <a16:creationId xmlns:a16="http://schemas.microsoft.com/office/drawing/2014/main" id="{D4CFF95F-5C54-0422-5B0A-EB2AD6D73855}"/>
              </a:ext>
            </a:extLst>
          </p:cNvPr>
          <p:cNvSpPr txBox="1"/>
          <p:nvPr/>
        </p:nvSpPr>
        <p:spPr>
          <a:xfrm>
            <a:off x="431400" y="930225"/>
            <a:ext cx="4358649" cy="630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One theory is from a philosopher named Harry Frankfurt.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He argued that our “real” desires are the ones that </a:t>
            </a:r>
            <a:r>
              <a:rPr lang="en-CA" sz="2000" dirty="0">
                <a:solidFill>
                  <a:schemeClr val="tx1"/>
                </a:solidFill>
                <a:latin typeface="Bierstadt" panose="020B0004020202020204" pitchFamily="34" charset="0"/>
              </a:rPr>
              <a:t>we desire to have </a:t>
            </a:r>
            <a:r>
              <a:rPr lang="en-CA" sz="2000" dirty="0">
                <a:solidFill>
                  <a:srgbClr val="FF0000"/>
                </a:solidFill>
                <a:latin typeface="Bierstadt" panose="020B0004020202020204" pitchFamily="34" charset="0"/>
              </a:rPr>
              <a:t>(second-order desires)</a:t>
            </a: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CA" sz="2000" dirty="0">
                <a:latin typeface="Bierstadt" panose="020B0004020202020204" pitchFamily="34" charset="0"/>
              </a:rPr>
              <a:t>E.g. the cigarette addict wants the cigarette, but doesn’t want to want the cigarette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000" dirty="0">
              <a:latin typeface="Bierstadt" panose="020B0004020202020204" pitchFamily="34" charset="0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CA"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1026" name="Picture 2" descr="Harry Frankfurt - American Academy in Berlin">
            <a:extLst>
              <a:ext uri="{FF2B5EF4-FFF2-40B4-BE49-F238E27FC236}">
                <a16:creationId xmlns:a16="http://schemas.microsoft.com/office/drawing/2014/main" id="{6D1ECC9E-D2CD-B90F-2368-457EED005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1841" y="4458"/>
            <a:ext cx="3622159" cy="51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0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7"/>
          <p:cNvSpPr txBox="1">
            <a:spLocks noGrp="1"/>
          </p:cNvSpPr>
          <p:nvPr>
            <p:ph type="title"/>
          </p:nvPr>
        </p:nvSpPr>
        <p:spPr>
          <a:xfrm>
            <a:off x="762561" y="443992"/>
            <a:ext cx="3649436" cy="6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en-CA" sz="2700" dirty="0">
                <a:solidFill>
                  <a:srgbClr val="002060"/>
                </a:solidFill>
                <a:latin typeface="Bierstadt"/>
              </a:rPr>
              <a:t>Discussion Question</a:t>
            </a:r>
            <a:endParaRPr lang="en-US" sz="2700" dirty="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554" name="Google Shape;554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defTabSz="685800">
              <a:buClr>
                <a:srgbClr val="FFFFFF"/>
              </a:buClr>
            </a:pPr>
            <a:fld id="{00000000-1234-1234-1234-123412341234}" type="slidenum">
              <a:rPr lang="en-CA">
                <a:solidFill>
                  <a:srgbClr val="FFFFFF"/>
                </a:solidFill>
              </a:rPr>
              <a:pPr defTabSz="685800">
                <a:buClr>
                  <a:srgbClr val="FFFFFF"/>
                </a:buClr>
              </a:pPr>
              <a:t>33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55139-3ECA-D599-3E7E-E81EF3563824}"/>
              </a:ext>
            </a:extLst>
          </p:cNvPr>
          <p:cNvSpPr txBox="1"/>
          <p:nvPr/>
        </p:nvSpPr>
        <p:spPr>
          <a:xfrm>
            <a:off x="518533" y="1642201"/>
            <a:ext cx="3649436" cy="1454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800" dirty="0">
                <a:latin typeface="Bierstadt"/>
              </a:rPr>
              <a:t>Can you think of some ways that recommender systems make recommendations that reflect what their users want, but don’t want to want?</a:t>
            </a:r>
          </a:p>
        </p:txBody>
      </p:sp>
      <p:pic>
        <p:nvPicPr>
          <p:cNvPr id="2" name="Google Shape;551;p67" descr="A picture containing person&#10;&#10;Description automatically generated">
            <a:extLst>
              <a:ext uri="{FF2B5EF4-FFF2-40B4-BE49-F238E27FC236}">
                <a16:creationId xmlns:a16="http://schemas.microsoft.com/office/drawing/2014/main" id="{5358B0D5-E1F6-4297-6F81-FD786F8F7DB6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32005" y="-38865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648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6"/>
          <p:cNvSpPr txBox="1">
            <a:spLocks noGrp="1"/>
          </p:cNvSpPr>
          <p:nvPr>
            <p:ph type="body" idx="1"/>
          </p:nvPr>
        </p:nvSpPr>
        <p:spPr>
          <a:xfrm>
            <a:off x="628650" y="1749973"/>
            <a:ext cx="3464716" cy="28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CA" sz="1500" dirty="0"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171450" indent="-76200">
              <a:buSzPts val="2000"/>
              <a:buNone/>
            </a:pPr>
            <a:endParaRPr sz="1500" dirty="0">
              <a:ea typeface="Garamond"/>
              <a:cs typeface="Garamond"/>
              <a:sym typeface="Garamond"/>
            </a:endParaRPr>
          </a:p>
        </p:txBody>
      </p:sp>
      <p:sp>
        <p:nvSpPr>
          <p:cNvPr id="542" name="Google Shape;54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defTabSz="685800">
              <a:buClr>
                <a:srgbClr val="FFFFFF"/>
              </a:buClr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pPr defTabSz="685800">
                <a:buClr>
                  <a:srgbClr val="FFFFFF"/>
                </a:buClr>
              </a:pPr>
              <a:t>34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44" name="Google Shape;544;p26"/>
          <p:cNvSpPr txBox="1"/>
          <p:nvPr/>
        </p:nvSpPr>
        <p:spPr>
          <a:xfrm>
            <a:off x="4618473" y="991442"/>
            <a:ext cx="4358053" cy="296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CA" sz="1800" b="1" dirty="0">
                <a:latin typeface="Bierstadt"/>
                <a:ea typeface="Calibri"/>
                <a:cs typeface="Calibri"/>
                <a:sym typeface="Calibri"/>
              </a:rPr>
              <a:t>Giving users explicit control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 over what they see in their recommender systems may help those recommender systems better reflect what users actually want. (Stray, “Beyond Engagement”)</a:t>
            </a:r>
            <a:endParaRPr lang="en-US" sz="1800" dirty="0">
              <a:latin typeface="Bierstadt"/>
              <a:ea typeface="Calibri"/>
              <a:cs typeface="Calibri"/>
            </a:endParaRPr>
          </a:p>
          <a:p>
            <a:pPr defTabSz="685800"/>
            <a:endParaRPr sz="1800" dirty="0">
              <a:latin typeface="Bierstadt"/>
              <a:ea typeface="Calibri"/>
              <a:cs typeface="Calibri"/>
            </a:endParaRPr>
          </a:p>
          <a:p>
            <a:pPr defTabSz="685800"/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E.g. ‘see less often’ or ‘hide post’ functions in feeds</a:t>
            </a:r>
            <a:endParaRPr sz="1800" dirty="0">
              <a:latin typeface="Bierstadt"/>
            </a:endParaRPr>
          </a:p>
          <a:p>
            <a:pPr defTabSz="685800">
              <a:spcBef>
                <a:spcPts val="450"/>
              </a:spcBef>
              <a:buSzPts val="2400"/>
            </a:pPr>
            <a:endParaRPr sz="1800" dirty="0">
              <a:solidFill>
                <a:srgbClr val="595959"/>
              </a:solidFill>
              <a:latin typeface="Bierstadt"/>
              <a:ea typeface="Calibri"/>
              <a:cs typeface="Calibri"/>
            </a:endParaRPr>
          </a:p>
          <a:p>
            <a:pPr defTabSz="685800">
              <a:spcBef>
                <a:spcPts val="450"/>
              </a:spcBef>
              <a:buSzPts val="2400"/>
            </a:pPr>
            <a:endParaRPr sz="1800" dirty="0">
              <a:solidFill>
                <a:srgbClr val="595959"/>
              </a:solidFill>
              <a:latin typeface="Bierstadt"/>
              <a:ea typeface="Calibri"/>
              <a:cs typeface="Calibri"/>
            </a:endParaRPr>
          </a:p>
        </p:txBody>
      </p:sp>
      <p:pic>
        <p:nvPicPr>
          <p:cNvPr id="545" name="Google Shape;545;p26" descr="A picture containing indoo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160" y="0"/>
            <a:ext cx="43580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0">
          <a:extLst>
            <a:ext uri="{FF2B5EF4-FFF2-40B4-BE49-F238E27FC236}">
              <a16:creationId xmlns:a16="http://schemas.microsoft.com/office/drawing/2014/main" id="{5C05E4D1-31F7-034F-2891-E6451340F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7">
            <a:extLst>
              <a:ext uri="{FF2B5EF4-FFF2-40B4-BE49-F238E27FC236}">
                <a16:creationId xmlns:a16="http://schemas.microsoft.com/office/drawing/2014/main" id="{17A3B321-E761-C28B-44DC-2755AC1E76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561" y="443992"/>
            <a:ext cx="3649436" cy="6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en-CA" sz="2700" dirty="0">
                <a:solidFill>
                  <a:srgbClr val="002060"/>
                </a:solidFill>
                <a:latin typeface="Bierstadt"/>
              </a:rPr>
              <a:t>Discussion Question</a:t>
            </a:r>
            <a:endParaRPr lang="en-US" sz="2700" dirty="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554" name="Google Shape;554;p67">
            <a:extLst>
              <a:ext uri="{FF2B5EF4-FFF2-40B4-BE49-F238E27FC236}">
                <a16:creationId xmlns:a16="http://schemas.microsoft.com/office/drawing/2014/main" id="{1F409074-C9DE-8B9A-9891-BCDAA007F3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defTabSz="685800">
              <a:buClr>
                <a:srgbClr val="FFFFFF"/>
              </a:buClr>
            </a:pPr>
            <a:fld id="{00000000-1234-1234-1234-123412341234}" type="slidenum">
              <a:rPr lang="en-CA">
                <a:solidFill>
                  <a:srgbClr val="FFFFFF"/>
                </a:solidFill>
              </a:rPr>
              <a:pPr defTabSz="685800">
                <a:buClr>
                  <a:srgbClr val="FFFFFF"/>
                </a:buClr>
              </a:pPr>
              <a:t>35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BB159-830B-91A8-441D-21844D575724}"/>
              </a:ext>
            </a:extLst>
          </p:cNvPr>
          <p:cNvSpPr txBox="1"/>
          <p:nvPr/>
        </p:nvSpPr>
        <p:spPr>
          <a:xfrm>
            <a:off x="518533" y="1642201"/>
            <a:ext cx="3649436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800" dirty="0">
                <a:latin typeface="Bierstadt"/>
              </a:rPr>
              <a:t>What sort of personal controls would you want to have over your feeds in the social media platforms you use?</a:t>
            </a:r>
          </a:p>
        </p:txBody>
      </p:sp>
      <p:pic>
        <p:nvPicPr>
          <p:cNvPr id="2" name="Google Shape;551;p67" descr="A picture containing person&#10;&#10;Description automatically generated">
            <a:extLst>
              <a:ext uri="{FF2B5EF4-FFF2-40B4-BE49-F238E27FC236}">
                <a16:creationId xmlns:a16="http://schemas.microsoft.com/office/drawing/2014/main" id="{C1A609EB-B292-6592-AC2B-E82172CDCD5E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32005" y="-38865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57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78">
          <a:extLst>
            <a:ext uri="{FF2B5EF4-FFF2-40B4-BE49-F238E27FC236}">
              <a16:creationId xmlns:a16="http://schemas.microsoft.com/office/drawing/2014/main" id="{5B53DB62-0DC0-E180-3C4F-475CE8A30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>
            <a:extLst>
              <a:ext uri="{FF2B5EF4-FFF2-40B4-BE49-F238E27FC236}">
                <a16:creationId xmlns:a16="http://schemas.microsoft.com/office/drawing/2014/main" id="{9BB7389F-9518-5CC4-C6F8-6230D1E343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  <a:defRPr/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  <a:defRPr/>
              </a:pPr>
              <a:t>36</a:t>
            </a:fld>
            <a:endParaRPr dirty="0"/>
          </a:p>
        </p:txBody>
      </p:sp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E76DFB76-C020-ADA9-B308-3949BA7248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50910" y="1816245"/>
            <a:ext cx="3624510" cy="168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25088"/>
              <a:buNone/>
            </a:pPr>
            <a:r>
              <a:rPr lang="en-CA" sz="3000" dirty="0">
                <a:solidFill>
                  <a:schemeClr val="tx1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Part 3:</a:t>
            </a:r>
            <a:endParaRPr lang="en-CA" sz="3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endParaRPr lang="en-CA" sz="3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r>
              <a:rPr lang="en-CA" sz="3000" dirty="0">
                <a:solidFill>
                  <a:srgbClr val="FF0000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Beyond User Preferences: Business Reasons</a:t>
            </a: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  <a:ea typeface="Garamond"/>
              <a:cs typeface="Garamond"/>
            </a:endParaRPr>
          </a:p>
        </p:txBody>
      </p:sp>
      <p:pic>
        <p:nvPicPr>
          <p:cNvPr id="3" name="Picture 2" descr="A wooden sign post with a snowy mountain in the background&#10;&#10;Description automatically generated">
            <a:extLst>
              <a:ext uri="{FF2B5EF4-FFF2-40B4-BE49-F238E27FC236}">
                <a16:creationId xmlns:a16="http://schemas.microsoft.com/office/drawing/2014/main" id="{82E3601B-71D8-57E8-55B1-36044B9B4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58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50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87">
          <a:extLst>
            <a:ext uri="{FF2B5EF4-FFF2-40B4-BE49-F238E27FC236}">
              <a16:creationId xmlns:a16="http://schemas.microsoft.com/office/drawing/2014/main" id="{1A2561EC-444C-9D0C-5D3A-F13AFC85A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>
            <a:extLst>
              <a:ext uri="{FF2B5EF4-FFF2-40B4-BE49-F238E27FC236}">
                <a16:creationId xmlns:a16="http://schemas.microsoft.com/office/drawing/2014/main" id="{0B174939-3DE8-C472-CE45-A3DDAD78BB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37</a:t>
            </a:fld>
            <a:endParaRPr dirty="0"/>
          </a:p>
        </p:txBody>
      </p:sp>
      <p:sp>
        <p:nvSpPr>
          <p:cNvPr id="390" name="Google Shape;390;p15">
            <a:extLst>
              <a:ext uri="{FF2B5EF4-FFF2-40B4-BE49-F238E27FC236}">
                <a16:creationId xmlns:a16="http://schemas.microsoft.com/office/drawing/2014/main" id="{50ED1D91-4880-23DA-A55D-EA022D7078FE}"/>
              </a:ext>
            </a:extLst>
          </p:cNvPr>
          <p:cNvSpPr txBox="1"/>
          <p:nvPr/>
        </p:nvSpPr>
        <p:spPr>
          <a:xfrm>
            <a:off x="846666" y="588455"/>
            <a:ext cx="5611284" cy="100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CA" sz="2000" dirty="0">
                <a:latin typeface="Bierstadt"/>
                <a:ea typeface="Calibri"/>
                <a:cs typeface="Calibri"/>
                <a:sym typeface="Calibri"/>
              </a:rPr>
              <a:t>Small Group Activity</a:t>
            </a:r>
          </a:p>
          <a:p>
            <a:pPr defTabSz="685800">
              <a:lnSpc>
                <a:spcPct val="90000"/>
              </a:lnSpc>
            </a:pPr>
            <a:endParaRPr lang="en-CA" sz="2000" dirty="0">
              <a:latin typeface="Bierstadt"/>
              <a:ea typeface="Calibri"/>
              <a:cs typeface="Calibri"/>
              <a:sym typeface="Calibri"/>
            </a:endParaRPr>
          </a:p>
          <a:p>
            <a:pPr defTabSz="685800"/>
            <a:r>
              <a:rPr lang="en-CA" sz="2000" dirty="0">
                <a:latin typeface="Bierstadt"/>
              </a:rPr>
              <a:t>W</a:t>
            </a:r>
            <a:r>
              <a:rPr lang="en-US" sz="2000" dirty="0" err="1">
                <a:latin typeface="Bierstadt"/>
              </a:rPr>
              <a:t>hich</a:t>
            </a:r>
            <a:r>
              <a:rPr lang="en-US" sz="2000" dirty="0">
                <a:latin typeface="Bierstadt"/>
              </a:rPr>
              <a:t> of these recommender systems do you think has the strongest business incentive not to give users just what they (really) want? What might they try to maximize instead?</a:t>
            </a:r>
          </a:p>
          <a:p>
            <a:pPr defTabSz="685800"/>
            <a:endParaRPr lang="en-US" sz="2000" dirty="0">
              <a:latin typeface="Bierstadt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Netflix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Duolingo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Facebook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Tinder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Amazon</a:t>
            </a:r>
          </a:p>
          <a:p>
            <a:pPr defTabSz="685800">
              <a:lnSpc>
                <a:spcPct val="90000"/>
              </a:lnSpc>
            </a:pPr>
            <a:endParaRPr sz="21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400"/>
            </a:pPr>
            <a:endParaRPr sz="18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1050" dirty="0">
              <a:latin typeface="Bierstadt" panose="020B0004020202020204" pitchFamily="34" charset="0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80805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78">
          <a:extLst>
            <a:ext uri="{FF2B5EF4-FFF2-40B4-BE49-F238E27FC236}">
              <a16:creationId xmlns:a16="http://schemas.microsoft.com/office/drawing/2014/main" id="{EAACEFA5-C554-B7DB-F954-047B798AB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>
            <a:extLst>
              <a:ext uri="{FF2B5EF4-FFF2-40B4-BE49-F238E27FC236}">
                <a16:creationId xmlns:a16="http://schemas.microsoft.com/office/drawing/2014/main" id="{367E74D3-19E4-575D-E2CD-AC9C374791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  <a:defRPr/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  <a:defRPr/>
              </a:pPr>
              <a:t>38</a:t>
            </a:fld>
            <a:endParaRPr dirty="0"/>
          </a:p>
        </p:txBody>
      </p:sp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787013F0-AB2A-51F8-3943-1574554172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50910" y="1816245"/>
            <a:ext cx="3624510" cy="168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25088"/>
              <a:buNone/>
            </a:pPr>
            <a:r>
              <a:rPr lang="en-CA" sz="3000" dirty="0">
                <a:solidFill>
                  <a:schemeClr val="tx1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Part 4:</a:t>
            </a:r>
            <a:endParaRPr lang="en-CA" sz="3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endParaRPr lang="en-CA" sz="3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r>
              <a:rPr lang="en-CA" sz="3000" dirty="0">
                <a:solidFill>
                  <a:srgbClr val="FF0000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Beyond User Preferences: Values</a:t>
            </a: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  <a:ea typeface="Garamond"/>
              <a:cs typeface="Garamond"/>
            </a:endParaRPr>
          </a:p>
        </p:txBody>
      </p:sp>
      <p:pic>
        <p:nvPicPr>
          <p:cNvPr id="3" name="Picture 2" descr="A wooden sign post with a snowy mountain in the background&#10;&#10;Description automatically generated">
            <a:extLst>
              <a:ext uri="{FF2B5EF4-FFF2-40B4-BE49-F238E27FC236}">
                <a16:creationId xmlns:a16="http://schemas.microsoft.com/office/drawing/2014/main" id="{5D210DFF-DD2C-3E6B-C2AF-DCA68FF30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58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01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87">
          <a:extLst>
            <a:ext uri="{FF2B5EF4-FFF2-40B4-BE49-F238E27FC236}">
              <a16:creationId xmlns:a16="http://schemas.microsoft.com/office/drawing/2014/main" id="{00C0722B-011F-3165-1083-3F70AF85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>
            <a:extLst>
              <a:ext uri="{FF2B5EF4-FFF2-40B4-BE49-F238E27FC236}">
                <a16:creationId xmlns:a16="http://schemas.microsoft.com/office/drawing/2014/main" id="{11678147-10DF-095A-2500-5C6CF006C7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39</a:t>
            </a:fld>
            <a:endParaRPr dirty="0"/>
          </a:p>
        </p:txBody>
      </p:sp>
      <p:sp>
        <p:nvSpPr>
          <p:cNvPr id="390" name="Google Shape;390;p15">
            <a:extLst>
              <a:ext uri="{FF2B5EF4-FFF2-40B4-BE49-F238E27FC236}">
                <a16:creationId xmlns:a16="http://schemas.microsoft.com/office/drawing/2014/main" id="{009CF9BD-F106-4BE0-8834-5BC2EF4E61AE}"/>
              </a:ext>
            </a:extLst>
          </p:cNvPr>
          <p:cNvSpPr txBox="1"/>
          <p:nvPr/>
        </p:nvSpPr>
        <p:spPr>
          <a:xfrm>
            <a:off x="846666" y="588455"/>
            <a:ext cx="5611284" cy="100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CA" sz="2000" dirty="0">
                <a:latin typeface="Bierstadt"/>
                <a:ea typeface="Calibri"/>
                <a:cs typeface="Calibri"/>
                <a:sym typeface="Calibri"/>
              </a:rPr>
              <a:t>Small Group Activity</a:t>
            </a:r>
          </a:p>
          <a:p>
            <a:pPr defTabSz="685800">
              <a:lnSpc>
                <a:spcPct val="90000"/>
              </a:lnSpc>
            </a:pPr>
            <a:endParaRPr lang="en-CA" sz="2000" dirty="0">
              <a:latin typeface="Bierstadt"/>
              <a:ea typeface="Calibri"/>
              <a:cs typeface="Calibri"/>
              <a:sym typeface="Calibri"/>
            </a:endParaRPr>
          </a:p>
          <a:p>
            <a:pPr defTabSz="685800">
              <a:lnSpc>
                <a:spcPct val="90000"/>
              </a:lnSpc>
            </a:pPr>
            <a:r>
              <a:rPr lang="en-CA" sz="2000" dirty="0">
                <a:latin typeface="Bierstadt"/>
                <a:ea typeface="Calibri"/>
                <a:cs typeface="Calibri"/>
                <a:sym typeface="Calibri"/>
              </a:rPr>
              <a:t>What are some potential negative side effects of simply giving users what they want, in the following recommender systems?</a:t>
            </a:r>
          </a:p>
          <a:p>
            <a:pPr defTabSz="685800"/>
            <a:endParaRPr lang="en-US" sz="2000" dirty="0">
              <a:latin typeface="Bierstadt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Netflix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Duolingo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Facebook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latin typeface="Bierstadt"/>
              </a:rPr>
              <a:t>Tinder</a:t>
            </a:r>
          </a:p>
          <a:p>
            <a:pPr defTabSz="685800">
              <a:lnSpc>
                <a:spcPct val="90000"/>
              </a:lnSpc>
            </a:pPr>
            <a:endParaRPr sz="21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400"/>
            </a:pPr>
            <a:endParaRPr sz="18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1050" dirty="0">
              <a:latin typeface="Bierstadt" panose="020B0004020202020204" pitchFamily="34" charset="0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451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FB885B9B-C731-BBA6-05A2-1B34C7A3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>
            <a:extLst>
              <a:ext uri="{FF2B5EF4-FFF2-40B4-BE49-F238E27FC236}">
                <a16:creationId xmlns:a16="http://schemas.microsoft.com/office/drawing/2014/main" id="{AF1066F4-24CD-DBAF-8ED3-B65370E114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520600" cy="65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sym typeface="Arial"/>
              </a:rPr>
              <a:t>Our Main Example: Recommender Systems</a:t>
            </a:r>
            <a:endParaRPr sz="33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36" name="Google Shape;136;p2">
            <a:extLst>
              <a:ext uri="{FF2B5EF4-FFF2-40B4-BE49-F238E27FC236}">
                <a16:creationId xmlns:a16="http://schemas.microsoft.com/office/drawing/2014/main" id="{7ADFE062-6C22-7F80-2E61-CA8E843391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2161" y="2825532"/>
            <a:ext cx="2769439" cy="77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 dirty="0">
                <a:solidFill>
                  <a:schemeClr val="dk1"/>
                </a:solidFill>
                <a:sym typeface="Arial"/>
              </a:rPr>
              <a:t>Uses information that is accessible to the system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400C4-E8F5-B583-62F9-15BE4043F681}"/>
              </a:ext>
            </a:extLst>
          </p:cNvPr>
          <p:cNvSpPr txBox="1"/>
          <p:nvPr/>
        </p:nvSpPr>
        <p:spPr>
          <a:xfrm>
            <a:off x="1526919" y="1258724"/>
            <a:ext cx="18839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Bierstadt" panose="020B0004020202020204" pitchFamily="34" charset="0"/>
              </a:rPr>
              <a:t>Objective Function of Algorithm</a:t>
            </a:r>
            <a:endParaRPr lang="en-US" dirty="0">
              <a:latin typeface="Bierstadt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3A1B2-8804-FF62-9773-F25F2F0A698E}"/>
              </a:ext>
            </a:extLst>
          </p:cNvPr>
          <p:cNvSpPr txBox="1"/>
          <p:nvPr/>
        </p:nvSpPr>
        <p:spPr>
          <a:xfrm>
            <a:off x="5799830" y="1421762"/>
            <a:ext cx="188398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Bierstadt" panose="020B0004020202020204" pitchFamily="34" charset="0"/>
              </a:rPr>
              <a:t>Real World Objective</a:t>
            </a:r>
            <a:endParaRPr lang="en-US" dirty="0">
              <a:latin typeface="Bierstadt" panose="020B0004020202020204" pitchFamily="34" charset="0"/>
            </a:endParaRPr>
          </a:p>
        </p:txBody>
      </p:sp>
      <p:sp>
        <p:nvSpPr>
          <p:cNvPr id="5" name="Google Shape;136;p2">
            <a:extLst>
              <a:ext uri="{FF2B5EF4-FFF2-40B4-BE49-F238E27FC236}">
                <a16:creationId xmlns:a16="http://schemas.microsoft.com/office/drawing/2014/main" id="{7B5A0366-D0F5-9A44-911C-B2E24A382DB1}"/>
              </a:ext>
            </a:extLst>
          </p:cNvPr>
          <p:cNvSpPr txBox="1">
            <a:spLocks/>
          </p:cNvSpPr>
          <p:nvPr/>
        </p:nvSpPr>
        <p:spPr>
          <a:xfrm>
            <a:off x="5357100" y="2825532"/>
            <a:ext cx="2769439" cy="77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sz="1800" dirty="0">
                <a:solidFill>
                  <a:schemeClr val="dk1"/>
                </a:solidFill>
              </a:rPr>
              <a:t>Not directly accessible to the system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2400" dirty="0">
              <a:solidFill>
                <a:schemeClr val="dk1"/>
              </a:solidFill>
            </a:endParaRPr>
          </a:p>
          <a:p>
            <a:pPr marL="0" indent="0"/>
            <a:endParaRPr lang="en-US" dirty="0"/>
          </a:p>
        </p:txBody>
      </p:sp>
      <p:sp>
        <p:nvSpPr>
          <p:cNvPr id="2" name="Google Shape;136;p2">
            <a:extLst>
              <a:ext uri="{FF2B5EF4-FFF2-40B4-BE49-F238E27FC236}">
                <a16:creationId xmlns:a16="http://schemas.microsoft.com/office/drawing/2014/main" id="{C275506C-9ECA-0551-FCDB-C37075308C6A}"/>
              </a:ext>
            </a:extLst>
          </p:cNvPr>
          <p:cNvSpPr txBox="1">
            <a:spLocks/>
          </p:cNvSpPr>
          <p:nvPr/>
        </p:nvSpPr>
        <p:spPr>
          <a:xfrm>
            <a:off x="5357099" y="3913481"/>
            <a:ext cx="2769439" cy="77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Bierstadt" panose="020B0004020202020204" pitchFamily="34" charset="0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FF0000"/>
                </a:solidFill>
              </a:rPr>
              <a:t>e.g. user preferences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US" sz="2400" dirty="0">
              <a:solidFill>
                <a:schemeClr val="dk1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3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7">
          <a:extLst>
            <a:ext uri="{FF2B5EF4-FFF2-40B4-BE49-F238E27FC236}">
              <a16:creationId xmlns:a16="http://schemas.microsoft.com/office/drawing/2014/main" id="{67E51E7D-2DDA-E9CA-3051-CFF06B57B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>
            <a:extLst>
              <a:ext uri="{FF2B5EF4-FFF2-40B4-BE49-F238E27FC236}">
                <a16:creationId xmlns:a16="http://schemas.microsoft.com/office/drawing/2014/main" id="{D8D6A8CF-DE1C-7D9A-31C6-425B1EA441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40</a:t>
            </a:fld>
            <a:endParaRPr dirty="0"/>
          </a:p>
        </p:txBody>
      </p:sp>
      <p:sp>
        <p:nvSpPr>
          <p:cNvPr id="390" name="Google Shape;390;p15">
            <a:extLst>
              <a:ext uri="{FF2B5EF4-FFF2-40B4-BE49-F238E27FC236}">
                <a16:creationId xmlns:a16="http://schemas.microsoft.com/office/drawing/2014/main" id="{D0B54BE7-1AEA-1722-0323-1640B3FE9136}"/>
              </a:ext>
            </a:extLst>
          </p:cNvPr>
          <p:cNvSpPr txBox="1"/>
          <p:nvPr/>
        </p:nvSpPr>
        <p:spPr>
          <a:xfrm>
            <a:off x="4432264" y="1273735"/>
            <a:ext cx="4051371" cy="100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CA" sz="2400" dirty="0">
                <a:latin typeface="Bierstadt"/>
                <a:ea typeface="Calibri"/>
                <a:cs typeface="Calibri"/>
                <a:sym typeface="Calibri"/>
              </a:rPr>
              <a:t>Sometimes we want to override user preferences because of the risk of harm.</a:t>
            </a:r>
            <a:endParaRPr sz="24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400"/>
            </a:pPr>
            <a:endParaRPr sz="18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1050" dirty="0">
              <a:latin typeface="Bierstadt" panose="020B0004020202020204" pitchFamily="34" charset="0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 descr="A hand reaching out to the side of a window&#10;&#10;Description automatically generated">
            <a:extLst>
              <a:ext uri="{FF2B5EF4-FFF2-40B4-BE49-F238E27FC236}">
                <a16:creationId xmlns:a16="http://schemas.microsoft.com/office/drawing/2014/main" id="{F753C805-8777-8629-9F1C-77E228482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793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07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fire&#10;&#10;Description automatically generated with medium confidence">
            <a:extLst>
              <a:ext uri="{FF2B5EF4-FFF2-40B4-BE49-F238E27FC236}">
                <a16:creationId xmlns:a16="http://schemas.microsoft.com/office/drawing/2014/main" id="{6111CB47-BF32-45C5-89ED-00CB5A853E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922" y="2871938"/>
            <a:ext cx="1070083" cy="686322"/>
          </a:xfrm>
          <a:prstGeom prst="rect">
            <a:avLst/>
          </a:prstGeom>
        </p:spPr>
      </p:pic>
      <p:pic>
        <p:nvPicPr>
          <p:cNvPr id="26" name="Picture 25" descr="A picture containing person, weapon&#10;&#10;Description automatically generated">
            <a:extLst>
              <a:ext uri="{FF2B5EF4-FFF2-40B4-BE49-F238E27FC236}">
                <a16:creationId xmlns:a16="http://schemas.microsoft.com/office/drawing/2014/main" id="{22112F86-8892-48D5-B0D0-7749E7AAA7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12" y="2871938"/>
            <a:ext cx="1058775" cy="706799"/>
          </a:xfrm>
          <a:prstGeom prst="rect">
            <a:avLst/>
          </a:prstGeom>
        </p:spPr>
      </p:pic>
      <p:sp>
        <p:nvSpPr>
          <p:cNvPr id="157" name="Google Shape;157;p11"/>
          <p:cNvSpPr/>
          <p:nvPr/>
        </p:nvSpPr>
        <p:spPr>
          <a:xfrm>
            <a:off x="867440" y="879764"/>
            <a:ext cx="3097470" cy="3983181"/>
          </a:xfrm>
          <a:prstGeom prst="roundRect">
            <a:avLst>
              <a:gd name="adj" fmla="val 16667"/>
            </a:avLst>
          </a:prstGeom>
          <a:solidFill>
            <a:schemeClr val="lt1">
              <a:alpha val="2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4405520" y="1151012"/>
            <a:ext cx="3961125" cy="3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dirty="0">
                <a:latin typeface="Bierstadt" panose="020B0004020202020204" pitchFamily="34" charset="0"/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171450" indent="-38100">
              <a:buNone/>
            </a:pPr>
            <a:endParaRPr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41</a:t>
            </a:fld>
            <a:endParaRPr dirty="0"/>
          </a:p>
        </p:txBody>
      </p:sp>
      <p:sp>
        <p:nvSpPr>
          <p:cNvPr id="160" name="Google Shape;160;p11"/>
          <p:cNvSpPr txBox="1"/>
          <p:nvPr/>
        </p:nvSpPr>
        <p:spPr>
          <a:xfrm>
            <a:off x="5928135" y="938386"/>
            <a:ext cx="2891676" cy="374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defTabSz="685800">
              <a:lnSpc>
                <a:spcPct val="90000"/>
              </a:lnSpc>
              <a:buSzPct val="100000"/>
            </a:pPr>
            <a:endParaRPr sz="1050" dirty="0">
              <a:latin typeface="Bierstadt" panose="020B0004020202020204" pitchFamily="34" charset="0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ct val="108107"/>
            </a:pPr>
            <a:endParaRPr sz="15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571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ct val="108108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r>
              <a:rPr lang="en-CA" sz="15000" dirty="0">
                <a:solidFill>
                  <a:schemeClr val="tx1"/>
                </a:solidFill>
                <a:latin typeface="Bierstadt" panose="020B0004020202020204" pitchFamily="34" charset="0"/>
                <a:ea typeface="Garamond"/>
                <a:cs typeface="Garamond"/>
                <a:sym typeface="Garamond"/>
              </a:rPr>
              <a:t>{  }</a:t>
            </a:r>
            <a:endParaRPr sz="15000" dirty="0">
              <a:solidFill>
                <a:schemeClr val="tx1"/>
              </a:solidFill>
              <a:latin typeface="Bierstadt" panose="020B0004020202020204" pitchFamily="34" charset="0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1236653" y="3710932"/>
            <a:ext cx="2187255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 panose="020B0004020202020204" pitchFamily="34" charset="0"/>
              </a:rPr>
              <a:t>Choose which of these to present to the user, when to present them, in what order….</a:t>
            </a:r>
            <a:endParaRPr sz="1050" dirty="0">
              <a:solidFill>
                <a:schemeClr val="tx1"/>
              </a:solidFill>
              <a:latin typeface="Bierstadt" panose="020B0004020202020204" pitchFamily="34" charset="0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4276427" y="2293953"/>
            <a:ext cx="1641989" cy="7350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>
              <a:alpha val="20000"/>
            </a:srgb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4198828" y="2511429"/>
            <a:ext cx="1495391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 panose="020B0004020202020204" pitchFamily="34" charset="0"/>
              </a:rPr>
              <a:t>To maximize</a:t>
            </a:r>
            <a:endParaRPr sz="1050" dirty="0">
              <a:solidFill>
                <a:schemeClr val="tx1"/>
              </a:solidFill>
              <a:latin typeface="Bierstadt" panose="020B0004020202020204" pitchFamily="34" charset="0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6229933" y="2269998"/>
            <a:ext cx="1495350" cy="122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 panose="020B0004020202020204" pitchFamily="34" charset="0"/>
              </a:rPr>
              <a:t>Clicks</a:t>
            </a:r>
            <a:endParaRPr sz="1050" dirty="0">
              <a:solidFill>
                <a:schemeClr val="tx1"/>
              </a:solidFill>
              <a:latin typeface="Bierstadt" panose="020B0004020202020204" pitchFamily="34" charset="0"/>
            </a:endParaRPr>
          </a:p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 panose="020B0004020202020204" pitchFamily="34" charset="0"/>
              </a:rPr>
              <a:t>Viewing time</a:t>
            </a:r>
            <a:endParaRPr sz="1050" dirty="0">
              <a:solidFill>
                <a:schemeClr val="tx1"/>
              </a:solidFill>
              <a:latin typeface="Bierstadt" panose="020B0004020202020204" pitchFamily="34" charset="0"/>
            </a:endParaRPr>
          </a:p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 panose="020B0004020202020204" pitchFamily="34" charset="0"/>
              </a:rPr>
              <a:t>Engagement</a:t>
            </a:r>
            <a:endParaRPr sz="1050" dirty="0">
              <a:solidFill>
                <a:schemeClr val="tx1"/>
              </a:solidFill>
              <a:latin typeface="Bierstadt" panose="020B0004020202020204" pitchFamily="34" charset="0"/>
            </a:endParaRPr>
          </a:p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 panose="020B0004020202020204" pitchFamily="34" charset="0"/>
              </a:rPr>
              <a:t>Logins</a:t>
            </a:r>
            <a:endParaRPr sz="1050" dirty="0">
              <a:solidFill>
                <a:schemeClr val="tx1"/>
              </a:solidFill>
              <a:latin typeface="Bierstadt" panose="020B0004020202020204" pitchFamily="34" charset="0"/>
            </a:endParaRPr>
          </a:p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 panose="020B0004020202020204" pitchFamily="34" charset="0"/>
              </a:rPr>
              <a:t>Etc</a:t>
            </a:r>
            <a:r>
              <a:rPr lang="en-CA" sz="1500" dirty="0">
                <a:solidFill>
                  <a:srgbClr val="FFFFFF"/>
                </a:solidFill>
                <a:latin typeface="Bierstadt" panose="020B0004020202020204" pitchFamily="34" charset="0"/>
              </a:rPr>
              <a:t>.</a:t>
            </a:r>
            <a:endParaRPr sz="150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cxnSp>
        <p:nvCxnSpPr>
          <p:cNvPr id="171" name="Google Shape;171;p11"/>
          <p:cNvCxnSpPr/>
          <p:nvPr/>
        </p:nvCxnSpPr>
        <p:spPr>
          <a:xfrm>
            <a:off x="1163545" y="2838679"/>
            <a:ext cx="1123910" cy="739526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11"/>
          <p:cNvCxnSpPr/>
          <p:nvPr/>
        </p:nvCxnSpPr>
        <p:spPr>
          <a:xfrm>
            <a:off x="2476937" y="2844501"/>
            <a:ext cx="1123910" cy="739526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11"/>
          <p:cNvCxnSpPr/>
          <p:nvPr/>
        </p:nvCxnSpPr>
        <p:spPr>
          <a:xfrm rot="10800000" flipH="1">
            <a:off x="1082252" y="2881689"/>
            <a:ext cx="1127604" cy="646288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11"/>
          <p:cNvCxnSpPr/>
          <p:nvPr/>
        </p:nvCxnSpPr>
        <p:spPr>
          <a:xfrm rot="10800000" flipH="1">
            <a:off x="2521373" y="2896885"/>
            <a:ext cx="1001653" cy="615896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11"/>
          <p:cNvSpPr txBox="1"/>
          <p:nvPr/>
        </p:nvSpPr>
        <p:spPr>
          <a:xfrm>
            <a:off x="4031421" y="3887322"/>
            <a:ext cx="4970475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3048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CA" sz="21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The problem of </a:t>
            </a:r>
            <a:r>
              <a:rPr lang="en-CA" sz="2100" b="1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content moderation: </a:t>
            </a:r>
            <a:br>
              <a:rPr lang="en-CA" sz="2100" b="1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</a:br>
            <a:r>
              <a:rPr lang="en-CA" sz="21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are there any posts that should not be presented under any circumstances? </a:t>
            </a:r>
            <a:endParaRPr sz="2100" dirty="0">
              <a:solidFill>
                <a:schemeClr val="tx1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defTabSz="685800">
              <a:lnSpc>
                <a:spcPct val="90000"/>
              </a:lnSpc>
              <a:spcBef>
                <a:spcPts val="750"/>
              </a:spcBef>
              <a:buSzPts val="2800"/>
            </a:pPr>
            <a:endParaRPr sz="2100" dirty="0">
              <a:solidFill>
                <a:srgbClr val="FFFFFF"/>
              </a:solidFill>
              <a:highlight>
                <a:srgbClr val="FFFF00"/>
              </a:highlight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indent="-1714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1681071" y="15426"/>
            <a:ext cx="6266258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Content Moderation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2" name="Picture 21" descr="A picture containing outdoor&#10;&#10;Description automatically generated">
            <a:extLst>
              <a:ext uri="{FF2B5EF4-FFF2-40B4-BE49-F238E27FC236}">
                <a16:creationId xmlns:a16="http://schemas.microsoft.com/office/drawing/2014/main" id="{064A4701-95F1-43BC-B990-309A0C414C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053" y="1032132"/>
            <a:ext cx="976507" cy="675039"/>
          </a:xfrm>
          <a:prstGeom prst="rect">
            <a:avLst/>
          </a:prstGeom>
        </p:spPr>
      </p:pic>
      <p:pic>
        <p:nvPicPr>
          <p:cNvPr id="23" name="Picture 22" descr="A person on a swing&#10;&#10;Description automatically generated with low confidence">
            <a:extLst>
              <a:ext uri="{FF2B5EF4-FFF2-40B4-BE49-F238E27FC236}">
                <a16:creationId xmlns:a16="http://schemas.microsoft.com/office/drawing/2014/main" id="{C681EBD5-7BC8-4C81-A6EA-2E94E5CC07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996" y="1032133"/>
            <a:ext cx="991907" cy="661271"/>
          </a:xfrm>
          <a:prstGeom prst="rect">
            <a:avLst/>
          </a:prstGeom>
        </p:spPr>
      </p:pic>
      <p:pic>
        <p:nvPicPr>
          <p:cNvPr id="24" name="Picture 23" descr="A cit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id="{6770BF3E-5F25-4F50-B308-D913CBEAA7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94" y="1958213"/>
            <a:ext cx="1007222" cy="671481"/>
          </a:xfrm>
          <a:prstGeom prst="rect">
            <a:avLst/>
          </a:prstGeom>
        </p:spPr>
      </p:pic>
      <p:pic>
        <p:nvPicPr>
          <p:cNvPr id="25" name="Picture 24" descr="A picture containing eyepatch&#10;&#10;Description automatically generated">
            <a:extLst>
              <a:ext uri="{FF2B5EF4-FFF2-40B4-BE49-F238E27FC236}">
                <a16:creationId xmlns:a16="http://schemas.microsoft.com/office/drawing/2014/main" id="{79765356-899E-4CC2-90CF-76EE2FFBCB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603" y="1967135"/>
            <a:ext cx="1033401" cy="68893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7">
          <a:extLst>
            <a:ext uri="{FF2B5EF4-FFF2-40B4-BE49-F238E27FC236}">
              <a16:creationId xmlns:a16="http://schemas.microsoft.com/office/drawing/2014/main" id="{ADE4FF6F-21A7-C1AF-61C6-8507EADE1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>
            <a:extLst>
              <a:ext uri="{FF2B5EF4-FFF2-40B4-BE49-F238E27FC236}">
                <a16:creationId xmlns:a16="http://schemas.microsoft.com/office/drawing/2014/main" id="{6E5CF5AE-950A-C428-89CD-4895D0E75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42</a:t>
            </a:fld>
            <a:endParaRPr dirty="0"/>
          </a:p>
        </p:txBody>
      </p:sp>
      <p:sp>
        <p:nvSpPr>
          <p:cNvPr id="390" name="Google Shape;390;p15">
            <a:extLst>
              <a:ext uri="{FF2B5EF4-FFF2-40B4-BE49-F238E27FC236}">
                <a16:creationId xmlns:a16="http://schemas.microsoft.com/office/drawing/2014/main" id="{4850BB18-51B5-0BAC-E088-16796652CF8C}"/>
              </a:ext>
            </a:extLst>
          </p:cNvPr>
          <p:cNvSpPr txBox="1"/>
          <p:nvPr/>
        </p:nvSpPr>
        <p:spPr>
          <a:xfrm>
            <a:off x="4432264" y="1273735"/>
            <a:ext cx="4051371" cy="100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CA" sz="2400" dirty="0">
                <a:latin typeface="Bierstadt"/>
                <a:ea typeface="Calibri"/>
                <a:cs typeface="Calibri"/>
                <a:sym typeface="Calibri"/>
              </a:rPr>
              <a:t>Sometimes we want to override user preferences because we want our recommendations to reflect some positive values.</a:t>
            </a:r>
            <a:endParaRPr sz="24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400"/>
            </a:pPr>
            <a:endParaRPr sz="18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1050" dirty="0">
              <a:latin typeface="Bierstadt" panose="020B0004020202020204" pitchFamily="34" charset="0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4" name="Picture 3" descr="A person holding flowers in her hands&#10;&#10;Description automatically generated">
            <a:extLst>
              <a:ext uri="{FF2B5EF4-FFF2-40B4-BE49-F238E27FC236}">
                <a16:creationId xmlns:a16="http://schemas.microsoft.com/office/drawing/2014/main" id="{BBAA4B33-C224-625C-EFF5-DCBB466BAF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3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03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7">
          <a:extLst>
            <a:ext uri="{FF2B5EF4-FFF2-40B4-BE49-F238E27FC236}">
              <a16:creationId xmlns:a16="http://schemas.microsoft.com/office/drawing/2014/main" id="{03864908-4A4A-4511-B013-C16E78986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>
            <a:extLst>
              <a:ext uri="{FF2B5EF4-FFF2-40B4-BE49-F238E27FC236}">
                <a16:creationId xmlns:a16="http://schemas.microsoft.com/office/drawing/2014/main" id="{B451E8F9-7620-F463-028B-72EBE4FE65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43</a:t>
            </a:fld>
            <a:endParaRPr dirty="0"/>
          </a:p>
        </p:txBody>
      </p:sp>
      <p:sp>
        <p:nvSpPr>
          <p:cNvPr id="390" name="Google Shape;390;p15">
            <a:extLst>
              <a:ext uri="{FF2B5EF4-FFF2-40B4-BE49-F238E27FC236}">
                <a16:creationId xmlns:a16="http://schemas.microsoft.com/office/drawing/2014/main" id="{ABA665E6-7B29-6DB1-AA14-73BBFAB9A3D3}"/>
              </a:ext>
            </a:extLst>
          </p:cNvPr>
          <p:cNvSpPr txBox="1"/>
          <p:nvPr/>
        </p:nvSpPr>
        <p:spPr>
          <a:xfrm>
            <a:off x="4432264" y="1273735"/>
            <a:ext cx="4051371" cy="100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CA" sz="2400" dirty="0">
                <a:latin typeface="Bierstadt"/>
                <a:ea typeface="Calibri"/>
                <a:cs typeface="Calibri"/>
                <a:sym typeface="Calibri"/>
              </a:rPr>
              <a:t>One example is diversity.</a:t>
            </a:r>
          </a:p>
          <a:p>
            <a:pPr defTabSz="685800">
              <a:lnSpc>
                <a:spcPct val="90000"/>
              </a:lnSpc>
            </a:pPr>
            <a:endParaRPr lang="en-CA" sz="2400" dirty="0">
              <a:latin typeface="Bierstadt"/>
              <a:ea typeface="Calibri"/>
              <a:cs typeface="Calibri"/>
              <a:sym typeface="Calibri"/>
            </a:endParaRPr>
          </a:p>
          <a:p>
            <a:pPr defTabSz="685800">
              <a:lnSpc>
                <a:spcPct val="90000"/>
              </a:lnSpc>
            </a:pPr>
            <a:r>
              <a:rPr lang="en-CA" sz="2400" dirty="0">
                <a:latin typeface="Bierstadt"/>
                <a:ea typeface="Calibri"/>
                <a:cs typeface="Calibri"/>
                <a:sym typeface="Calibri"/>
              </a:rPr>
              <a:t>Users often want the same thing – it may be desirable to nudge them towards more diverse choices.</a:t>
            </a:r>
          </a:p>
          <a:p>
            <a:pPr defTabSz="685800">
              <a:lnSpc>
                <a:spcPct val="90000"/>
              </a:lnSpc>
            </a:pPr>
            <a:endParaRPr lang="en-CA" sz="2400" dirty="0">
              <a:latin typeface="Bierstadt"/>
              <a:ea typeface="Calibri"/>
              <a:cs typeface="Calibri"/>
              <a:sym typeface="Calibri"/>
            </a:endParaRPr>
          </a:p>
          <a:p>
            <a:pPr defTabSz="685800">
              <a:lnSpc>
                <a:spcPct val="90000"/>
              </a:lnSpc>
            </a:pPr>
            <a:endParaRPr sz="24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400"/>
            </a:pPr>
            <a:endParaRPr sz="18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1050" dirty="0">
              <a:latin typeface="Bierstadt" panose="020B0004020202020204" pitchFamily="34" charset="0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 descr="A walkway with colorful lanterns and trees&#10;&#10;Description automatically generated">
            <a:extLst>
              <a:ext uri="{FF2B5EF4-FFF2-40B4-BE49-F238E27FC236}">
                <a16:creationId xmlns:a16="http://schemas.microsoft.com/office/drawing/2014/main" id="{E0CB8DA8-A5EF-0C1F-D426-1E587907AB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29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"/>
          <p:cNvSpPr txBox="1">
            <a:spLocks noGrp="1"/>
          </p:cNvSpPr>
          <p:nvPr>
            <p:ph type="body" idx="1"/>
          </p:nvPr>
        </p:nvSpPr>
        <p:spPr>
          <a:xfrm>
            <a:off x="4488338" y="1217274"/>
            <a:ext cx="3961125" cy="3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dirty="0"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171450" indent="-38100">
              <a:buNone/>
            </a:pPr>
            <a:endParaRPr dirty="0">
              <a:ea typeface="Garamond"/>
              <a:cs typeface="Garamond"/>
              <a:sym typeface="Garamond"/>
            </a:endParaRPr>
          </a:p>
        </p:txBody>
      </p:sp>
      <p:sp>
        <p:nvSpPr>
          <p:cNvPr id="471" name="Google Shape;471;p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44</a:t>
            </a:fld>
            <a:endParaRPr dirty="0"/>
          </a:p>
        </p:txBody>
      </p:sp>
      <p:sp>
        <p:nvSpPr>
          <p:cNvPr id="472" name="Google Shape;472;p6"/>
          <p:cNvSpPr txBox="1"/>
          <p:nvPr/>
        </p:nvSpPr>
        <p:spPr>
          <a:xfrm>
            <a:off x="4405519" y="928738"/>
            <a:ext cx="4738481" cy="201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defTabSz="685800">
              <a:lnSpc>
                <a:spcPct val="90000"/>
              </a:lnSpc>
              <a:buClr>
                <a:srgbClr val="FFFFFF"/>
              </a:buClr>
              <a:buSzPts val="2800"/>
            </a:pPr>
            <a:endParaRPr sz="21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000"/>
            </a:pPr>
            <a:endParaRPr sz="15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571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r>
              <a:rPr lang="en-CA" sz="1800" dirty="0">
                <a:solidFill>
                  <a:srgbClr val="FFFFFF"/>
                </a:solidFill>
                <a:latin typeface="Bierstadt" panose="020B0004020202020204" pitchFamily="34" charset="0"/>
                <a:ea typeface="Garamond"/>
                <a:cs typeface="Garamond"/>
                <a:sym typeface="Garamond"/>
              </a:rPr>
              <a:t> </a:t>
            </a:r>
            <a:endParaRPr sz="1050" dirty="0">
              <a:latin typeface="Bierstadt" panose="020B0004020202020204" pitchFamily="34" charset="0"/>
            </a:endParaRPr>
          </a:p>
          <a:p>
            <a:pPr marL="171450" indent="-571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473" name="Google Shape;473;p6"/>
          <p:cNvSpPr txBox="1"/>
          <p:nvPr/>
        </p:nvSpPr>
        <p:spPr>
          <a:xfrm>
            <a:off x="4405519" y="1253478"/>
            <a:ext cx="4505900" cy="25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SzPts val="2000"/>
            </a:pPr>
            <a:endParaRPr lang="en-US" sz="1800" dirty="0">
              <a:latin typeface="Bierstadt"/>
              <a:ea typeface="Calibri"/>
              <a:cs typeface="Calibri"/>
            </a:endParaRPr>
          </a:p>
          <a:p>
            <a:pPr marL="319088" lvl="4" indent="-257175" defTabSz="685800">
              <a:buClr>
                <a:srgbClr val="FFFFFF"/>
              </a:buClr>
              <a:buSzPts val="2300"/>
              <a:buFont typeface="Arial"/>
              <a:buChar char="•"/>
            </a:pP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In deciding which posts to present to users, Facebook has an explicit formula describing the relative weights of certain factors.</a:t>
            </a:r>
          </a:p>
          <a:p>
            <a:pPr marL="319088" lvl="4" indent="-257175" defTabSz="685800">
              <a:buClr>
                <a:srgbClr val="FFFFFF"/>
              </a:buClr>
              <a:buSzPts val="2300"/>
              <a:buFont typeface="Arial"/>
              <a:buChar char="•"/>
            </a:pPr>
            <a:endParaRPr sz="1800" dirty="0">
              <a:latin typeface="Bierstadt"/>
              <a:ea typeface="Calibri"/>
              <a:cs typeface="Calibri"/>
            </a:endParaRPr>
          </a:p>
          <a:p>
            <a:pPr marL="319088" lvl="4" indent="-242888" defTabSz="685800">
              <a:buClr>
                <a:srgbClr val="FFFFFF"/>
              </a:buClr>
              <a:buSzPts val="2000"/>
              <a:buFont typeface="Calibri"/>
              <a:buChar char="•"/>
            </a:pP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Facebook introduced this formula in order to drive </a:t>
            </a:r>
            <a:r>
              <a:rPr lang="en-CA" sz="1800" dirty="0">
                <a:solidFill>
                  <a:srgbClr val="FF0000"/>
                </a:solidFill>
                <a:latin typeface="Bierstadt"/>
                <a:ea typeface="Calibri"/>
                <a:cs typeface="Calibri"/>
                <a:sym typeface="Calibri"/>
              </a:rPr>
              <a:t>more meaningful interactions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. </a:t>
            </a:r>
            <a:endParaRPr sz="1800" dirty="0">
              <a:latin typeface="Bierstadt"/>
              <a:ea typeface="Calibri"/>
              <a:cs typeface="Calibri"/>
            </a:endParaRPr>
          </a:p>
        </p:txBody>
      </p:sp>
      <p:pic>
        <p:nvPicPr>
          <p:cNvPr id="474" name="Google Shape;47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737" y="926236"/>
            <a:ext cx="4114286" cy="3078572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"/>
          <p:cNvSpPr txBox="1"/>
          <p:nvPr/>
        </p:nvSpPr>
        <p:spPr>
          <a:xfrm>
            <a:off x="617100" y="3991519"/>
            <a:ext cx="3554550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buSzPts val="1400"/>
            </a:pPr>
            <a:r>
              <a:rPr lang="en-CA" sz="1050" dirty="0">
                <a:solidFill>
                  <a:srgbClr val="595959"/>
                </a:solidFill>
                <a:latin typeface="Bierstadt"/>
                <a:ea typeface="Calibri"/>
                <a:cs typeface="Calibri"/>
                <a:sym typeface="Calibri"/>
              </a:rPr>
              <a:t>Wall Street Journal, “Facebook Tried to Make Its Platform a Healthier Place. It Got Angrier Instead”</a:t>
            </a:r>
            <a:endParaRPr lang="en-US" sz="1050" dirty="0">
              <a:solidFill>
                <a:srgbClr val="595959"/>
              </a:solidFill>
              <a:latin typeface="Bierstadt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69">
          <a:extLst>
            <a:ext uri="{FF2B5EF4-FFF2-40B4-BE49-F238E27FC236}">
              <a16:creationId xmlns:a16="http://schemas.microsoft.com/office/drawing/2014/main" id="{E1A58621-8EDA-BEBC-E7CC-7C0086D0C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">
            <a:extLst>
              <a:ext uri="{FF2B5EF4-FFF2-40B4-BE49-F238E27FC236}">
                <a16:creationId xmlns:a16="http://schemas.microsoft.com/office/drawing/2014/main" id="{05802C9A-95B3-A52E-1645-19DDBE6D4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88338" y="1217274"/>
            <a:ext cx="3961125" cy="3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dirty="0"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171450" indent="-38100">
              <a:buNone/>
            </a:pPr>
            <a:endParaRPr dirty="0">
              <a:ea typeface="Garamond"/>
              <a:cs typeface="Garamond"/>
              <a:sym typeface="Garamond"/>
            </a:endParaRPr>
          </a:p>
        </p:txBody>
      </p:sp>
      <p:sp>
        <p:nvSpPr>
          <p:cNvPr id="471" name="Google Shape;471;p6">
            <a:extLst>
              <a:ext uri="{FF2B5EF4-FFF2-40B4-BE49-F238E27FC236}">
                <a16:creationId xmlns:a16="http://schemas.microsoft.com/office/drawing/2014/main" id="{384B88DE-6EEF-F989-E46A-7491EF029B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45</a:t>
            </a:fld>
            <a:endParaRPr dirty="0"/>
          </a:p>
        </p:txBody>
      </p:sp>
      <p:sp>
        <p:nvSpPr>
          <p:cNvPr id="472" name="Google Shape;472;p6">
            <a:extLst>
              <a:ext uri="{FF2B5EF4-FFF2-40B4-BE49-F238E27FC236}">
                <a16:creationId xmlns:a16="http://schemas.microsoft.com/office/drawing/2014/main" id="{ACD749F0-E70B-F259-ADD3-6ED2C5E67AC6}"/>
              </a:ext>
            </a:extLst>
          </p:cNvPr>
          <p:cNvSpPr txBox="1"/>
          <p:nvPr/>
        </p:nvSpPr>
        <p:spPr>
          <a:xfrm>
            <a:off x="4405519" y="928738"/>
            <a:ext cx="4738481" cy="201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defTabSz="685800">
              <a:lnSpc>
                <a:spcPct val="90000"/>
              </a:lnSpc>
              <a:buClr>
                <a:srgbClr val="FFFFFF"/>
              </a:buClr>
              <a:buSzPts val="2800"/>
            </a:pPr>
            <a:endParaRPr sz="21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000"/>
            </a:pPr>
            <a:endParaRPr sz="15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571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r>
              <a:rPr lang="en-CA" sz="1800" dirty="0">
                <a:solidFill>
                  <a:srgbClr val="FFFFFF"/>
                </a:solidFill>
                <a:latin typeface="Bierstadt" panose="020B0004020202020204" pitchFamily="34" charset="0"/>
                <a:ea typeface="Garamond"/>
                <a:cs typeface="Garamond"/>
                <a:sym typeface="Garamond"/>
              </a:rPr>
              <a:t> </a:t>
            </a:r>
            <a:endParaRPr sz="1050" dirty="0">
              <a:latin typeface="Bierstadt" panose="020B0004020202020204" pitchFamily="34" charset="0"/>
            </a:endParaRPr>
          </a:p>
          <a:p>
            <a:pPr marL="171450" indent="-571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473" name="Google Shape;473;p6">
            <a:extLst>
              <a:ext uri="{FF2B5EF4-FFF2-40B4-BE49-F238E27FC236}">
                <a16:creationId xmlns:a16="http://schemas.microsoft.com/office/drawing/2014/main" id="{68C1D8EE-CE54-746F-9418-C90DD091610B}"/>
              </a:ext>
            </a:extLst>
          </p:cNvPr>
          <p:cNvSpPr txBox="1"/>
          <p:nvPr/>
        </p:nvSpPr>
        <p:spPr>
          <a:xfrm>
            <a:off x="4350528" y="996109"/>
            <a:ext cx="4505900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2000"/>
            </a:pPr>
            <a:endParaRPr lang="en-US" sz="1800" dirty="0">
              <a:latin typeface="Bierstadt"/>
              <a:ea typeface="Calibri"/>
              <a:cs typeface="Calibri"/>
            </a:endParaRPr>
          </a:p>
          <a:p>
            <a:pPr marL="319088" lvl="4" indent="-257175" defTabSz="685800">
              <a:buClr>
                <a:srgbClr val="FFFFFF"/>
              </a:buClr>
              <a:buSzPts val="2300"/>
              <a:buFont typeface="Arial"/>
              <a:buChar char="•"/>
            </a:pPr>
            <a:endParaRPr lang="en-CA" sz="1800" dirty="0">
              <a:latin typeface="Bierstadt"/>
              <a:ea typeface="Calibri"/>
              <a:cs typeface="Calibri"/>
              <a:sym typeface="Calibri"/>
            </a:endParaRPr>
          </a:p>
          <a:p>
            <a:pPr marL="319088" lvl="4" indent="-257175" defTabSz="685800">
              <a:buClr>
                <a:srgbClr val="FFFFFF"/>
              </a:buClr>
              <a:buSzPts val="2300"/>
              <a:buFont typeface="Arial"/>
              <a:buChar char="•"/>
            </a:pP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“The goal of the algorithm change was to reverse the decline in comments, and other forms of engagement, and to </a:t>
            </a:r>
            <a:r>
              <a:rPr lang="en-CA" sz="1800" dirty="0">
                <a:highlight>
                  <a:srgbClr val="FFFF00"/>
                </a:highlight>
                <a:latin typeface="Bierstadt"/>
                <a:ea typeface="Calibri"/>
                <a:cs typeface="Calibri"/>
                <a:sym typeface="Calibri"/>
              </a:rPr>
              <a:t>encourage more original posting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. It would reward posts that garnered </a:t>
            </a:r>
            <a:r>
              <a:rPr lang="en-CA" sz="1800" dirty="0">
                <a:highlight>
                  <a:srgbClr val="FFFF00"/>
                </a:highlight>
                <a:latin typeface="Bierstadt"/>
                <a:ea typeface="Calibri"/>
                <a:cs typeface="Calibri"/>
                <a:sym typeface="Calibri"/>
              </a:rPr>
              <a:t>more comments and emotion emojis, which were viewed as more meaningful than likes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, the documents show.”</a:t>
            </a:r>
            <a:endParaRPr sz="1800" dirty="0">
              <a:latin typeface="Bierstadt"/>
            </a:endParaRPr>
          </a:p>
        </p:txBody>
      </p:sp>
      <p:pic>
        <p:nvPicPr>
          <p:cNvPr id="474" name="Google Shape;474;p6">
            <a:extLst>
              <a:ext uri="{FF2B5EF4-FFF2-40B4-BE49-F238E27FC236}">
                <a16:creationId xmlns:a16="http://schemas.microsoft.com/office/drawing/2014/main" id="{CAD49D99-522A-64BC-C0A0-65A6E691C7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737" y="926236"/>
            <a:ext cx="4114286" cy="3078572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">
            <a:extLst>
              <a:ext uri="{FF2B5EF4-FFF2-40B4-BE49-F238E27FC236}">
                <a16:creationId xmlns:a16="http://schemas.microsoft.com/office/drawing/2014/main" id="{CC78AB6B-4E60-7A1F-1D05-02C213DD9008}"/>
              </a:ext>
            </a:extLst>
          </p:cNvPr>
          <p:cNvSpPr txBox="1"/>
          <p:nvPr/>
        </p:nvSpPr>
        <p:spPr>
          <a:xfrm>
            <a:off x="617100" y="3991519"/>
            <a:ext cx="3554550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buSzPts val="1400"/>
            </a:pPr>
            <a:r>
              <a:rPr lang="en-CA" sz="1050" dirty="0">
                <a:solidFill>
                  <a:srgbClr val="595959"/>
                </a:solidFill>
                <a:latin typeface="Bierstadt"/>
                <a:ea typeface="Calibri"/>
                <a:cs typeface="Calibri"/>
                <a:sym typeface="Calibri"/>
              </a:rPr>
              <a:t>Wall Street Journal, “Facebook Tried to Make Its Platform a Healthier Place. It Got Angrier Instead”</a:t>
            </a:r>
            <a:endParaRPr lang="en-US" sz="1050" dirty="0">
              <a:solidFill>
                <a:srgbClr val="595959"/>
              </a:solidFill>
              <a:latin typeface="Bierstad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919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7">
          <a:extLst>
            <a:ext uri="{FF2B5EF4-FFF2-40B4-BE49-F238E27FC236}">
              <a16:creationId xmlns:a16="http://schemas.microsoft.com/office/drawing/2014/main" id="{E4551DE6-4179-696D-02EA-D4E642C8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>
            <a:extLst>
              <a:ext uri="{FF2B5EF4-FFF2-40B4-BE49-F238E27FC236}">
                <a16:creationId xmlns:a16="http://schemas.microsoft.com/office/drawing/2014/main" id="{77177823-F898-AE91-E267-D4E687E88F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46</a:t>
            </a:fld>
            <a:endParaRPr dirty="0"/>
          </a:p>
        </p:txBody>
      </p:sp>
      <p:sp>
        <p:nvSpPr>
          <p:cNvPr id="390" name="Google Shape;390;p15">
            <a:extLst>
              <a:ext uri="{FF2B5EF4-FFF2-40B4-BE49-F238E27FC236}">
                <a16:creationId xmlns:a16="http://schemas.microsoft.com/office/drawing/2014/main" id="{CD7E14F8-A24A-F320-FD15-A18518457D4B}"/>
              </a:ext>
            </a:extLst>
          </p:cNvPr>
          <p:cNvSpPr txBox="1"/>
          <p:nvPr/>
        </p:nvSpPr>
        <p:spPr>
          <a:xfrm>
            <a:off x="4186079" y="1653562"/>
            <a:ext cx="4451484" cy="100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CA" sz="2400" dirty="0">
                <a:latin typeface="Bierstadt"/>
                <a:ea typeface="Calibri"/>
                <a:cs typeface="Calibri"/>
                <a:sym typeface="Calibri"/>
              </a:rPr>
              <a:t>But often making recommendations reflect positive values has unintended consequences.</a:t>
            </a:r>
            <a:endParaRPr sz="24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400"/>
            </a:pPr>
            <a:endParaRPr sz="18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1050" dirty="0">
              <a:latin typeface="Bierstadt" panose="020B0004020202020204" pitchFamily="34" charset="0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 descr="A dried rose with leaves&#10;&#10;Description automatically generated">
            <a:extLst>
              <a:ext uri="{FF2B5EF4-FFF2-40B4-BE49-F238E27FC236}">
                <a16:creationId xmlns:a16="http://schemas.microsoft.com/office/drawing/2014/main" id="{DA266581-1395-AC61-3BCD-19A500F0F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644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70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fcce11c8f2_0_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47</a:t>
            </a:fld>
            <a:endParaRPr dirty="0"/>
          </a:p>
        </p:txBody>
      </p:sp>
      <p:sp>
        <p:nvSpPr>
          <p:cNvPr id="484" name="Google Shape;484;gfcce11c8f2_0_8"/>
          <p:cNvSpPr txBox="1"/>
          <p:nvPr/>
        </p:nvSpPr>
        <p:spPr>
          <a:xfrm>
            <a:off x="4333010" y="898230"/>
            <a:ext cx="4670725" cy="3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1800"/>
            </a:pPr>
            <a:endParaRPr sz="1500" dirty="0">
              <a:latin typeface="Bierstadt" panose="020B0004020202020204" pitchFamily="34" charset="0"/>
            </a:endParaRPr>
          </a:p>
          <a:p>
            <a:pPr defTabSz="685800">
              <a:buSzPts val="1800"/>
            </a:pP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“While the FB platform offers people the opportunity to connect, share and engage, an </a:t>
            </a:r>
            <a:r>
              <a:rPr lang="en-CA" sz="1800" dirty="0">
                <a:highlight>
                  <a:srgbClr val="FFFF00"/>
                </a:highlight>
                <a:latin typeface="Bierstadt"/>
                <a:ea typeface="Calibri"/>
                <a:cs typeface="Calibri"/>
                <a:sym typeface="Calibri"/>
              </a:rPr>
              <a:t>unfortunate side effect is that harmful and misinformative content can go viral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, often before we can catch it and mitigate its effects,” he wrote. “Political operatives and publishers tell us that they rely more on </a:t>
            </a:r>
            <a:r>
              <a:rPr lang="en-CA" sz="1800" dirty="0">
                <a:highlight>
                  <a:srgbClr val="FFFF00"/>
                </a:highlight>
                <a:latin typeface="Bierstadt"/>
                <a:ea typeface="Calibri"/>
                <a:cs typeface="Calibri"/>
                <a:sym typeface="Calibri"/>
              </a:rPr>
              <a:t>negativity and sensationalism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 for distribution due to recent algorithmic changes that favor reshares.”  (Internal Facebook Memo, quoted by the </a:t>
            </a:r>
            <a:r>
              <a:rPr lang="en-CA" sz="1800" i="1" dirty="0">
                <a:latin typeface="Bierstadt"/>
                <a:ea typeface="Calibri"/>
                <a:cs typeface="Calibri"/>
                <a:sym typeface="Calibri"/>
              </a:rPr>
              <a:t>Wall Street Journal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)</a:t>
            </a:r>
            <a:endParaRPr sz="1800" dirty="0">
              <a:latin typeface="Bierstadt"/>
              <a:ea typeface="Calibri"/>
              <a:cs typeface="Calibri"/>
            </a:endParaRPr>
          </a:p>
        </p:txBody>
      </p:sp>
      <p:pic>
        <p:nvPicPr>
          <p:cNvPr id="2" name="Google Shape;485;gfcce11c8f2_0_8" descr="A person and person holding hands&#10;&#10;Description automatically generated with low confidence">
            <a:extLst>
              <a:ext uri="{FF2B5EF4-FFF2-40B4-BE49-F238E27FC236}">
                <a16:creationId xmlns:a16="http://schemas.microsoft.com/office/drawing/2014/main" id="{ADE9DF4F-29ED-F387-1C82-C6CADB1D07E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088" y="1104405"/>
            <a:ext cx="3426774" cy="228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48</a:t>
            </a:fld>
            <a:endParaRPr dirty="0"/>
          </a:p>
        </p:txBody>
      </p:sp>
      <p:sp>
        <p:nvSpPr>
          <p:cNvPr id="349" name="Google Shape;349;p53"/>
          <p:cNvSpPr txBox="1"/>
          <p:nvPr/>
        </p:nvSpPr>
        <p:spPr>
          <a:xfrm>
            <a:off x="529241" y="874481"/>
            <a:ext cx="3886896" cy="203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r>
              <a:rPr lang="en-CA" sz="1800" dirty="0">
                <a:solidFill>
                  <a:srgbClr val="E1411D"/>
                </a:solidFill>
                <a:latin typeface="Bierstadt"/>
                <a:ea typeface="Calibri"/>
                <a:cs typeface="Calibri"/>
                <a:sym typeface="Calibri"/>
              </a:rPr>
              <a:t>Echo chamber:</a:t>
            </a:r>
            <a:r>
              <a:rPr lang="en-CA" sz="1800" dirty="0">
                <a:solidFill>
                  <a:srgbClr val="595959"/>
                </a:solidFill>
                <a:latin typeface="Bierstadt"/>
                <a:ea typeface="Calibri"/>
                <a:cs typeface="Calibri"/>
                <a:sym typeface="Calibri"/>
              </a:rPr>
              <a:t> 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an environment where a person encounters only information or views that reflect and reinforce their own information or views.</a:t>
            </a:r>
            <a:endParaRPr lang="en-US" sz="1800" dirty="0">
              <a:latin typeface="Bierstadt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endParaRPr sz="1800" dirty="0">
              <a:latin typeface="Bierstadt"/>
              <a:ea typeface="Calibri"/>
              <a:cs typeface="Calibri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They “may limit the exposure to diverse perspectives and favor the formation of groups of like-minded users framing and reinforcing a shared narrative.” (Cinelli et al 2021)</a:t>
            </a:r>
            <a:endParaRPr sz="2400" dirty="0">
              <a:latin typeface="Bierstadt"/>
              <a:ea typeface="Calibri"/>
              <a:cs typeface="Calibri"/>
            </a:endParaRPr>
          </a:p>
          <a:p>
            <a:pPr marL="342900" indent="-1714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600"/>
            </a:pPr>
            <a:endParaRPr sz="195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000"/>
            </a:pPr>
            <a:endParaRPr sz="15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1428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050" dirty="0">
              <a:latin typeface="Bierstadt" panose="020B0004020202020204" pitchFamily="34" charset="0"/>
            </a:endParaRPr>
          </a:p>
          <a:p>
            <a:pPr marL="171450" indent="-1428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2" name="Google Shape;350;p53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9C907BFE-023B-43FF-5463-2C4D34BF3FF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"/>
          <a:stretch/>
        </p:blipFill>
        <p:spPr>
          <a:xfrm>
            <a:off x="5182783" y="0"/>
            <a:ext cx="39612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title"/>
          </p:nvPr>
        </p:nvSpPr>
        <p:spPr>
          <a:xfrm>
            <a:off x="655331" y="546934"/>
            <a:ext cx="3649436" cy="6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-CA" sz="2700" dirty="0">
                <a:solidFill>
                  <a:srgbClr val="002060"/>
                </a:solidFill>
                <a:latin typeface="Bierstadt"/>
              </a:rPr>
              <a:t>Discussion Question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359" name="Google Shape;359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defTabSz="685800">
              <a:buClr>
                <a:srgbClr val="FFFFFF"/>
              </a:buClr>
            </a:pPr>
            <a:fld id="{00000000-1234-1234-1234-123412341234}" type="slidenum">
              <a:rPr lang="en-CA">
                <a:solidFill>
                  <a:srgbClr val="FFFFFF"/>
                </a:solidFill>
              </a:rPr>
              <a:pPr defTabSz="685800">
                <a:buClr>
                  <a:srgbClr val="FFFFFF"/>
                </a:buClr>
              </a:pPr>
              <a:t>49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360" name="Google Shape;360;p54"/>
          <p:cNvSpPr txBox="1"/>
          <p:nvPr/>
        </p:nvSpPr>
        <p:spPr>
          <a:xfrm>
            <a:off x="333358" y="1178083"/>
            <a:ext cx="4078639" cy="343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r>
              <a:rPr lang="en-CA" sz="2100" dirty="0">
                <a:latin typeface="Bierstadt"/>
                <a:ea typeface="Calibri"/>
                <a:cs typeface="Calibri"/>
                <a:sym typeface="Calibri"/>
              </a:rPr>
              <a:t>Can you think of a less harmful way of changing Facebook’s algorithm that would achieve their goal of producing “meaningful interactions”?</a:t>
            </a: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endParaRPr lang="en-CA" sz="2100" dirty="0">
              <a:latin typeface="Bierstadt"/>
              <a:ea typeface="Calibri"/>
              <a:cs typeface="Calibri"/>
              <a:sym typeface="Calibri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endParaRPr sz="2100" dirty="0">
              <a:latin typeface="Bierstadt"/>
            </a:endParaRPr>
          </a:p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highlight>
                <a:srgbClr val="FFFF00"/>
              </a:highlight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56;p54" descr="A picture containing person&#10;&#10;Description automatically generated">
            <a:extLst>
              <a:ext uri="{FF2B5EF4-FFF2-40B4-BE49-F238E27FC236}">
                <a16:creationId xmlns:a16="http://schemas.microsoft.com/office/drawing/2014/main" id="{88486EAA-8EF5-F0C2-382B-A016EC796421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32005" y="-38865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01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p41">
            <a:extLst>
              <a:ext uri="{FF2B5EF4-FFF2-40B4-BE49-F238E27FC236}">
                <a16:creationId xmlns:a16="http://schemas.microsoft.com/office/drawing/2014/main" id="{56F98C67-6104-977D-230A-55328571AD27}"/>
              </a:ext>
            </a:extLst>
          </p:cNvPr>
          <p:cNvSpPr/>
          <p:nvPr/>
        </p:nvSpPr>
        <p:spPr>
          <a:xfrm>
            <a:off x="6082302" y="2202153"/>
            <a:ext cx="1357372" cy="10369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>
              <a:alpha val="20000"/>
            </a:srgb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29" name="Google Shape;229;p41"/>
          <p:cNvSpPr/>
          <p:nvPr/>
        </p:nvSpPr>
        <p:spPr>
          <a:xfrm>
            <a:off x="460651" y="312796"/>
            <a:ext cx="1326467" cy="4142423"/>
          </a:xfrm>
          <a:prstGeom prst="roundRect">
            <a:avLst>
              <a:gd name="adj" fmla="val 16667"/>
            </a:avLst>
          </a:prstGeom>
          <a:solidFill>
            <a:schemeClr val="lt1">
              <a:alpha val="2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31" name="Google Shape;231;p4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5</a:t>
            </a:fld>
            <a:endParaRPr dirty="0"/>
          </a:p>
        </p:txBody>
      </p:sp>
      <p:sp>
        <p:nvSpPr>
          <p:cNvPr id="233" name="Google Shape;233;p41"/>
          <p:cNvSpPr/>
          <p:nvPr/>
        </p:nvSpPr>
        <p:spPr>
          <a:xfrm>
            <a:off x="3796089" y="2194387"/>
            <a:ext cx="1357372" cy="10369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>
              <a:alpha val="20000"/>
            </a:srgb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3689582" y="2543703"/>
            <a:ext cx="1326467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/>
              </a:rPr>
              <a:t>To maximize</a:t>
            </a:r>
            <a:endParaRPr lang="en-US" sz="1050" dirty="0">
              <a:solidFill>
                <a:schemeClr val="tx1"/>
              </a:solidFill>
              <a:latin typeface="Bierstadt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7564617" y="2442844"/>
            <a:ext cx="137486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1800"/>
            </a:pPr>
            <a:r>
              <a:rPr lang="en-CA" sz="1600" dirty="0">
                <a:solidFill>
                  <a:schemeClr val="tx1"/>
                </a:solidFill>
                <a:latin typeface="Bierstadt"/>
              </a:rPr>
              <a:t>Fit with user</a:t>
            </a:r>
          </a:p>
          <a:p>
            <a:pPr algn="ctr" defTabSz="685800">
              <a:buSzPts val="1800"/>
            </a:pPr>
            <a:r>
              <a:rPr lang="en-CA" sz="1600" dirty="0">
                <a:solidFill>
                  <a:schemeClr val="tx1"/>
                </a:solidFill>
                <a:latin typeface="Bierstadt"/>
              </a:rPr>
              <a:t>preferences</a:t>
            </a:r>
          </a:p>
        </p:txBody>
      </p:sp>
      <p:sp>
        <p:nvSpPr>
          <p:cNvPr id="236" name="Google Shape;236;p41"/>
          <p:cNvSpPr/>
          <p:nvPr/>
        </p:nvSpPr>
        <p:spPr>
          <a:xfrm>
            <a:off x="988801" y="1072567"/>
            <a:ext cx="270164" cy="2263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37" name="Google Shape;237;p41"/>
          <p:cNvSpPr/>
          <p:nvPr/>
        </p:nvSpPr>
        <p:spPr>
          <a:xfrm>
            <a:off x="988801" y="1975810"/>
            <a:ext cx="270164" cy="2263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38" name="Google Shape;238;p41"/>
          <p:cNvSpPr/>
          <p:nvPr/>
        </p:nvSpPr>
        <p:spPr>
          <a:xfrm>
            <a:off x="983671" y="2852791"/>
            <a:ext cx="270164" cy="2263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39" name="Google Shape;239;p41"/>
          <p:cNvSpPr/>
          <p:nvPr/>
        </p:nvSpPr>
        <p:spPr>
          <a:xfrm>
            <a:off x="971295" y="3756250"/>
            <a:ext cx="270164" cy="2263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376189" y="4017783"/>
            <a:ext cx="1495391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2000"/>
            </a:pPr>
            <a:r>
              <a:rPr lang="en-CA" sz="1500" dirty="0">
                <a:solidFill>
                  <a:srgbClr val="595959"/>
                </a:solidFill>
                <a:latin typeface="Bierstadt"/>
              </a:rPr>
              <a:t>…….</a:t>
            </a:r>
            <a:endParaRPr lang="en-US" sz="1050" dirty="0">
              <a:solidFill>
                <a:srgbClr val="595959"/>
              </a:solidFill>
              <a:latin typeface="Bierstadt"/>
            </a:endParaRPr>
          </a:p>
        </p:txBody>
      </p:sp>
      <p:sp>
        <p:nvSpPr>
          <p:cNvPr id="241" name="Google Shape;241;p41"/>
          <p:cNvSpPr/>
          <p:nvPr/>
        </p:nvSpPr>
        <p:spPr>
          <a:xfrm>
            <a:off x="2160351" y="312796"/>
            <a:ext cx="1326467" cy="4142423"/>
          </a:xfrm>
          <a:prstGeom prst="roundRect">
            <a:avLst>
              <a:gd name="adj" fmla="val 16667"/>
            </a:avLst>
          </a:prstGeom>
          <a:solidFill>
            <a:schemeClr val="lt1">
              <a:alpha val="2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42" name="Google Shape;242;p41"/>
          <p:cNvSpPr/>
          <p:nvPr/>
        </p:nvSpPr>
        <p:spPr>
          <a:xfrm>
            <a:off x="2688502" y="1072567"/>
            <a:ext cx="270164" cy="2263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43" name="Google Shape;243;p41"/>
          <p:cNvSpPr/>
          <p:nvPr/>
        </p:nvSpPr>
        <p:spPr>
          <a:xfrm>
            <a:off x="2688502" y="1949332"/>
            <a:ext cx="270164" cy="2263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44" name="Google Shape;244;p41"/>
          <p:cNvSpPr/>
          <p:nvPr/>
        </p:nvSpPr>
        <p:spPr>
          <a:xfrm>
            <a:off x="2683371" y="2867887"/>
            <a:ext cx="270164" cy="2112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45" name="Google Shape;245;p41"/>
          <p:cNvSpPr/>
          <p:nvPr/>
        </p:nvSpPr>
        <p:spPr>
          <a:xfrm>
            <a:off x="2670995" y="3756250"/>
            <a:ext cx="270164" cy="2263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 dirty="0">
              <a:solidFill>
                <a:srgbClr val="FFFFFF"/>
              </a:solidFill>
              <a:latin typeface="Bierstadt" panose="020B0004020202020204" pitchFamily="34" charset="0"/>
            </a:endParaRPr>
          </a:p>
        </p:txBody>
      </p:sp>
      <p:sp>
        <p:nvSpPr>
          <p:cNvPr id="246" name="Google Shape;246;p41"/>
          <p:cNvSpPr txBox="1"/>
          <p:nvPr/>
        </p:nvSpPr>
        <p:spPr>
          <a:xfrm>
            <a:off x="2124825" y="4023671"/>
            <a:ext cx="1495391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2000"/>
            </a:pPr>
            <a:r>
              <a:rPr lang="en-CA" sz="1500" dirty="0">
                <a:solidFill>
                  <a:srgbClr val="595959"/>
                </a:solidFill>
                <a:latin typeface="Bierstadt"/>
              </a:rPr>
              <a:t>…….</a:t>
            </a:r>
            <a:endParaRPr lang="en-US" sz="1050" dirty="0">
              <a:solidFill>
                <a:srgbClr val="595959"/>
              </a:solidFill>
              <a:latin typeface="Bierstadt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555926" y="4586642"/>
            <a:ext cx="3137798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2000"/>
            </a:pPr>
            <a:r>
              <a:rPr lang="en-CA" sz="1500" dirty="0">
                <a:solidFill>
                  <a:schemeClr val="tx1"/>
                </a:solidFill>
                <a:latin typeface="Bierstadt"/>
              </a:rPr>
              <a:t>Make a recommendation of….</a:t>
            </a:r>
            <a:endParaRPr lang="en-US" sz="1050" dirty="0">
              <a:solidFill>
                <a:schemeClr val="tx1"/>
              </a:solidFill>
              <a:latin typeface="Bierstadt"/>
            </a:endParaRPr>
          </a:p>
        </p:txBody>
      </p:sp>
      <p:pic>
        <p:nvPicPr>
          <p:cNvPr id="254" name="Google Shape;254;p41" descr="A picture containing outdoo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42" y="391344"/>
            <a:ext cx="976507" cy="67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 descr="A person on a swing&#10;&#10;Description automatically generated with low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42" y="1291037"/>
            <a:ext cx="991907" cy="66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 descr="A picture containing eyepatch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00" y="2203098"/>
            <a:ext cx="1033401" cy="65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1" descr="A city with tall buildings&#10;&#10;Description automatically generated with medium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84" y="3079134"/>
            <a:ext cx="1007222" cy="62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1" descr="A city with tall buildings&#10;&#10;Description automatically generated with medium confidenc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887" y="406832"/>
            <a:ext cx="1007222" cy="67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1" descr="A picture containing eyepatch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9512" y="1301539"/>
            <a:ext cx="1033401" cy="65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 descr="A person on a swing&#10;&#10;Description automatically generated with low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446" y="2187938"/>
            <a:ext cx="991907" cy="66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 descr="A picture containing outdoo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466" y="3097812"/>
            <a:ext cx="976507" cy="67503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/>
          <p:nvPr/>
        </p:nvSpPr>
        <p:spPr>
          <a:xfrm>
            <a:off x="5686085" y="407490"/>
            <a:ext cx="3123209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1800"/>
            </a:pPr>
            <a:r>
              <a:rPr lang="en-CA" sz="2100" dirty="0">
                <a:latin typeface="Bierstadt"/>
              </a:rPr>
              <a:t>Objective function of a recommender system</a:t>
            </a:r>
            <a:endParaRPr lang="en-US" sz="2100" dirty="0">
              <a:latin typeface="Bierstadt"/>
            </a:endParaRPr>
          </a:p>
        </p:txBody>
      </p:sp>
      <p:sp>
        <p:nvSpPr>
          <p:cNvPr id="3" name="Google Shape;234;p41">
            <a:extLst>
              <a:ext uri="{FF2B5EF4-FFF2-40B4-BE49-F238E27FC236}">
                <a16:creationId xmlns:a16="http://schemas.microsoft.com/office/drawing/2014/main" id="{DBB9A1FD-D476-37B4-4E3F-4D19DB0E4255}"/>
              </a:ext>
            </a:extLst>
          </p:cNvPr>
          <p:cNvSpPr txBox="1"/>
          <p:nvPr/>
        </p:nvSpPr>
        <p:spPr>
          <a:xfrm>
            <a:off x="5965085" y="2442844"/>
            <a:ext cx="1326467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2000"/>
            </a:pPr>
            <a:r>
              <a:rPr lang="en-CA" sz="1500" dirty="0">
                <a:latin typeface="Bierstadt"/>
              </a:rPr>
              <a:t>Which is a </a:t>
            </a:r>
            <a:r>
              <a:rPr lang="en-CA" sz="1500" dirty="0">
                <a:solidFill>
                  <a:srgbClr val="FF0000"/>
                </a:solidFill>
                <a:latin typeface="Bierstadt"/>
              </a:rPr>
              <a:t>proxy</a:t>
            </a:r>
            <a:r>
              <a:rPr lang="en-CA" sz="1500" dirty="0">
                <a:latin typeface="Bierstadt"/>
              </a:rPr>
              <a:t> for</a:t>
            </a:r>
            <a:endParaRPr lang="en-US" sz="1050" dirty="0">
              <a:latin typeface="Bierstadt"/>
            </a:endParaRPr>
          </a:p>
        </p:txBody>
      </p:sp>
      <p:sp>
        <p:nvSpPr>
          <p:cNvPr id="5" name="Google Shape;235;p41">
            <a:extLst>
              <a:ext uri="{FF2B5EF4-FFF2-40B4-BE49-F238E27FC236}">
                <a16:creationId xmlns:a16="http://schemas.microsoft.com/office/drawing/2014/main" id="{023A2BD8-766C-A409-96DF-A088B9E7F7B3}"/>
              </a:ext>
            </a:extLst>
          </p:cNvPr>
          <p:cNvSpPr txBox="1"/>
          <p:nvPr/>
        </p:nvSpPr>
        <p:spPr>
          <a:xfrm>
            <a:off x="4909262" y="2432011"/>
            <a:ext cx="137486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1800"/>
            </a:pPr>
            <a:r>
              <a:rPr lang="en-CA" sz="3200" dirty="0">
                <a:latin typeface="Bierstadt"/>
              </a:rPr>
              <a:t>(?)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8"/>
          <p:cNvSpPr txBox="1">
            <a:spLocks noGrp="1"/>
          </p:cNvSpPr>
          <p:nvPr>
            <p:ph type="body" idx="1"/>
          </p:nvPr>
        </p:nvSpPr>
        <p:spPr>
          <a:xfrm>
            <a:off x="628650" y="1749973"/>
            <a:ext cx="3464716" cy="28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CA" sz="1500" dirty="0"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171450" indent="-76200">
              <a:buSzPts val="2000"/>
              <a:buNone/>
            </a:pPr>
            <a:endParaRPr sz="1500" dirty="0">
              <a:ea typeface="Garamond"/>
              <a:cs typeface="Garamond"/>
              <a:sym typeface="Garamond"/>
            </a:endParaRPr>
          </a:p>
        </p:txBody>
      </p:sp>
      <p:sp>
        <p:nvSpPr>
          <p:cNvPr id="562" name="Google Shape;562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defTabSz="685800">
              <a:buClr>
                <a:srgbClr val="FFFFFF"/>
              </a:buClr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pPr defTabSz="685800">
                <a:buClr>
                  <a:srgbClr val="FFFFFF"/>
                </a:buClr>
              </a:pPr>
              <a:t>50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63" name="Google Shape;563;p68"/>
          <p:cNvSpPr txBox="1"/>
          <p:nvPr/>
        </p:nvSpPr>
        <p:spPr>
          <a:xfrm>
            <a:off x="167474" y="1270137"/>
            <a:ext cx="4894383" cy="359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lvl="1" defTabSz="685800">
              <a:lnSpc>
                <a:spcPct val="90000"/>
              </a:lnSpc>
              <a:buClr>
                <a:srgbClr val="FFFFFF"/>
              </a:buClr>
              <a:buSzPts val="2400"/>
            </a:pPr>
            <a:endParaRPr sz="18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r>
              <a:rPr lang="en-CA" sz="2100" dirty="0">
                <a:solidFill>
                  <a:srgbClr val="FFFFFF"/>
                </a:solidFill>
                <a:latin typeface="Bierstadt" panose="020B0004020202020204" pitchFamily="34" charset="0"/>
                <a:ea typeface="Garamond"/>
                <a:cs typeface="Garamond"/>
                <a:sym typeface="Garamond"/>
              </a:rPr>
              <a:t> </a:t>
            </a:r>
            <a:endParaRPr sz="1050" dirty="0">
              <a:latin typeface="Bierstadt" panose="020B0004020202020204" pitchFamily="34" charset="0"/>
            </a:endParaRPr>
          </a:p>
          <a:p>
            <a:pPr marL="171450" indent="-3810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800"/>
            </a:pPr>
            <a:endParaRPr sz="21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564" name="Google Shape;564;p68"/>
          <p:cNvSpPr txBox="1"/>
          <p:nvPr/>
        </p:nvSpPr>
        <p:spPr>
          <a:xfrm>
            <a:off x="4157298" y="904814"/>
            <a:ext cx="4358053" cy="269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Some software designers have proposed changing the objective function</a:t>
            </a:r>
            <a:r>
              <a:rPr lang="en-CA" sz="1800" b="1" dirty="0">
                <a:latin typeface="Bierstadt"/>
                <a:ea typeface="Calibri"/>
                <a:cs typeface="Calibri"/>
                <a:sym typeface="Calibri"/>
              </a:rPr>
              <a:t> </a:t>
            </a: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of many recommender systems: instead of maximizing engagement, they should maximize well-being. (Stray, “Beyond Engagement”)  </a:t>
            </a:r>
            <a:endParaRPr lang="en-US" sz="1800" dirty="0">
              <a:latin typeface="Bierstadt"/>
            </a:endParaRPr>
          </a:p>
          <a:p>
            <a:pPr defTabSz="685800"/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defTabSz="685800">
              <a:spcBef>
                <a:spcPts val="450"/>
              </a:spcBef>
              <a:buSzPts val="2400"/>
            </a:pPr>
            <a:endParaRPr sz="18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defTabSz="685800">
              <a:spcBef>
                <a:spcPts val="450"/>
              </a:spcBef>
              <a:buSzPts val="2400"/>
            </a:pPr>
            <a:endParaRPr sz="18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p68" descr="A close-up of a person smil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429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8" descr="Graphical user interface, text, applicati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297" y="3317292"/>
            <a:ext cx="4027436" cy="125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5">
          <a:extLst>
            <a:ext uri="{FF2B5EF4-FFF2-40B4-BE49-F238E27FC236}">
              <a16:creationId xmlns:a16="http://schemas.microsoft.com/office/drawing/2014/main" id="{D61E63ED-E51E-DD92-11EF-2FAA6E01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>
            <a:extLst>
              <a:ext uri="{FF2B5EF4-FFF2-40B4-BE49-F238E27FC236}">
                <a16:creationId xmlns:a16="http://schemas.microsoft.com/office/drawing/2014/main" id="{1E781109-1FAD-F443-0D41-5AABF1469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331" y="546934"/>
            <a:ext cx="3649436" cy="6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-CA" sz="2700" dirty="0">
                <a:solidFill>
                  <a:srgbClr val="002060"/>
                </a:solidFill>
                <a:latin typeface="Bierstadt"/>
              </a:rPr>
              <a:t>Discussion Question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359" name="Google Shape;359;p54">
            <a:extLst>
              <a:ext uri="{FF2B5EF4-FFF2-40B4-BE49-F238E27FC236}">
                <a16:creationId xmlns:a16="http://schemas.microsoft.com/office/drawing/2014/main" id="{73656E40-4686-EB41-2ADD-C4E5CFACD8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defTabSz="685800">
              <a:buClr>
                <a:srgbClr val="FFFFFF"/>
              </a:buClr>
            </a:pPr>
            <a:fld id="{00000000-1234-1234-1234-123412341234}" type="slidenum">
              <a:rPr lang="en-CA">
                <a:solidFill>
                  <a:srgbClr val="FFFFFF"/>
                </a:solidFill>
              </a:rPr>
              <a:pPr defTabSz="685800">
                <a:buClr>
                  <a:srgbClr val="FFFFFF"/>
                </a:buClr>
              </a:pPr>
              <a:t>51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360" name="Google Shape;360;p54">
            <a:extLst>
              <a:ext uri="{FF2B5EF4-FFF2-40B4-BE49-F238E27FC236}">
                <a16:creationId xmlns:a16="http://schemas.microsoft.com/office/drawing/2014/main" id="{3EC38BA2-4267-8C1B-DBB1-C5CC1195439A}"/>
              </a:ext>
            </a:extLst>
          </p:cNvPr>
          <p:cNvSpPr txBox="1"/>
          <p:nvPr/>
        </p:nvSpPr>
        <p:spPr>
          <a:xfrm>
            <a:off x="333358" y="1178083"/>
            <a:ext cx="4078639" cy="285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r>
              <a:rPr lang="en-CA" sz="2100" dirty="0">
                <a:latin typeface="Bierstadt"/>
                <a:ea typeface="Calibri"/>
                <a:cs typeface="Calibri"/>
                <a:sym typeface="Calibri"/>
              </a:rPr>
              <a:t>Even if a user’s preferences are satisfied, why might they not have high well-being?</a:t>
            </a: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endParaRPr lang="en-CA" sz="2100" dirty="0">
              <a:latin typeface="Bierstadt"/>
              <a:ea typeface="Calibri"/>
              <a:cs typeface="Calibri"/>
              <a:sym typeface="Calibri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endParaRPr sz="2100" dirty="0">
              <a:latin typeface="Bierstadt"/>
            </a:endParaRPr>
          </a:p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highlight>
                <a:srgbClr val="FFFF00"/>
              </a:highlight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56;p54" descr="A picture containing person&#10;&#10;Description automatically generated">
            <a:extLst>
              <a:ext uri="{FF2B5EF4-FFF2-40B4-BE49-F238E27FC236}">
                <a16:creationId xmlns:a16="http://schemas.microsoft.com/office/drawing/2014/main" id="{960D693B-469A-397B-0FA4-4C02A895D840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32005" y="-38865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91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5">
          <a:extLst>
            <a:ext uri="{FF2B5EF4-FFF2-40B4-BE49-F238E27FC236}">
              <a16:creationId xmlns:a16="http://schemas.microsoft.com/office/drawing/2014/main" id="{F1CDD1F4-33E7-09FA-AE47-9C98D2849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>
            <a:extLst>
              <a:ext uri="{FF2B5EF4-FFF2-40B4-BE49-F238E27FC236}">
                <a16:creationId xmlns:a16="http://schemas.microsoft.com/office/drawing/2014/main" id="{BD504710-088E-19AB-EC00-87F06EE1E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331" y="546934"/>
            <a:ext cx="3649436" cy="6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-CA" sz="2700" dirty="0">
                <a:solidFill>
                  <a:srgbClr val="002060"/>
                </a:solidFill>
                <a:latin typeface="Bierstadt"/>
              </a:rPr>
              <a:t>Discussion Question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359" name="Google Shape;359;p54">
            <a:extLst>
              <a:ext uri="{FF2B5EF4-FFF2-40B4-BE49-F238E27FC236}">
                <a16:creationId xmlns:a16="http://schemas.microsoft.com/office/drawing/2014/main" id="{E4BF593C-533E-94F1-C517-A8A080FE16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defTabSz="685800">
              <a:buClr>
                <a:srgbClr val="FFFFFF"/>
              </a:buClr>
            </a:pPr>
            <a:fld id="{00000000-1234-1234-1234-123412341234}" type="slidenum">
              <a:rPr lang="en-CA">
                <a:solidFill>
                  <a:srgbClr val="FFFFFF"/>
                </a:solidFill>
              </a:rPr>
              <a:pPr defTabSz="685800">
                <a:buClr>
                  <a:srgbClr val="FFFFFF"/>
                </a:buClr>
              </a:pPr>
              <a:t>52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360" name="Google Shape;360;p54">
            <a:extLst>
              <a:ext uri="{FF2B5EF4-FFF2-40B4-BE49-F238E27FC236}">
                <a16:creationId xmlns:a16="http://schemas.microsoft.com/office/drawing/2014/main" id="{929077DB-2798-DACE-556B-CFEEDF7ADEB9}"/>
              </a:ext>
            </a:extLst>
          </p:cNvPr>
          <p:cNvSpPr txBox="1"/>
          <p:nvPr/>
        </p:nvSpPr>
        <p:spPr>
          <a:xfrm>
            <a:off x="333358" y="1178083"/>
            <a:ext cx="4078639" cy="39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r>
              <a:rPr lang="en-CA" sz="2100" dirty="0">
                <a:latin typeface="Bierstadt"/>
                <a:ea typeface="Calibri"/>
                <a:cs typeface="Calibri"/>
                <a:sym typeface="Calibri"/>
              </a:rPr>
              <a:t>What are some obstacles to having recommender systems directly improve well-being?</a:t>
            </a: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endParaRPr lang="en-CA" sz="2100" dirty="0">
              <a:latin typeface="Bierstadt"/>
              <a:ea typeface="Calibri"/>
              <a:cs typeface="Calibri"/>
              <a:sym typeface="Calibri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r>
              <a:rPr lang="en-CA" sz="2100" dirty="0">
                <a:latin typeface="Bierstadt"/>
                <a:ea typeface="Calibri"/>
                <a:cs typeface="Calibri"/>
                <a:sym typeface="Calibri"/>
              </a:rPr>
              <a:t>Why might it have unintended consequences?</a:t>
            </a: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endParaRPr lang="en-CA" sz="2100" dirty="0">
              <a:latin typeface="Bierstadt"/>
              <a:ea typeface="Calibri"/>
              <a:cs typeface="Calibri"/>
              <a:sym typeface="Calibri"/>
            </a:endParaRPr>
          </a:p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endParaRPr sz="2100" dirty="0">
              <a:latin typeface="Bierstadt"/>
            </a:endParaRPr>
          </a:p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highlight>
                <a:srgbClr val="FFFF00"/>
              </a:highlight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214313" indent="-100013" algn="ctr" defTabSz="685800">
              <a:spcBef>
                <a:spcPts val="450"/>
              </a:spcBef>
              <a:buSzPts val="2400"/>
            </a:pPr>
            <a:endParaRPr sz="180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56;p54" descr="A picture containing person&#10;&#10;Description automatically generated">
            <a:extLst>
              <a:ext uri="{FF2B5EF4-FFF2-40B4-BE49-F238E27FC236}">
                <a16:creationId xmlns:a16="http://schemas.microsoft.com/office/drawing/2014/main" id="{25780A54-6AF3-DA2C-C279-6D3B28D4B907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32005" y="-38865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730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78">
          <a:extLst>
            <a:ext uri="{FF2B5EF4-FFF2-40B4-BE49-F238E27FC236}">
              <a16:creationId xmlns:a16="http://schemas.microsoft.com/office/drawing/2014/main" id="{14A66834-93F1-393C-12F3-64D0049A0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>
            <a:extLst>
              <a:ext uri="{FF2B5EF4-FFF2-40B4-BE49-F238E27FC236}">
                <a16:creationId xmlns:a16="http://schemas.microsoft.com/office/drawing/2014/main" id="{91197108-80AC-0934-D6FC-25C4D27C5E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  <a:defRPr/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  <a:defRPr/>
              </a:pPr>
              <a:t>53</a:t>
            </a:fld>
            <a:endParaRPr dirty="0"/>
          </a:p>
        </p:txBody>
      </p:sp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875CCE1D-4A1C-0BD4-F109-058C890B77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50910" y="1816245"/>
            <a:ext cx="3624510" cy="168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25088"/>
              <a:buNone/>
            </a:pPr>
            <a:r>
              <a:rPr lang="en-CA" sz="3000" dirty="0">
                <a:solidFill>
                  <a:schemeClr val="tx1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Part 5:</a:t>
            </a:r>
            <a:endParaRPr lang="en-CA" sz="3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endParaRPr lang="en-CA" sz="3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r>
              <a:rPr lang="en-CA" sz="3000" dirty="0">
                <a:solidFill>
                  <a:srgbClr val="FF0000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AI Systems</a:t>
            </a:r>
            <a:endParaRPr lang="en-CA" sz="3000" dirty="0">
              <a:solidFill>
                <a:srgbClr val="FF0000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SzPct val="100358"/>
              <a:buNone/>
            </a:pP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</a:endParaRPr>
          </a:p>
          <a:p>
            <a:pPr marL="171450" indent="-38100">
              <a:buSzPct val="150537"/>
              <a:buNone/>
            </a:pPr>
            <a:endParaRPr sz="3000" dirty="0">
              <a:latin typeface="Bierstadt" panose="020B0004020202020204" pitchFamily="34" charset="0"/>
              <a:ea typeface="Garamond"/>
              <a:cs typeface="Garamond"/>
            </a:endParaRPr>
          </a:p>
        </p:txBody>
      </p:sp>
      <p:pic>
        <p:nvPicPr>
          <p:cNvPr id="3" name="Picture 2" descr="A wooden sign post with a snowy mountain in the background&#10;&#10;Description automatically generated">
            <a:extLst>
              <a:ext uri="{FF2B5EF4-FFF2-40B4-BE49-F238E27FC236}">
                <a16:creationId xmlns:a16="http://schemas.microsoft.com/office/drawing/2014/main" id="{E01F271F-218B-A3B4-0EBB-15494F65A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58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987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40">
          <a:extLst>
            <a:ext uri="{FF2B5EF4-FFF2-40B4-BE49-F238E27FC236}">
              <a16:creationId xmlns:a16="http://schemas.microsoft.com/office/drawing/2014/main" id="{6165F2E5-1A3D-18A7-C14C-D03D54FBE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20C7B79D-EE62-08C1-7D4C-D97EC114CF9B}"/>
              </a:ext>
            </a:extLst>
          </p:cNvPr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Last year, this time: AI Systems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42" name="Google Shape;242;p19">
            <a:extLst>
              <a:ext uri="{FF2B5EF4-FFF2-40B4-BE49-F238E27FC236}">
                <a16:creationId xmlns:a16="http://schemas.microsoft.com/office/drawing/2014/main" id="{4C623865-FEA5-0D6B-BC3E-FB9B565B50E2}"/>
              </a:ext>
            </a:extLst>
          </p:cNvPr>
          <p:cNvSpPr txBox="1"/>
          <p:nvPr/>
        </p:nvSpPr>
        <p:spPr>
          <a:xfrm>
            <a:off x="431400" y="1058627"/>
            <a:ext cx="82812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i="1" dirty="0">
                <a:latin typeface="Bierstadt" panose="020B0004020202020204" pitchFamily="34" charset="0"/>
              </a:rPr>
              <a:t>Our lecture today focused on recommender systems.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i="1" dirty="0">
                <a:latin typeface="Bierstadt" panose="020B0004020202020204" pitchFamily="34" charset="0"/>
              </a:rPr>
              <a:t>In the next 5-10 years, we will see a dramatic rise in the use of large language models and generative models of realistic images,</a:t>
            </a:r>
            <a:r>
              <a:rPr lang="en-US" sz="2600" dirty="0">
                <a:latin typeface="Bierstadt" panose="020B0004020202020204" pitchFamily="34" charset="0"/>
              </a:rPr>
              <a:t> </a:t>
            </a:r>
            <a:r>
              <a:rPr lang="en-US" sz="2600" i="1" dirty="0">
                <a:latin typeface="Bierstadt" panose="020B0004020202020204" pitchFamily="34" charset="0"/>
              </a:rPr>
              <a:t>these models are good enough that they produce outputs that are indistinguishable from human generated content.</a:t>
            </a:r>
            <a:endParaRPr lang="en-US" sz="2600" b="0" i="1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sym typeface="Arial"/>
              </a:rPr>
              <a:t>Progress has been significantly faster than expected on this front.</a:t>
            </a: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835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40">
          <a:extLst>
            <a:ext uri="{FF2B5EF4-FFF2-40B4-BE49-F238E27FC236}">
              <a16:creationId xmlns:a16="http://schemas.microsoft.com/office/drawing/2014/main" id="{DAAA500B-25AD-6842-B81E-92537D13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E0E92E8A-CC04-D220-B4F2-C260954316D7}"/>
              </a:ext>
            </a:extLst>
          </p:cNvPr>
          <p:cNvSpPr txBox="1"/>
          <p:nvPr/>
        </p:nvSpPr>
        <p:spPr>
          <a:xfrm>
            <a:off x="0" y="0"/>
            <a:ext cx="8666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How to build an LLM</a:t>
            </a:r>
            <a:endParaRPr lang="en-CA"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20E9684-9796-5CCE-E2A3-0A79E20E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4" y="692467"/>
            <a:ext cx="6394550" cy="35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E7430-EF1E-9A3F-7C8C-858CCEF4EAE8}"/>
              </a:ext>
            </a:extLst>
          </p:cNvPr>
          <p:cNvSpPr txBox="1"/>
          <p:nvPr/>
        </p:nvSpPr>
        <p:spPr>
          <a:xfrm>
            <a:off x="1027291" y="4397795"/>
            <a:ext cx="727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https://</a:t>
            </a:r>
            <a:r>
              <a:rPr lang="en-US" dirty="0" err="1"/>
              <a:t>medium.com</a:t>
            </a:r>
            <a:r>
              <a:rPr lang="en-US" dirty="0"/>
              <a:t>/data-science-at-</a:t>
            </a:r>
            <a:r>
              <a:rPr lang="en-US" dirty="0" err="1"/>
              <a:t>microsoft</a:t>
            </a:r>
            <a:r>
              <a:rPr lang="en-US" dirty="0"/>
              <a:t>/how-large-language-models-work-91c362f5b78f</a:t>
            </a:r>
          </a:p>
        </p:txBody>
      </p:sp>
    </p:spTree>
    <p:extLst>
      <p:ext uri="{BB962C8B-B14F-4D97-AF65-F5344CB8AC3E}">
        <p14:creationId xmlns:p14="http://schemas.microsoft.com/office/powerpoint/2010/main" val="1417764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00E4FC2D-1619-9A14-0979-D22A914E8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2E34B41F-7467-6E27-F2DC-495E0C588987}"/>
              </a:ext>
            </a:extLst>
          </p:cNvPr>
          <p:cNvSpPr txBox="1"/>
          <p:nvPr/>
        </p:nvSpPr>
        <p:spPr>
          <a:xfrm>
            <a:off x="0" y="0"/>
            <a:ext cx="8666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How to build an LLM</a:t>
            </a:r>
            <a:endParaRPr lang="en-CA"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6601792-3EFA-12C4-E62B-20D837EF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4" y="692467"/>
            <a:ext cx="6394550" cy="35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5028ED-B0FB-9BDA-162B-2526BB079DF3}"/>
              </a:ext>
            </a:extLst>
          </p:cNvPr>
          <p:cNvSpPr txBox="1"/>
          <p:nvPr/>
        </p:nvSpPr>
        <p:spPr>
          <a:xfrm>
            <a:off x="1027291" y="4397795"/>
            <a:ext cx="727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https://</a:t>
            </a:r>
            <a:r>
              <a:rPr lang="en-US" dirty="0" err="1"/>
              <a:t>medium.com</a:t>
            </a:r>
            <a:r>
              <a:rPr lang="en-US" dirty="0"/>
              <a:t>/data-science-at-</a:t>
            </a:r>
            <a:r>
              <a:rPr lang="en-US" dirty="0" err="1"/>
              <a:t>microsoft</a:t>
            </a:r>
            <a:r>
              <a:rPr lang="en-US" dirty="0"/>
              <a:t>/how-large-language-models-work-91c362f5b78f</a:t>
            </a:r>
          </a:p>
        </p:txBody>
      </p:sp>
    </p:spTree>
    <p:extLst>
      <p:ext uri="{BB962C8B-B14F-4D97-AF65-F5344CB8AC3E}">
        <p14:creationId xmlns:p14="http://schemas.microsoft.com/office/powerpoint/2010/main" val="1880131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1F13795F-0DA2-92DE-4E84-312DD9539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D88B99FB-392A-B334-C8E5-9C593A48F294}"/>
              </a:ext>
            </a:extLst>
          </p:cNvPr>
          <p:cNvSpPr txBox="1"/>
          <p:nvPr/>
        </p:nvSpPr>
        <p:spPr>
          <a:xfrm>
            <a:off x="0" y="0"/>
            <a:ext cx="8666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How to build an LLM</a:t>
            </a:r>
            <a:endParaRPr lang="en-CA"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56C0B-02BB-B2DB-0ABB-C4DAE8362776}"/>
              </a:ext>
            </a:extLst>
          </p:cNvPr>
          <p:cNvSpPr txBox="1"/>
          <p:nvPr/>
        </p:nvSpPr>
        <p:spPr>
          <a:xfrm>
            <a:off x="1027291" y="4397795"/>
            <a:ext cx="727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https://</a:t>
            </a:r>
            <a:r>
              <a:rPr lang="en-US" dirty="0" err="1"/>
              <a:t>medium.com</a:t>
            </a:r>
            <a:r>
              <a:rPr lang="en-US" dirty="0"/>
              <a:t>/data-science-at-</a:t>
            </a:r>
            <a:r>
              <a:rPr lang="en-US" dirty="0" err="1"/>
              <a:t>microsoft</a:t>
            </a:r>
            <a:r>
              <a:rPr lang="en-US" dirty="0"/>
              <a:t>/how-large-language-models-work-91c362f5b78f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448EB5-E12D-0F94-C40B-C20F6EDAA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/>
          <a:stretch/>
        </p:blipFill>
        <p:spPr bwMode="auto">
          <a:xfrm>
            <a:off x="1027291" y="692467"/>
            <a:ext cx="7597018" cy="37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07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74C7D521-6F9B-F7E3-ED76-DE1EB2112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143671D7-AA43-D5EA-25A1-C49BACA6E64E}"/>
              </a:ext>
            </a:extLst>
          </p:cNvPr>
          <p:cNvSpPr txBox="1"/>
          <p:nvPr/>
        </p:nvSpPr>
        <p:spPr>
          <a:xfrm>
            <a:off x="0" y="0"/>
            <a:ext cx="8666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How to build an LLM</a:t>
            </a:r>
            <a:endParaRPr lang="en-CA"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DB358-C525-B130-6ABC-7930F35B61FD}"/>
              </a:ext>
            </a:extLst>
          </p:cNvPr>
          <p:cNvSpPr txBox="1"/>
          <p:nvPr/>
        </p:nvSpPr>
        <p:spPr>
          <a:xfrm>
            <a:off x="1027291" y="4397795"/>
            <a:ext cx="727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https://</a:t>
            </a:r>
            <a:r>
              <a:rPr lang="en-US" dirty="0" err="1"/>
              <a:t>medium.com</a:t>
            </a:r>
            <a:r>
              <a:rPr lang="en-US" dirty="0"/>
              <a:t>/data-science-at-</a:t>
            </a:r>
            <a:r>
              <a:rPr lang="en-US" dirty="0" err="1"/>
              <a:t>microsoft</a:t>
            </a:r>
            <a:r>
              <a:rPr lang="en-US" dirty="0"/>
              <a:t>/how-large-language-models-work-91c362f5b78f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BFC9AF-9226-4F47-EC2C-487E87BA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4"/>
          <a:stretch/>
        </p:blipFill>
        <p:spPr bwMode="auto">
          <a:xfrm>
            <a:off x="277514" y="692467"/>
            <a:ext cx="8023660" cy="33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2F9C9E-AC05-CF10-FB41-FBEF715B8F17}"/>
              </a:ext>
            </a:extLst>
          </p:cNvPr>
          <p:cNvSpPr/>
          <p:nvPr/>
        </p:nvSpPr>
        <p:spPr>
          <a:xfrm>
            <a:off x="5637475" y="1478943"/>
            <a:ext cx="2663698" cy="28306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12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40">
          <a:extLst>
            <a:ext uri="{FF2B5EF4-FFF2-40B4-BE49-F238E27FC236}">
              <a16:creationId xmlns:a16="http://schemas.microsoft.com/office/drawing/2014/main" id="{CD2EE918-B9C4-27BC-A1DF-C22E660D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B4DB6409-2D81-DCAF-A914-D48B79FA2D38}"/>
              </a:ext>
            </a:extLst>
          </p:cNvPr>
          <p:cNvSpPr txBox="1"/>
          <p:nvPr/>
        </p:nvSpPr>
        <p:spPr>
          <a:xfrm>
            <a:off x="0" y="0"/>
            <a:ext cx="8666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0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Ethical Concerns with Large Generative Models </a:t>
            </a:r>
            <a:endParaRPr sz="30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42" name="Google Shape;242;p19">
            <a:extLst>
              <a:ext uri="{FF2B5EF4-FFF2-40B4-BE49-F238E27FC236}">
                <a16:creationId xmlns:a16="http://schemas.microsoft.com/office/drawing/2014/main" id="{60AB03C9-4673-75E0-3AEE-3025D592F7A6}"/>
              </a:ext>
            </a:extLst>
          </p:cNvPr>
          <p:cNvSpPr txBox="1"/>
          <p:nvPr/>
        </p:nvSpPr>
        <p:spPr>
          <a:xfrm>
            <a:off x="431400" y="1058627"/>
            <a:ext cx="8281200" cy="400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dirty="0">
                <a:latin typeface="Bierstadt" panose="020B0004020202020204" pitchFamily="34" charset="0"/>
              </a:rPr>
              <a:t>Trained on open-source data from the web { often (via maximum likelihood estimation) on content that can be sexist, racist and misogynist.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2600" dirty="0">
              <a:latin typeface="Bierstadt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dirty="0">
                <a:latin typeface="Bierstadt" panose="020B0004020202020204" pitchFamily="34" charset="0"/>
              </a:rPr>
              <a:t>The resulting predictive content can then be biased.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2600" dirty="0">
              <a:latin typeface="Bierstadt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dirty="0">
                <a:latin typeface="Bierstadt" panose="020B0004020202020204" pitchFamily="34" charset="0"/>
              </a:rPr>
              <a:t>Legal implication of training models on data from the internet.</a:t>
            </a:r>
            <a:endParaRPr lang="en-US"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21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6</a:t>
            </a:fld>
            <a:endParaRPr dirty="0"/>
          </a:p>
        </p:txBody>
      </p:sp>
      <p:sp>
        <p:nvSpPr>
          <p:cNvPr id="273" name="Google Shape;273;p20"/>
          <p:cNvSpPr txBox="1"/>
          <p:nvPr/>
        </p:nvSpPr>
        <p:spPr>
          <a:xfrm>
            <a:off x="2384257" y="4166253"/>
            <a:ext cx="4567508" cy="45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r>
              <a:rPr lang="en-CA" sz="2100" dirty="0">
                <a:latin typeface="Bierstadt"/>
                <a:ea typeface="Calibri"/>
                <a:cs typeface="Calibri"/>
                <a:sym typeface="Calibri"/>
              </a:rPr>
              <a:t>Recommender systems are diverse! </a:t>
            </a:r>
            <a:endParaRPr lang="en-US" sz="1050" dirty="0">
              <a:latin typeface="Bierstadt"/>
            </a:endParaRPr>
          </a:p>
          <a:p>
            <a:pPr marL="390525" indent="-2190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600"/>
            </a:pPr>
            <a:endParaRPr sz="1950" dirty="0">
              <a:solidFill>
                <a:srgbClr val="FFFFFF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defTabSz="685800">
              <a:lnSpc>
                <a:spcPct val="90000"/>
              </a:lnSpc>
              <a:spcBef>
                <a:spcPts val="750"/>
              </a:spcBef>
              <a:buSzPts val="2600"/>
            </a:pPr>
            <a:endParaRPr sz="1950" dirty="0">
              <a:solidFill>
                <a:srgbClr val="FFFFFF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indent="-1714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600"/>
            </a:pPr>
            <a:endParaRPr sz="1950" dirty="0"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000"/>
            </a:pPr>
            <a:endParaRPr sz="1500" dirty="0"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marL="171450" indent="-1428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050" dirty="0">
              <a:latin typeface="Bierstadt" panose="020B0004020202020204" pitchFamily="34" charset="0"/>
            </a:endParaRPr>
          </a:p>
          <a:p>
            <a:pPr marL="171450" indent="-1428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FFFFFF"/>
              </a:solidFill>
              <a:latin typeface="Bierstadt" panose="020B0004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274" name="Google Shape;274;p20" descr="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1171" y="377886"/>
            <a:ext cx="1841144" cy="166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 descr="A coffee cup on a table&#10;&#10;Description automatically generated with low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411" y="468949"/>
            <a:ext cx="2213909" cy="140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 descr="A picture containing text, computer, indoor, electronics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135" y="470011"/>
            <a:ext cx="2122601" cy="141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0" descr="Icon&#10;&#10;Description automatically generated with medium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46" y="2077033"/>
            <a:ext cx="1692539" cy="169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0" descr="Graphical user interface, website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385" y="2289635"/>
            <a:ext cx="1988511" cy="132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0" descr="Tinder | Dating, Make Friends &amp; Meet New People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0936" y="2230340"/>
            <a:ext cx="1323698" cy="137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 descr="Homepage - Reddit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565" y="2364750"/>
            <a:ext cx="1103809" cy="110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40">
          <a:extLst>
            <a:ext uri="{FF2B5EF4-FFF2-40B4-BE49-F238E27FC236}">
              <a16:creationId xmlns:a16="http://schemas.microsoft.com/office/drawing/2014/main" id="{DD526E77-EECA-7DE8-29B5-717771127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77D3AE56-9B67-D76F-5CB3-9883EFDBB35F}"/>
              </a:ext>
            </a:extLst>
          </p:cNvPr>
          <p:cNvSpPr txBox="1"/>
          <p:nvPr/>
        </p:nvSpPr>
        <p:spPr>
          <a:xfrm>
            <a:off x="0" y="0"/>
            <a:ext cx="8666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Output from GPT-3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2050" name="Picture 2" descr="A lively playground scene with children playing in different areas. Some are on swings, others are climbing a jungle gym, a group is going down a slide, and a few are playing in a sandbox. The scene should show a variety of ages and ethnic backgrounds among the children, depicting a sunny day with clear skies, green grass, and trees in the background. Include playful details like a ball and a kite in the air.">
            <a:extLst>
              <a:ext uri="{FF2B5EF4-FFF2-40B4-BE49-F238E27FC236}">
                <a16:creationId xmlns:a16="http://schemas.microsoft.com/office/drawing/2014/main" id="{F36A28AF-E105-464F-587E-FF929D02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" y="888777"/>
            <a:ext cx="6233947" cy="35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071E77-1966-6D63-67B0-AFC0E0121D9B}"/>
              </a:ext>
            </a:extLst>
          </p:cNvPr>
          <p:cNvSpPr txBox="1"/>
          <p:nvPr/>
        </p:nvSpPr>
        <p:spPr>
          <a:xfrm>
            <a:off x="6607533" y="2218414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an image of children </a:t>
            </a:r>
          </a:p>
          <a:p>
            <a:r>
              <a:rPr lang="en-US" dirty="0"/>
              <a:t>playing in a playground</a:t>
            </a:r>
          </a:p>
        </p:txBody>
      </p:sp>
    </p:spTree>
    <p:extLst>
      <p:ext uri="{BB962C8B-B14F-4D97-AF65-F5344CB8AC3E}">
        <p14:creationId xmlns:p14="http://schemas.microsoft.com/office/powerpoint/2010/main" val="317397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33066-9604-4E2E-2D8B-131B8F40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7634"/>
            <a:ext cx="7772400" cy="1893019"/>
          </a:xfrm>
          <a:prstGeom prst="rect">
            <a:avLst/>
          </a:prstGeom>
        </p:spPr>
      </p:pic>
      <p:sp>
        <p:nvSpPr>
          <p:cNvPr id="6" name="Google Shape;241;p19">
            <a:extLst>
              <a:ext uri="{FF2B5EF4-FFF2-40B4-BE49-F238E27FC236}">
                <a16:creationId xmlns:a16="http://schemas.microsoft.com/office/drawing/2014/main" id="{35E61554-55CB-5E7F-54D5-752E5F446086}"/>
              </a:ext>
            </a:extLst>
          </p:cNvPr>
          <p:cNvSpPr txBox="1"/>
          <p:nvPr/>
        </p:nvSpPr>
        <p:spPr>
          <a:xfrm>
            <a:off x="0" y="0"/>
            <a:ext cx="8666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Creating guardrails is a hard problem!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442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A416B-A863-2DAC-D47A-03A16B69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52" y="0"/>
            <a:ext cx="66883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56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06FF33-2737-B8BA-2A88-A75F89D9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33" y="0"/>
            <a:ext cx="6986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40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40">
          <a:extLst>
            <a:ext uri="{FF2B5EF4-FFF2-40B4-BE49-F238E27FC236}">
              <a16:creationId xmlns:a16="http://schemas.microsoft.com/office/drawing/2014/main" id="{AA124206-3AEE-55B8-CF7E-FD9D00BA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3D45C2AF-D3D9-2CB4-9535-5678B5B6EECE}"/>
              </a:ext>
            </a:extLst>
          </p:cNvPr>
          <p:cNvSpPr txBox="1"/>
          <p:nvPr/>
        </p:nvSpPr>
        <p:spPr>
          <a:xfrm>
            <a:off x="0" y="0"/>
            <a:ext cx="8666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What do we </a:t>
            </a:r>
            <a:r>
              <a:rPr lang="en-GB" sz="3300" i="1" dirty="0">
                <a:solidFill>
                  <a:srgbClr val="002060"/>
                </a:solidFill>
                <a:latin typeface="Bierstadt" panose="020B0004020202020204" pitchFamily="34" charset="0"/>
              </a:rPr>
              <a:t>really</a:t>
            </a:r>
            <a:r>
              <a:rPr lang="en-GB" sz="3300" dirty="0">
                <a:solidFill>
                  <a:srgbClr val="002060"/>
                </a:solidFill>
                <a:latin typeface="Bierstadt" panose="020B0004020202020204" pitchFamily="34" charset="0"/>
              </a:rPr>
              <a:t> want from these tools?</a:t>
            </a:r>
            <a:endParaRPr lang="en-GB"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BF885B-69D0-8E7D-305A-886AF451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435"/>
            <a:ext cx="7772400" cy="2097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38E26-FE1C-98FE-9C37-4FA296301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408" y="2363030"/>
            <a:ext cx="4907592" cy="2767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27EB2-4F38-6702-9B1D-44C39F4C0F94}"/>
              </a:ext>
            </a:extLst>
          </p:cNvPr>
          <p:cNvSpPr txBox="1"/>
          <p:nvPr/>
        </p:nvSpPr>
        <p:spPr>
          <a:xfrm>
            <a:off x="302372" y="3391196"/>
            <a:ext cx="382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Want historical accuracy but also the flexibility</a:t>
            </a:r>
          </a:p>
          <a:p>
            <a:r>
              <a:rPr lang="en-US" dirty="0"/>
              <a:t>of instruction following?</a:t>
            </a:r>
          </a:p>
        </p:txBody>
      </p:sp>
    </p:spTree>
    <p:extLst>
      <p:ext uri="{BB962C8B-B14F-4D97-AF65-F5344CB8AC3E}">
        <p14:creationId xmlns:p14="http://schemas.microsoft.com/office/powerpoint/2010/main" val="1719585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240">
          <a:extLst>
            <a:ext uri="{FF2B5EF4-FFF2-40B4-BE49-F238E27FC236}">
              <a16:creationId xmlns:a16="http://schemas.microsoft.com/office/drawing/2014/main" id="{04CAFFAE-C7A3-48E0-9279-12ABCDCAC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>
            <a:extLst>
              <a:ext uri="{FF2B5EF4-FFF2-40B4-BE49-F238E27FC236}">
                <a16:creationId xmlns:a16="http://schemas.microsoft.com/office/drawing/2014/main" id="{3A1DB8B1-AE8B-876D-9980-535097B8D559}"/>
              </a:ext>
            </a:extLst>
          </p:cNvPr>
          <p:cNvSpPr txBox="1"/>
          <p:nvPr/>
        </p:nvSpPr>
        <p:spPr>
          <a:xfrm>
            <a:off x="0" y="0"/>
            <a:ext cx="866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>
                <a:solidFill>
                  <a:srgbClr val="002060"/>
                </a:solidFill>
                <a:latin typeface="Bierstadt" panose="020B0004020202020204" pitchFamily="34" charset="0"/>
                <a:sym typeface="Arial"/>
              </a:rPr>
              <a:t>Safety of AI Systems</a:t>
            </a:r>
            <a:endParaRPr sz="1400" b="0" i="0" u="none" strike="noStrike" cap="none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</p:txBody>
      </p:sp>
      <p:sp>
        <p:nvSpPr>
          <p:cNvPr id="242" name="Google Shape;242;p19">
            <a:extLst>
              <a:ext uri="{FF2B5EF4-FFF2-40B4-BE49-F238E27FC236}">
                <a16:creationId xmlns:a16="http://schemas.microsoft.com/office/drawing/2014/main" id="{A64D4CB8-FD6A-4820-B369-237A72030B51}"/>
              </a:ext>
            </a:extLst>
          </p:cNvPr>
          <p:cNvSpPr txBox="1"/>
          <p:nvPr/>
        </p:nvSpPr>
        <p:spPr>
          <a:xfrm>
            <a:off x="431400" y="2118500"/>
            <a:ext cx="8281200" cy="270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b="0" i="0" u="none" strike="noStrike" cap="none" dirty="0">
                <a:solidFill>
                  <a:srgbClr val="000000"/>
                </a:solidFill>
                <a:latin typeface="Bierstadt" panose="020B0004020202020204" pitchFamily="34" charset="0"/>
                <a:sym typeface="Arial"/>
              </a:rPr>
              <a:t>Other issues with RLHF?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600" dirty="0">
                <a:latin typeface="Bierstadt" panose="020B0004020202020204" pitchFamily="34" charset="0"/>
              </a:rPr>
              <a:t>-if based on preferences of annotators, what are some risks? Algorithm might deceive annotators, </a:t>
            </a:r>
            <a:r>
              <a:rPr lang="en-CA" sz="2600" dirty="0" err="1">
                <a:latin typeface="Bierstadt" panose="020B0004020202020204" pitchFamily="34" charset="0"/>
              </a:rPr>
              <a:t>etc</a:t>
            </a:r>
            <a:r>
              <a:rPr lang="en-CA" sz="2600" dirty="0">
                <a:latin typeface="Bierstadt" panose="020B0004020202020204" pitchFamily="34" charset="0"/>
              </a:rPr>
              <a:t>…</a:t>
            </a:r>
            <a:endParaRPr lang="en-CA"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531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B6B6C5-59A7-4AD5-93D3-7307F7DB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" y="163323"/>
            <a:ext cx="7772400" cy="2129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B48B72-CCE7-1E99-A28D-9CC249B80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60" y="2122724"/>
            <a:ext cx="5953540" cy="2415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D8846-61EE-7C09-A075-5BEAD814962D}"/>
              </a:ext>
            </a:extLst>
          </p:cNvPr>
          <p:cNvSpPr txBox="1"/>
          <p:nvPr/>
        </p:nvSpPr>
        <p:spPr>
          <a:xfrm>
            <a:off x="572494" y="2571750"/>
            <a:ext cx="2563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important to think</a:t>
            </a:r>
          </a:p>
          <a:p>
            <a:r>
              <a:rPr lang="en-US" dirty="0"/>
              <a:t>About AI safety, manipulation,</a:t>
            </a:r>
          </a:p>
          <a:p>
            <a:r>
              <a:rPr lang="en-US" dirty="0"/>
              <a:t>of such tools!</a:t>
            </a:r>
          </a:p>
        </p:txBody>
      </p:sp>
    </p:spTree>
    <p:extLst>
      <p:ext uri="{BB962C8B-B14F-4D97-AF65-F5344CB8AC3E}">
        <p14:creationId xmlns:p14="http://schemas.microsoft.com/office/powerpoint/2010/main" val="1103363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Clr>
                <a:srgbClr val="888888"/>
              </a:buClr>
            </a:pPr>
            <a:fld id="{00000000-1234-1234-1234-123412341234}" type="slidenum">
              <a:rPr lang="en-CA"/>
              <a:pPr defTabSz="685800">
                <a:buClr>
                  <a:srgbClr val="888888"/>
                </a:buClr>
              </a:pPr>
              <a:t>67</a:t>
            </a:fld>
            <a:endParaRPr dirty="0"/>
          </a:p>
        </p:txBody>
      </p:sp>
      <p:sp>
        <p:nvSpPr>
          <p:cNvPr id="572" name="Google Shape;572;p69"/>
          <p:cNvSpPr txBox="1"/>
          <p:nvPr/>
        </p:nvSpPr>
        <p:spPr>
          <a:xfrm>
            <a:off x="645098" y="577058"/>
            <a:ext cx="4800492" cy="39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7625" defTabSz="685800">
              <a:lnSpc>
                <a:spcPct val="90000"/>
              </a:lnSpc>
              <a:spcBef>
                <a:spcPts val="750"/>
              </a:spcBef>
            </a:pPr>
            <a:r>
              <a:rPr lang="en-CA" sz="1800" dirty="0">
                <a:latin typeface="Bierstadt"/>
                <a:ea typeface="Calibri"/>
                <a:cs typeface="Calibri"/>
                <a:sym typeface="Calibri"/>
              </a:rPr>
              <a:t>In this module, you have learnt about:</a:t>
            </a:r>
            <a:endParaRPr lang="en-US" sz="1800" dirty="0">
              <a:latin typeface="Bierstadt"/>
              <a:ea typeface="Calibri"/>
              <a:cs typeface="Calibri"/>
              <a:sym typeface="Calibri"/>
            </a:endParaRPr>
          </a:p>
          <a:p>
            <a:pPr marL="304800" indent="-257175" defTabSz="685800">
              <a:lnSpc>
                <a:spcPct val="90000"/>
              </a:lnSpc>
              <a:spcBef>
                <a:spcPts val="7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Bierstadt"/>
                <a:ea typeface="Calibri"/>
                <a:cs typeface="Calibri"/>
                <a:sym typeface="Calibri"/>
              </a:rPr>
              <a:t>Seeing recommender systems as machine learning algorithms with objective functions</a:t>
            </a:r>
          </a:p>
          <a:p>
            <a:pPr marL="304800" indent="-257175" defTabSz="685800">
              <a:lnSpc>
                <a:spcPct val="90000"/>
              </a:lnSpc>
              <a:spcBef>
                <a:spcPts val="7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Bierstadt"/>
                <a:ea typeface="Calibri"/>
                <a:cs typeface="Calibri"/>
                <a:sym typeface="Calibri"/>
              </a:rPr>
              <a:t>The challenges of aligning recommender systems to user preferences.</a:t>
            </a:r>
          </a:p>
          <a:p>
            <a:pPr marL="304800" indent="-257175" defTabSz="685800">
              <a:lnSpc>
                <a:spcPct val="90000"/>
              </a:lnSpc>
              <a:spcBef>
                <a:spcPts val="7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Bierstadt"/>
                <a:ea typeface="Calibri"/>
                <a:cs typeface="Calibri"/>
                <a:sym typeface="Calibri"/>
              </a:rPr>
              <a:t>The potential ethical reasons to orient recommender functions around objective functions that do not always track user preferences. </a:t>
            </a:r>
          </a:p>
          <a:p>
            <a:pPr marL="304800" indent="-257175" defTabSz="685800">
              <a:lnSpc>
                <a:spcPct val="90000"/>
              </a:lnSpc>
              <a:spcBef>
                <a:spcPts val="75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Bierstadt"/>
                <a:ea typeface="Calibri"/>
                <a:cs typeface="Calibri"/>
                <a:sym typeface="Calibri"/>
              </a:rPr>
              <a:t>The possible side effects of doing so. </a:t>
            </a:r>
            <a:endParaRPr lang="en-US" sz="1800" dirty="0">
              <a:latin typeface="Bierstadt"/>
            </a:endParaRPr>
          </a:p>
          <a:p>
            <a:pPr marL="390525" indent="-2190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600"/>
            </a:pPr>
            <a:endParaRPr sz="1800" dirty="0">
              <a:solidFill>
                <a:srgbClr val="595959"/>
              </a:solidFill>
              <a:latin typeface="Bierstadt"/>
              <a:ea typeface="Calibri"/>
              <a:cs typeface="Calibri"/>
            </a:endParaRPr>
          </a:p>
          <a:p>
            <a:pPr marL="390525" indent="-2190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600"/>
            </a:pPr>
            <a:endParaRPr sz="1800" dirty="0">
              <a:solidFill>
                <a:srgbClr val="595959"/>
              </a:solidFill>
              <a:latin typeface="Bierstadt"/>
              <a:ea typeface="Calibri"/>
              <a:cs typeface="Calibri"/>
            </a:endParaRPr>
          </a:p>
          <a:p>
            <a:pPr marL="342900" defTabSz="685800">
              <a:lnSpc>
                <a:spcPct val="90000"/>
              </a:lnSpc>
              <a:spcBef>
                <a:spcPts val="750"/>
              </a:spcBef>
              <a:buSzPts val="2600"/>
            </a:pPr>
            <a:endParaRPr sz="1800" dirty="0">
              <a:solidFill>
                <a:srgbClr val="595959"/>
              </a:solidFill>
              <a:latin typeface="Bierstadt"/>
              <a:ea typeface="Calibri"/>
              <a:cs typeface="Calibri"/>
            </a:endParaRPr>
          </a:p>
          <a:p>
            <a:pPr marL="342900" indent="-171450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600"/>
            </a:pPr>
            <a:endParaRPr sz="1800" dirty="0">
              <a:solidFill>
                <a:srgbClr val="595959"/>
              </a:solidFill>
              <a:latin typeface="Bierstadt"/>
              <a:ea typeface="Calibri"/>
              <a:cs typeface="Calibri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SzPts val="2000"/>
            </a:pPr>
            <a:endParaRPr sz="1800" dirty="0">
              <a:solidFill>
                <a:srgbClr val="595959"/>
              </a:solidFill>
              <a:latin typeface="Bierstadt"/>
              <a:ea typeface="Garamond"/>
              <a:cs typeface="Garamond"/>
            </a:endParaRPr>
          </a:p>
          <a:p>
            <a:pPr marL="171450" indent="-1428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595959"/>
              </a:solidFill>
              <a:latin typeface="Bierstadt"/>
              <a:ea typeface="Garamond"/>
              <a:cs typeface="Garamond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595959"/>
              </a:solidFill>
              <a:latin typeface="Bierstadt"/>
            </a:endParaRPr>
          </a:p>
          <a:p>
            <a:pPr marL="171450" indent="-142875" defTabSz="6858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2400"/>
            </a:pPr>
            <a:endParaRPr sz="1800" dirty="0">
              <a:solidFill>
                <a:srgbClr val="595959"/>
              </a:solidFill>
              <a:latin typeface="Bierstadt"/>
              <a:ea typeface="Garamond"/>
              <a:cs typeface="Garamond"/>
            </a:endParaRPr>
          </a:p>
        </p:txBody>
      </p:sp>
      <p:pic>
        <p:nvPicPr>
          <p:cNvPr id="573" name="Google Shape;573;p69" descr="Icon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0381" y="624262"/>
            <a:ext cx="1692539" cy="169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9" descr="Graphical user interface, websit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50" y="2980901"/>
            <a:ext cx="1988511" cy="132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</a:pPr>
            <a:r>
              <a:rPr lang="en-GB" dirty="0">
                <a:solidFill>
                  <a:srgbClr val="FF0000"/>
                </a:solidFill>
                <a:latin typeface="Bierstadt" panose="020B0004020202020204" pitchFamily="34" charset="0"/>
                <a:ea typeface="Arial"/>
                <a:cs typeface="Arial"/>
                <a:sym typeface="Arial"/>
              </a:rPr>
              <a:t>Acknowledgements</a:t>
            </a:r>
            <a:endParaRPr dirty="0">
              <a:solidFill>
                <a:srgbClr val="FF0000"/>
              </a:solidFill>
              <a:latin typeface="Bierstadt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6"/>
          <p:cNvSpPr txBox="1">
            <a:spLocks noGrp="1"/>
          </p:cNvSpPr>
          <p:nvPr>
            <p:ph type="body" idx="1"/>
          </p:nvPr>
        </p:nvSpPr>
        <p:spPr>
          <a:xfrm>
            <a:off x="628649" y="1054318"/>
            <a:ext cx="8184600" cy="3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889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62"/>
              <a:buNone/>
            </a:pPr>
            <a:r>
              <a:rPr lang="en-GB" sz="6400" dirty="0">
                <a:solidFill>
                  <a:schemeClr val="dk1"/>
                </a:solidFill>
                <a:sym typeface="Arial"/>
              </a:rPr>
              <a:t>This module was created as part of an Embedded Ethics Education Initiative (E3I), a joint project between the Department of Computer Science</a:t>
            </a:r>
            <a:r>
              <a:rPr lang="en-GB" sz="6400" baseline="30000" dirty="0">
                <a:solidFill>
                  <a:schemeClr val="dk1"/>
                </a:solidFill>
                <a:sym typeface="Arial"/>
              </a:rPr>
              <a:t>1</a:t>
            </a:r>
            <a:r>
              <a:rPr lang="en-GB" sz="6400" dirty="0">
                <a:solidFill>
                  <a:schemeClr val="dk1"/>
                </a:solidFill>
                <a:sym typeface="Arial"/>
              </a:rPr>
              <a:t> and the Schwartz Reisman Institute for Technology and Society</a:t>
            </a:r>
            <a:r>
              <a:rPr lang="en-GB" sz="6400" baseline="30000" dirty="0">
                <a:solidFill>
                  <a:schemeClr val="dk1"/>
                </a:solidFill>
                <a:sym typeface="Arial"/>
              </a:rPr>
              <a:t>2</a:t>
            </a:r>
            <a:r>
              <a:rPr lang="en-GB" sz="6400" dirty="0">
                <a:solidFill>
                  <a:schemeClr val="dk1"/>
                </a:solidFill>
                <a:sym typeface="Arial"/>
              </a:rPr>
              <a:t>, </a:t>
            </a:r>
            <a:r>
              <a:rPr lang="en-GB" sz="6400" dirty="0"/>
              <a:t>in collaboration with the Department of Philosophy</a:t>
            </a:r>
            <a:r>
              <a:rPr lang="en-GB" sz="6400" baseline="30000" dirty="0"/>
              <a:t>3</a:t>
            </a:r>
            <a:endParaRPr sz="6400" dirty="0">
              <a:solidFill>
                <a:schemeClr val="dk1"/>
              </a:solidFill>
              <a:sym typeface="Arial"/>
            </a:endParaRPr>
          </a:p>
          <a:p>
            <a:pPr marL="889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62"/>
              <a:buNone/>
            </a:pPr>
            <a:endParaRPr sz="6400" dirty="0">
              <a:solidFill>
                <a:schemeClr val="dk1"/>
              </a:solidFill>
              <a:sym typeface="Arial"/>
            </a:endParaRPr>
          </a:p>
          <a:p>
            <a:pPr marL="889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62"/>
              <a:buNone/>
            </a:pPr>
            <a:r>
              <a:rPr lang="en-GB" sz="6400" b="1" dirty="0">
                <a:solidFill>
                  <a:schemeClr val="dk1"/>
                </a:solidFill>
                <a:sym typeface="Arial"/>
              </a:rPr>
              <a:t>Instructional Team:</a:t>
            </a:r>
            <a:endParaRPr sz="6400" b="1" dirty="0">
              <a:solidFill>
                <a:schemeClr val="dk1"/>
              </a:solidFill>
              <a:sym typeface="Arial"/>
            </a:endParaRPr>
          </a:p>
          <a:p>
            <a:pPr marL="889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62"/>
              <a:buNone/>
            </a:pPr>
            <a:r>
              <a:rPr lang="en-GB" sz="6400" dirty="0">
                <a:solidFill>
                  <a:schemeClr val="dk1"/>
                </a:solidFill>
                <a:sym typeface="Arial"/>
              </a:rPr>
              <a:t>	Philosophy: Steve Coyne</a:t>
            </a:r>
            <a:r>
              <a:rPr lang="en-GB" sz="6400" baseline="30000" dirty="0">
                <a:solidFill>
                  <a:schemeClr val="dk1"/>
                </a:solidFill>
                <a:sym typeface="Arial"/>
              </a:rPr>
              <a:t>1,2,3</a:t>
            </a:r>
            <a:r>
              <a:rPr lang="en-GB" sz="6400" dirty="0">
                <a:solidFill>
                  <a:schemeClr val="dk1"/>
                </a:solidFill>
                <a:sym typeface="Arial"/>
              </a:rPr>
              <a:t>	</a:t>
            </a:r>
          </a:p>
          <a:p>
            <a:pPr marL="88900" indent="0">
              <a:lnSpc>
                <a:spcPct val="120000"/>
              </a:lnSpc>
              <a:spcBef>
                <a:spcPts val="0"/>
              </a:spcBef>
              <a:buSzPct val="26562"/>
              <a:buNone/>
            </a:pPr>
            <a:r>
              <a:rPr lang="en-GB" sz="6400" dirty="0"/>
              <a:t>	</a:t>
            </a:r>
            <a:r>
              <a:rPr lang="en-GB" sz="6400" dirty="0">
                <a:solidFill>
                  <a:schemeClr val="dk1"/>
                </a:solidFill>
                <a:sym typeface="Arial"/>
              </a:rPr>
              <a:t>Computer Science: </a:t>
            </a:r>
            <a:r>
              <a:rPr lang="en-CA" sz="6600" dirty="0">
                <a:solidFill>
                  <a:schemeClr val="tx1"/>
                </a:solidFill>
                <a:latin typeface="Bierstadt"/>
              </a:rPr>
              <a:t>Roger Grosse</a:t>
            </a:r>
            <a:r>
              <a:rPr lang="en-GB" sz="6600" baseline="30000" dirty="0">
                <a:solidFill>
                  <a:schemeClr val="dk1"/>
                </a:solidFill>
                <a:sym typeface="Arial"/>
              </a:rPr>
              <a:t>1,2</a:t>
            </a:r>
            <a:r>
              <a:rPr lang="en-CA" sz="6600" dirty="0">
                <a:solidFill>
                  <a:schemeClr val="tx1"/>
                </a:solidFill>
                <a:latin typeface="Bierstadt"/>
              </a:rPr>
              <a:t>, Rahul Krishnan</a:t>
            </a:r>
            <a:r>
              <a:rPr lang="en-GB" sz="6600" baseline="30000" dirty="0">
                <a:solidFill>
                  <a:schemeClr val="dk1"/>
                </a:solidFill>
                <a:sym typeface="Arial"/>
              </a:rPr>
              <a:t>1,2</a:t>
            </a:r>
            <a:r>
              <a:rPr lang="en-CA" sz="6600" dirty="0">
                <a:solidFill>
                  <a:schemeClr val="tx1"/>
                </a:solidFill>
                <a:latin typeface="Bierstadt"/>
              </a:rPr>
              <a:t>, Alice Gao</a:t>
            </a:r>
            <a:r>
              <a:rPr lang="en-GB" sz="6600" baseline="30000" dirty="0">
                <a:solidFill>
                  <a:schemeClr val="dk1"/>
                </a:solidFill>
                <a:sym typeface="Arial"/>
              </a:rPr>
              <a:t>1</a:t>
            </a:r>
            <a:r>
              <a:rPr lang="en-CA" sz="6600" dirty="0">
                <a:solidFill>
                  <a:schemeClr val="tx1"/>
                </a:solidFill>
                <a:latin typeface="Bierstadt"/>
              </a:rPr>
              <a:t>, Amanjit 	Singh Kainth</a:t>
            </a:r>
            <a:r>
              <a:rPr lang="en-GB" sz="6600" baseline="30000" dirty="0">
                <a:solidFill>
                  <a:schemeClr val="dk1"/>
                </a:solidFill>
                <a:sym typeface="Arial"/>
              </a:rPr>
              <a:t>1</a:t>
            </a:r>
            <a:endParaRPr lang="en-CA" sz="6600" dirty="0">
              <a:solidFill>
                <a:schemeClr val="tx1"/>
              </a:solidFill>
              <a:latin typeface="Bierstadt"/>
            </a:endParaRPr>
          </a:p>
          <a:p>
            <a:pPr marL="889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62"/>
              <a:buNone/>
            </a:pPr>
            <a:r>
              <a:rPr lang="en-CA" sz="6400" dirty="0"/>
              <a:t>	</a:t>
            </a:r>
            <a:endParaRPr sz="6400" dirty="0"/>
          </a:p>
          <a:p>
            <a:pPr marL="889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62"/>
              <a:buNone/>
            </a:pPr>
            <a:r>
              <a:rPr lang="en-GB" sz="6400" b="1" dirty="0">
                <a:solidFill>
                  <a:schemeClr val="dk1"/>
                </a:solidFill>
                <a:sym typeface="Arial"/>
              </a:rPr>
              <a:t>Faculty Advisors:</a:t>
            </a:r>
            <a:endParaRPr sz="6400" b="1" dirty="0">
              <a:solidFill>
                <a:schemeClr val="dk1"/>
              </a:solidFill>
              <a:sym typeface="Arial"/>
            </a:endParaRPr>
          </a:p>
          <a:p>
            <a:pPr marL="889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62"/>
              <a:buNone/>
            </a:pPr>
            <a:r>
              <a:rPr lang="en-GB" sz="6400" dirty="0">
                <a:solidFill>
                  <a:schemeClr val="dk1"/>
                </a:solidFill>
                <a:sym typeface="Arial"/>
              </a:rPr>
              <a:t>	Steve Coyne</a:t>
            </a:r>
            <a:r>
              <a:rPr lang="en-GB" sz="6400" baseline="30000" dirty="0">
                <a:solidFill>
                  <a:schemeClr val="dk1"/>
                </a:solidFill>
                <a:sym typeface="Arial"/>
              </a:rPr>
              <a:t>1,2,3</a:t>
            </a:r>
            <a:r>
              <a:rPr lang="en-GB" sz="6400" dirty="0">
                <a:solidFill>
                  <a:schemeClr val="dk1"/>
                </a:solidFill>
                <a:sym typeface="Arial"/>
              </a:rPr>
              <a:t>, Diane Horton</a:t>
            </a:r>
            <a:r>
              <a:rPr lang="en-GB" sz="6400" baseline="30000" dirty="0">
                <a:solidFill>
                  <a:schemeClr val="dk1"/>
                </a:solidFill>
                <a:sym typeface="Arial"/>
              </a:rPr>
              <a:t>1</a:t>
            </a:r>
            <a:r>
              <a:rPr lang="en-GB" sz="6400" dirty="0">
                <a:solidFill>
                  <a:schemeClr val="dk1"/>
                </a:solidFill>
                <a:sym typeface="Arial"/>
              </a:rPr>
              <a:t>, David Liu</a:t>
            </a:r>
            <a:r>
              <a:rPr lang="en-GB" sz="6400" baseline="30000" dirty="0">
                <a:solidFill>
                  <a:schemeClr val="dk1"/>
                </a:solidFill>
                <a:sym typeface="Arial"/>
              </a:rPr>
              <a:t>1</a:t>
            </a:r>
            <a:r>
              <a:rPr lang="en-GB" sz="6400" dirty="0">
                <a:solidFill>
                  <a:schemeClr val="dk1"/>
                </a:solidFill>
                <a:sym typeface="Arial"/>
              </a:rPr>
              <a:t>, and Sheila McIlraith</a:t>
            </a:r>
            <a:r>
              <a:rPr lang="en-GB" sz="6400" baseline="30000" dirty="0">
                <a:solidFill>
                  <a:schemeClr val="dk1"/>
                </a:solidFill>
                <a:sym typeface="Arial"/>
              </a:rPr>
              <a:t>1,2</a:t>
            </a:r>
            <a:r>
              <a:rPr lang="en-GB" sz="6400" dirty="0">
                <a:solidFill>
                  <a:schemeClr val="dk1"/>
                </a:solidFill>
                <a:sym typeface="Arial"/>
              </a:rPr>
              <a:t> </a:t>
            </a:r>
            <a:endParaRPr sz="6400" dirty="0">
              <a:solidFill>
                <a:schemeClr val="dk1"/>
              </a:solidFill>
              <a:sym typeface="Arial"/>
            </a:endParaRPr>
          </a:p>
          <a:p>
            <a:pPr marL="889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562"/>
              <a:buNone/>
            </a:pPr>
            <a:endParaRPr sz="6400" dirty="0">
              <a:solidFill>
                <a:schemeClr val="dk1"/>
              </a:solidFill>
              <a:sym typeface="Arial"/>
            </a:endParaRPr>
          </a:p>
          <a:p>
            <a:pPr marL="34290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238"/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238"/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238"/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238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61" name="Google Shape;261;p26" descr="Contact Us — Department of Computer Science, University of Toront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1" y="4394332"/>
            <a:ext cx="3024253" cy="7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68</a:t>
            </a:fld>
            <a:endParaRPr dirty="0"/>
          </a:p>
        </p:txBody>
      </p:sp>
      <p:pic>
        <p:nvPicPr>
          <p:cNvPr id="263" name="Google Shape;263;p26" descr="Schwartz Reisman Institute for Technology and Society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386" y="4451879"/>
            <a:ext cx="3829228" cy="591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3DDE24DD-FA87-1055-948E-35DD0AE0C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>
            <a:extLst>
              <a:ext uri="{FF2B5EF4-FFF2-40B4-BE49-F238E27FC236}">
                <a16:creationId xmlns:a16="http://schemas.microsoft.com/office/drawing/2014/main" id="{7E67DFFF-5DD4-520B-6AC8-934B2C1B2B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520600" cy="65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sym typeface="Arial"/>
              </a:rPr>
              <a:t>Today</a:t>
            </a:r>
            <a:endParaRPr sz="33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36" name="Google Shape;136;p2">
            <a:extLst>
              <a:ext uri="{FF2B5EF4-FFF2-40B4-BE49-F238E27FC236}">
                <a16:creationId xmlns:a16="http://schemas.microsoft.com/office/drawing/2014/main" id="{F0259A72-55B6-9A01-96BE-BC37CD6D7A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7608" y="1015202"/>
            <a:ext cx="85206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 dirty="0">
                <a:solidFill>
                  <a:schemeClr val="dk1"/>
                </a:solidFill>
                <a:sym typeface="Arial"/>
              </a:rPr>
              <a:t>We will start off by considering an “idealized” version of a recommender system – one that just aims to deliver content that users prefer.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2000" dirty="0">
              <a:solidFill>
                <a:schemeClr val="dk1"/>
              </a:solidFill>
            </a:endParaRPr>
          </a:p>
          <a:p>
            <a:pPr marL="457200" lvl="1" indent="0" algn="l">
              <a:buClr>
                <a:schemeClr val="dk1"/>
              </a:buClr>
              <a:buSzPts val="1100"/>
            </a:pPr>
            <a:r>
              <a:rPr lang="en-CA" sz="2000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E.g. posts they want to view, movies they want to watch, </a:t>
            </a:r>
            <a:r>
              <a:rPr lang="en-CA" sz="2000" dirty="0" err="1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etc</a:t>
            </a:r>
            <a:r>
              <a:rPr lang="en-CA" sz="2000" dirty="0">
                <a:solidFill>
                  <a:schemeClr val="dk1"/>
                </a:solidFill>
                <a:latin typeface="Bierstadt" panose="020B0004020202020204" pitchFamily="34" charset="0"/>
                <a:sym typeface="Arial"/>
              </a:rPr>
              <a:t>….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CA" sz="2000" dirty="0">
              <a:solidFill>
                <a:schemeClr val="dk1"/>
              </a:solidFill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CA" sz="2000" dirty="0">
                <a:solidFill>
                  <a:schemeClr val="dk1"/>
                </a:solidFill>
              </a:rPr>
              <a:t>As we will see, it is not so easy to determine a user’s preferences.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CA" sz="2000" dirty="0">
              <a:solidFill>
                <a:schemeClr val="dk1"/>
              </a:solidFill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CA" sz="2000" dirty="0">
                <a:solidFill>
                  <a:schemeClr val="dk1"/>
                </a:solidFill>
              </a:rPr>
              <a:t>Then we will consider why you might want to build recommender systems that </a:t>
            </a:r>
            <a:r>
              <a:rPr lang="en-CA" sz="2000" i="1" dirty="0">
                <a:solidFill>
                  <a:schemeClr val="dk1"/>
                </a:solidFill>
              </a:rPr>
              <a:t>do not </a:t>
            </a:r>
            <a:r>
              <a:rPr lang="en-CA" sz="2000" dirty="0">
                <a:solidFill>
                  <a:schemeClr val="dk1"/>
                </a:solidFill>
              </a:rPr>
              <a:t>only track people’s preferences.</a:t>
            </a:r>
          </a:p>
          <a:p>
            <a:pPr marL="0" indent="0" algn="l">
              <a:buClr>
                <a:schemeClr val="dk1"/>
              </a:buClr>
              <a:buSzPts val="1100"/>
            </a:pPr>
            <a:endParaRPr lang="en-CA" sz="2000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CA" sz="2000" dirty="0">
                <a:solidFill>
                  <a:schemeClr val="dk1"/>
                </a:solidFill>
              </a:rPr>
              <a:t>Finally, we will consider more complex AI algorithms: LLMs, generative AI, and so on. </a:t>
            </a:r>
            <a:endParaRPr lang="en-CA" sz="2000" dirty="0">
              <a:solidFill>
                <a:schemeClr val="dk1"/>
              </a:solidFill>
              <a:latin typeface="Bierstadt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47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888888"/>
              </a:buClr>
              <a:buSzPts val="1200"/>
              <a:defRPr/>
            </a:pPr>
            <a:fld id="{00000000-1234-1234-1234-123412341234}" type="slidenum">
              <a:rPr lang="en-CA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defTabSz="685800">
                <a:buClr>
                  <a:srgbClr val="888888"/>
                </a:buClr>
                <a:buSzPts val="1200"/>
                <a:defRPr/>
              </a:pPr>
              <a:t>8</a:t>
            </a:fld>
            <a:endParaRPr dirty="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450910" y="1816245"/>
            <a:ext cx="3266528" cy="16872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ct val="25088"/>
              <a:buNone/>
            </a:pPr>
            <a:r>
              <a:rPr lang="en-CA" sz="3000" dirty="0"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Part 1:</a:t>
            </a:r>
            <a:endParaRPr lang="en-US" sz="3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endParaRPr sz="30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lt1"/>
              </a:buClr>
              <a:buSzPct val="25088"/>
              <a:buNone/>
            </a:pPr>
            <a:r>
              <a:rPr lang="en-CA" sz="3000" dirty="0">
                <a:solidFill>
                  <a:srgbClr val="FF0000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User Preferences</a:t>
            </a:r>
            <a:endParaRPr sz="3000" dirty="0">
              <a:solidFill>
                <a:srgbClr val="FF0000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100358"/>
              <a:buNone/>
            </a:pPr>
            <a:endParaRPr sz="3000" dirty="0">
              <a:ea typeface="Calibri"/>
              <a:cs typeface="Calibri"/>
            </a:endParaRPr>
          </a:p>
          <a:p>
            <a:pPr indent="-38100">
              <a:buClr>
                <a:schemeClr val="lt1"/>
              </a:buClr>
              <a:buSzPct val="150537"/>
              <a:buNone/>
            </a:pPr>
            <a:endParaRPr sz="3000" dirty="0">
              <a:ea typeface="Calibri"/>
              <a:cs typeface="Calibri"/>
            </a:endParaRPr>
          </a:p>
          <a:p>
            <a:pPr indent="-38100">
              <a:buClr>
                <a:schemeClr val="lt1"/>
              </a:buClr>
              <a:buSzPct val="150537"/>
              <a:buNone/>
            </a:pPr>
            <a:endParaRPr sz="3000" dirty="0">
              <a:ea typeface="Calibri"/>
              <a:cs typeface="Calibri"/>
            </a:endParaRPr>
          </a:p>
          <a:p>
            <a:pPr indent="-38100">
              <a:buClr>
                <a:schemeClr val="lt1"/>
              </a:buClr>
              <a:buSzPct val="150537"/>
              <a:buNone/>
            </a:pPr>
            <a:endParaRPr sz="3000" dirty="0">
              <a:ea typeface="Garamond"/>
              <a:cs typeface="Garamond"/>
            </a:endParaRPr>
          </a:p>
        </p:txBody>
      </p:sp>
      <p:pic>
        <p:nvPicPr>
          <p:cNvPr id="3" name="Picture 2" descr="A wooden sign post with a snowy mountain in the background&#10;&#10;Description automatically generated">
            <a:extLst>
              <a:ext uri="{FF2B5EF4-FFF2-40B4-BE49-F238E27FC236}">
                <a16:creationId xmlns:a16="http://schemas.microsoft.com/office/drawing/2014/main" id="{EBF68531-70BA-DD61-6457-9F2B164B1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5872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ctrTitle"/>
          </p:nvPr>
        </p:nvSpPr>
        <p:spPr>
          <a:xfrm>
            <a:off x="2558250" y="2088750"/>
            <a:ext cx="40275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GB" sz="3300" dirty="0">
                <a:solidFill>
                  <a:srgbClr val="002060"/>
                </a:solidFill>
                <a:sym typeface="Arial"/>
              </a:rPr>
              <a:t>Recap and Motivation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3229</Words>
  <Application>Microsoft Macintosh PowerPoint</Application>
  <PresentationFormat>On-screen Show (16:9)</PresentationFormat>
  <Paragraphs>465</Paragraphs>
  <Slides>68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PlusJakartaSans</vt:lpstr>
      <vt:lpstr>Calibri</vt:lpstr>
      <vt:lpstr>PlusJakartaSans</vt:lpstr>
      <vt:lpstr>Alfa Slab One</vt:lpstr>
      <vt:lpstr>-apple-system</vt:lpstr>
      <vt:lpstr>Play</vt:lpstr>
      <vt:lpstr>Bierstadt</vt:lpstr>
      <vt:lpstr>Garamond</vt:lpstr>
      <vt:lpstr>Calibri Light</vt:lpstr>
      <vt:lpstr>Arial</vt:lpstr>
      <vt:lpstr>Proxima Nova</vt:lpstr>
      <vt:lpstr>Simple Light</vt:lpstr>
      <vt:lpstr>Office Theme</vt:lpstr>
      <vt:lpstr>2_Office Theme</vt:lpstr>
      <vt:lpstr>1_Office Theme</vt:lpstr>
      <vt:lpstr>3_Office Theme</vt:lpstr>
      <vt:lpstr>PowerPoint Presentation</vt:lpstr>
      <vt:lpstr>Welcome to Embedded Ethics! </vt:lpstr>
      <vt:lpstr>Today: Objective Functions in Machine Learning</vt:lpstr>
      <vt:lpstr>Our Main Example: Recommender Systems</vt:lpstr>
      <vt:lpstr>PowerPoint Presentation</vt:lpstr>
      <vt:lpstr>PowerPoint Presentation</vt:lpstr>
      <vt:lpstr>Today</vt:lpstr>
      <vt:lpstr>PowerPoint Presentation</vt:lpstr>
      <vt:lpstr>Recap and Motivation</vt:lpstr>
      <vt:lpstr>PowerPoint Presentation</vt:lpstr>
      <vt:lpstr>Warmup: Open up your social media feeds - shout out some of the topics in the posts that you find.</vt:lpstr>
      <vt:lpstr>PowerPoint Presentation</vt:lpstr>
      <vt:lpstr>PowerPoint Presentation</vt:lpstr>
      <vt:lpstr>Challenge 1: Inferring User Preferences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2: Evaluating Structured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</vt:lpstr>
      <vt:lpstr>PowerPoint Presentation</vt:lpstr>
      <vt:lpstr>Discussion Question</vt:lpstr>
      <vt:lpstr>PowerPoint Presentation</vt:lpstr>
      <vt:lpstr>Discussion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Moderation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</vt:lpstr>
      <vt:lpstr>PowerPoint Presentation</vt:lpstr>
      <vt:lpstr>Discussion Question</vt:lpstr>
      <vt:lpstr>Discussion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Rahul Krishnan</cp:lastModifiedBy>
  <cp:revision>15</cp:revision>
  <dcterms:modified xsi:type="dcterms:W3CDTF">2024-11-10T18:21:52Z</dcterms:modified>
</cp:coreProperties>
</file>