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63" r:id="rId2"/>
    <p:sldId id="664" r:id="rId3"/>
    <p:sldId id="585" r:id="rId4"/>
    <p:sldId id="660" r:id="rId5"/>
    <p:sldId id="643" r:id="rId6"/>
    <p:sldId id="646" r:id="rId7"/>
    <p:sldId id="661" r:id="rId8"/>
    <p:sldId id="476" r:id="rId9"/>
    <p:sldId id="477" r:id="rId10"/>
    <p:sldId id="589" r:id="rId11"/>
    <p:sldId id="657" r:id="rId12"/>
    <p:sldId id="665" r:id="rId13"/>
    <p:sldId id="6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B5E0D0-8A1F-468F-A62B-525EED11AEB6}">
          <p14:sldIdLst>
            <p14:sldId id="663"/>
            <p14:sldId id="664"/>
            <p14:sldId id="585"/>
            <p14:sldId id="660"/>
            <p14:sldId id="643"/>
            <p14:sldId id="646"/>
            <p14:sldId id="661"/>
            <p14:sldId id="476"/>
            <p14:sldId id="477"/>
            <p14:sldId id="589"/>
            <p14:sldId id="657"/>
            <p14:sldId id="665"/>
            <p14:sldId id="662"/>
          </p14:sldIdLst>
        </p14:section>
        <p14:section name="Backup" id="{CC1AFA51-510F-436F-B17E-9FB75892912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4354"/>
  </p:normalViewPr>
  <p:slideViewPr>
    <p:cSldViewPr snapToGrid="0">
      <p:cViewPr varScale="1">
        <p:scale>
          <a:sx n="100" d="100"/>
          <a:sy n="100" d="100"/>
        </p:scale>
        <p:origin x="2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B1CC0-9FAB-4D8D-8C07-047AF602F29C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A2BCD-C0B7-442C-9593-A028AEDB6B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2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Use nicer</a:t>
            </a:r>
            <a:r>
              <a:rPr lang="en-US" baseline="0" dirty="0"/>
              <a:t> figure for reinforcement learning diagram.  Keywords: Agent, Action</a:t>
            </a:r>
            <a:r>
              <a:rPr lang="en-US" baseline="0"/>
              <a:t>, Evironment</a:t>
            </a:r>
            <a:r>
              <a:rPr lang="en-US" baseline="0" dirty="0"/>
              <a:t>, Interpreter, Reward,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2BCD-C0B7-442C-9593-A028AEDB6BD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42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models do not work well</a:t>
            </a:r>
          </a:p>
          <a:p>
            <a:r>
              <a:rPr lang="en-US" dirty="0"/>
              <a:t>structurally similar programs should have similar embeddings;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67CEF-3823-1E4C-A554-838EE426E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4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Jointly trained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67CEF-3823-1E4C-A554-838EE426E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Code2Inv solves most instances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an order-of-magnitude fewer queries to Z3 and considers fewer candidate invariants</a:t>
            </a:r>
          </a:p>
          <a:p>
            <a:endParaRPr lang="en-US" dirty="0"/>
          </a:p>
          <a:p>
            <a:r>
              <a:rPr lang="en-US" dirty="0"/>
              <a:t>Mention all solvers run on the same machine up to 6 hours</a:t>
            </a:r>
          </a:p>
          <a:p>
            <a:r>
              <a:rPr lang="en-US" dirty="0"/>
              <a:t>No training on verification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A2BCD-C0B7-442C-9593-A028AEDB6BD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3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F53C-76C1-47A5-A125-C2F4E5ECA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34726-EFFF-4347-899F-7F6FD0AD3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A2A81-A1D5-429E-8238-9934BA39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B2A41-BC97-4A2B-A465-6BEEC872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0440B-E636-431D-A3FF-25D18C76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509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6CF-2262-4B85-BC00-BF154B26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8A4E9-ABCA-4BBF-8C11-C7B47D0F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0F3E-AD86-431E-B9F9-6CDDC46D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70B10-0435-4FC0-A0D1-163EC43A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6F09-A579-4DB4-94B0-8824ADAF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910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0D161-16A1-49B7-9B1C-29D9FBA60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7C54B-D7A9-432C-BF5F-7CDB78CB1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71B48-D99B-4E3F-B01B-C198C014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ECE05-7E10-4727-A5DE-E4DA5E47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E5FFA-2948-499F-94DF-3430B0F5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01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0CCF-FC39-4F90-AED7-C91D0C6E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7ACE-1F6D-4288-B738-97B5214E7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91E0D-A967-4AAC-A261-C817C54F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654D9-5A1D-4CCB-A904-A0863BF1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CF49-09B2-47E3-BA3A-AEDBD457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45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B8D5-5B64-4B93-A197-F3AC7A77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8590F-DEC3-4659-A9AA-BAD58F928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F26D-0584-4704-81B7-D564FCF0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D67C-472A-4B64-8288-10AE1219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9CDC-49E1-4E1C-AA63-50C3E7E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8ECE-ED20-4B32-88EC-D65DA1A3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B574-CB58-439E-9BE6-EAD36B3E3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4AD32-7CED-46AA-A55C-9408CFEAB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4BFBE-43A6-4C66-B3C8-5647115A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53D71-74BF-4DC5-B5F8-583E56AE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3A41C-6617-4CA5-A36C-F5BBF992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45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AE6E-FD8D-48DA-A9E6-BB162B86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BDD71-CC8D-4C18-AD90-B2F2DE64D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0BC25-A248-453E-9539-0F429B6C9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505B7-1BFD-4639-8247-9B5D06B7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875CA-0B9B-441A-8792-AFAD6B5ED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7403B-5C1F-496D-9B4D-53E46CD6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2916C-F38D-4080-BB94-6B7C2359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E19DC-121F-4874-AD1F-AA4EDC10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5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481E-95B7-49C2-B8FA-1B3015B6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E1334-C18A-4610-B5A5-B41B7BE1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A8408-A30C-467F-A04F-A199226C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B29A2-7DEA-4763-B3EA-1B53A15A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37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D0FE8-ED24-4D7B-A640-D903AE51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47CC4-436C-4712-9BA0-89016666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71B2B-BFEC-4B7B-9314-D287FCB6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60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6A0E-A833-48C9-B4DD-E1CF6DB4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D6F5-5491-44B7-8D33-5EC62348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15FC1-6751-4F21-8D69-F9AC9B2B1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78951-3187-42B3-BF10-BA9894E6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750C1-7996-4B97-BD7E-64020911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832B5-C5D0-4475-933C-6A826252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58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46F3-C1FC-4707-84C0-44B044EF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8D7FE-CA0C-4E31-A817-7017FC71C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E7CC-272F-470D-A12E-F6AE868E0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A215-2919-4E82-936B-7A9476AC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1A68D-8B77-443F-A78E-4E20FDE7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B8EC4-8723-4242-81BB-1F8A770C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96E1D-61F5-44D5-8780-9F7042F5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8E3A8-7B6C-4912-8416-403234FB6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7C5FF-E5AB-4970-8C6A-EEE417F56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9D34-9E84-470B-BF40-08E156397586}" type="datetimeFigureOut">
              <a:rPr lang="en-IN" smtClean="0"/>
              <a:t>13/07/20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42611-84D7-4325-B8AB-D7ECAEF57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DC1E-CE68-4EF3-8E19-B5E2F6730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2CC7-0A02-4927-B178-EC03CB5A1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5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code2inv.org/demo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4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2.tif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4931-DBE8-42CC-ABD5-C0D18A25F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780" y="315308"/>
            <a:ext cx="10332440" cy="238760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C00000"/>
                </a:solidFill>
              </a:rPr>
              <a:t>Code</a:t>
            </a:r>
            <a:r>
              <a:rPr lang="en-US" sz="5000" dirty="0">
                <a:solidFill>
                  <a:srgbClr val="004783"/>
                </a:solidFill>
              </a:rPr>
              <a:t>2</a:t>
            </a:r>
            <a:r>
              <a:rPr lang="en-US" sz="5000" dirty="0">
                <a:solidFill>
                  <a:srgbClr val="C00000"/>
                </a:solidFill>
              </a:rPr>
              <a:t>Inv</a:t>
            </a:r>
            <a:r>
              <a:rPr lang="en-US" sz="5000" dirty="0"/>
              <a:t>: A Deep Learning Framework for Program Verification</a:t>
            </a:r>
            <a:endParaRPr lang="en-IN" sz="50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2D22C6A-6EA4-4554-9E95-4A5306B7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63" y="4828040"/>
            <a:ext cx="970419" cy="108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eorgia Tech Athletics Unveils Comprehensive Brand Refinement">
            <a:extLst>
              <a:ext uri="{FF2B5EF4-FFF2-40B4-BE49-F238E27FC236}">
                <a16:creationId xmlns:a16="http://schemas.microsoft.com/office/drawing/2014/main" id="{7697BF26-CF79-4557-A4FE-EC718149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70" y="4805642"/>
            <a:ext cx="1473014" cy="8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oogle AI">
            <a:extLst>
              <a:ext uri="{FF2B5EF4-FFF2-40B4-BE49-F238E27FC236}">
                <a16:creationId xmlns:a16="http://schemas.microsoft.com/office/drawing/2014/main" id="{E6BBE80D-D4A5-49D5-94BB-DB1E2BAB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87" y="4508206"/>
            <a:ext cx="2676296" cy="14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44543" y="4025279"/>
            <a:ext cx="4943789" cy="897321"/>
          </a:xfrm>
        </p:spPr>
        <p:txBody>
          <a:bodyPr/>
          <a:lstStyle/>
          <a:p>
            <a:r>
              <a:rPr lang="en-IN" sz="2600" b="1" dirty="0" err="1"/>
              <a:t>Xujie</a:t>
            </a:r>
            <a:r>
              <a:rPr lang="en-IN" sz="2600" b="1" dirty="0"/>
              <a:t> Si</a:t>
            </a:r>
            <a:r>
              <a:rPr lang="en-IN" sz="2600" dirty="0"/>
              <a:t>, </a:t>
            </a:r>
            <a:r>
              <a:rPr lang="en-IN" sz="2600" b="1" dirty="0" err="1"/>
              <a:t>Aaditya</a:t>
            </a:r>
            <a:r>
              <a:rPr lang="en-IN" sz="2600" b="1" dirty="0"/>
              <a:t> </a:t>
            </a:r>
            <a:r>
              <a:rPr lang="en-IN" sz="2600" b="1" dirty="0" err="1"/>
              <a:t>Naik</a:t>
            </a:r>
            <a:r>
              <a:rPr lang="en-IN" sz="2600" dirty="0"/>
              <a:t>, </a:t>
            </a:r>
            <a:r>
              <a:rPr lang="en-IN" sz="2600" dirty="0" err="1"/>
              <a:t>Mayur</a:t>
            </a:r>
            <a:r>
              <a:rPr lang="en-IN" sz="2600" dirty="0"/>
              <a:t> </a:t>
            </a:r>
            <a:r>
              <a:rPr lang="en-IN" sz="2600" dirty="0" err="1"/>
              <a:t>Naik</a:t>
            </a:r>
            <a:endParaRPr lang="en-US" sz="2600" dirty="0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6048009" y="4030723"/>
            <a:ext cx="2493667" cy="89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 dirty="0" err="1"/>
              <a:t>Hanjun</a:t>
            </a:r>
            <a:r>
              <a:rPr lang="en-IN" sz="2600" dirty="0"/>
              <a:t> Dai</a:t>
            </a:r>
            <a:endParaRPr lang="en-US" sz="2600" dirty="0"/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9062775" y="4025278"/>
            <a:ext cx="2493667" cy="89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 dirty="0"/>
              <a:t>Le Song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24262-18B2-4D44-A6D3-6D3FC9456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9"/>
    </mc:Choice>
    <mc:Fallback xmlns="">
      <p:transition spd="slow" advTm="85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9B26-C3E1-E04D-BA3A-20092FD5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on Naturalness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292DF-C135-634F-B7AE-E7166F60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4D4C28-EDD3-AC4C-AC60-3393E9542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46" y="2319539"/>
            <a:ext cx="4463044" cy="1897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80E1E-EB80-7F4A-825D-A8845CC9A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830" y="2452389"/>
            <a:ext cx="4647120" cy="19167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AC9724-9082-104C-AD8B-C767C9083CC9}"/>
              </a:ext>
            </a:extLst>
          </p:cNvPr>
          <p:cNvSpPr/>
          <p:nvPr/>
        </p:nvSpPr>
        <p:spPr>
          <a:xfrm>
            <a:off x="2158945" y="5266964"/>
            <a:ext cx="2245488" cy="666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ea typeface="Source Code Pro for Powerline" panose="020B0509030403020204" pitchFamily="49" charset="0"/>
                <a:cs typeface="Courier New" panose="02070309020205020404" pitchFamily="49" charset="0"/>
              </a:rPr>
              <a:t>(&lt;= B (- A B))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A2A6B-DC8A-0E44-A07B-109AD6807761}"/>
              </a:ext>
            </a:extLst>
          </p:cNvPr>
          <p:cNvSpPr/>
          <p:nvPr/>
        </p:nvSpPr>
        <p:spPr>
          <a:xfrm>
            <a:off x="6849988" y="5266701"/>
            <a:ext cx="4340945" cy="6675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ea typeface="Source Code Pro for Powerline" panose="020B0509030403020204" pitchFamily="49" charset="0"/>
                <a:cs typeface="Courier New" panose="02070309020205020404" pitchFamily="49" charset="0"/>
              </a:rPr>
              <a:t>(or (&lt; V0 (+ 0 0)) (&gt; V1 V0))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8D877-2817-F64F-A742-E523F1E2F382}"/>
              </a:ext>
            </a:extLst>
          </p:cNvPr>
          <p:cNvSpPr txBox="1"/>
          <p:nvPr/>
        </p:nvSpPr>
        <p:spPr>
          <a:xfrm>
            <a:off x="6787080" y="1773717"/>
            <a:ext cx="4145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Solution found by </a:t>
            </a:r>
            <a:r>
              <a:rPr lang="en-US" sz="2200" b="1" dirty="0" err="1"/>
              <a:t>DataDrivenCHC</a:t>
            </a:r>
            <a:r>
              <a:rPr lang="en-US" sz="22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25D3C-B4FF-3C49-8410-A063F324923D}"/>
              </a:ext>
            </a:extLst>
          </p:cNvPr>
          <p:cNvSpPr txBox="1"/>
          <p:nvPr/>
        </p:nvSpPr>
        <p:spPr>
          <a:xfrm>
            <a:off x="1652151" y="1773718"/>
            <a:ext cx="3440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Solution found by </a:t>
            </a:r>
            <a:r>
              <a:rPr lang="en-US" sz="2200" b="1" dirty="0"/>
              <a:t>Spacer: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ED3659-B778-4413-9F74-C28F75BFCE1A}"/>
              </a:ext>
            </a:extLst>
          </p:cNvPr>
          <p:cNvCxnSpPr/>
          <p:nvPr/>
        </p:nvCxnSpPr>
        <p:spPr>
          <a:xfrm>
            <a:off x="6096000" y="1500771"/>
            <a:ext cx="0" cy="45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08D877-2817-F64F-A742-E523F1E2F382}"/>
              </a:ext>
            </a:extLst>
          </p:cNvPr>
          <p:cNvSpPr txBox="1"/>
          <p:nvPr/>
        </p:nvSpPr>
        <p:spPr>
          <a:xfrm>
            <a:off x="6784532" y="4517037"/>
            <a:ext cx="4148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Solution found by </a:t>
            </a:r>
            <a:r>
              <a:rPr lang="en-US" sz="2200" b="1" dirty="0">
                <a:solidFill>
                  <a:srgbClr val="C00000"/>
                </a:solidFill>
              </a:rPr>
              <a:t>Code</a:t>
            </a:r>
            <a:r>
              <a:rPr lang="en-US" sz="2200" b="1" dirty="0">
                <a:solidFill>
                  <a:srgbClr val="004783"/>
                </a:solidFill>
              </a:rPr>
              <a:t>2</a:t>
            </a:r>
            <a:r>
              <a:rPr lang="en-US" sz="2200" b="1" dirty="0">
                <a:solidFill>
                  <a:srgbClr val="C00000"/>
                </a:solidFill>
              </a:rPr>
              <a:t>Inv</a:t>
            </a:r>
            <a:r>
              <a:rPr lang="en-US" sz="2200" b="1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25D3C-B4FF-3C49-8410-A063F324923D}"/>
              </a:ext>
            </a:extLst>
          </p:cNvPr>
          <p:cNvSpPr txBox="1"/>
          <p:nvPr/>
        </p:nvSpPr>
        <p:spPr>
          <a:xfrm>
            <a:off x="1652151" y="4517038"/>
            <a:ext cx="3440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Solution found by </a:t>
            </a:r>
            <a:r>
              <a:rPr lang="en-US" sz="2200" b="1" dirty="0">
                <a:solidFill>
                  <a:srgbClr val="C00000"/>
                </a:solidFill>
              </a:rPr>
              <a:t>Code</a:t>
            </a:r>
            <a:r>
              <a:rPr lang="en-US" sz="2200" b="1" dirty="0">
                <a:solidFill>
                  <a:srgbClr val="004783"/>
                </a:solidFill>
              </a:rPr>
              <a:t>2</a:t>
            </a:r>
            <a:r>
              <a:rPr lang="en-US" sz="2200" b="1" dirty="0">
                <a:solidFill>
                  <a:srgbClr val="C00000"/>
                </a:solidFill>
              </a:rPr>
              <a:t>Inv</a:t>
            </a:r>
            <a:r>
              <a:rPr lang="en-US" sz="2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92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42869A-5296-4D14-905F-39789AFA67D4}"/>
              </a:ext>
            </a:extLst>
          </p:cNvPr>
          <p:cNvSpPr/>
          <p:nvPr/>
        </p:nvSpPr>
        <p:spPr>
          <a:xfrm>
            <a:off x="5474970" y="2744969"/>
            <a:ext cx="5283928" cy="1780166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ight Arrow 38">
            <a:extLst>
              <a:ext uri="{FF2B5EF4-FFF2-40B4-BE49-F238E27FC236}">
                <a16:creationId xmlns:a16="http://schemas.microsoft.com/office/drawing/2014/main" id="{5856C489-D323-4F45-A6FC-7890958FE044}"/>
              </a:ext>
            </a:extLst>
          </p:cNvPr>
          <p:cNvSpPr/>
          <p:nvPr/>
        </p:nvSpPr>
        <p:spPr>
          <a:xfrm rot="5400000">
            <a:off x="8766704" y="2614163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38">
            <a:extLst>
              <a:ext uri="{FF2B5EF4-FFF2-40B4-BE49-F238E27FC236}">
                <a16:creationId xmlns:a16="http://schemas.microsoft.com/office/drawing/2014/main" id="{C97C6451-6E64-4C5C-AA24-40760819E8E8}"/>
              </a:ext>
            </a:extLst>
          </p:cNvPr>
          <p:cNvSpPr/>
          <p:nvPr/>
        </p:nvSpPr>
        <p:spPr>
          <a:xfrm>
            <a:off x="5033380" y="3496809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38">
            <a:extLst>
              <a:ext uri="{FF2B5EF4-FFF2-40B4-BE49-F238E27FC236}">
                <a16:creationId xmlns:a16="http://schemas.microsoft.com/office/drawing/2014/main" id="{8660E330-B120-42B1-84B0-ECE079951406}"/>
              </a:ext>
            </a:extLst>
          </p:cNvPr>
          <p:cNvSpPr/>
          <p:nvPr/>
        </p:nvSpPr>
        <p:spPr>
          <a:xfrm rot="16200000">
            <a:off x="8333026" y="4449452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8">
            <a:extLst>
              <a:ext uri="{FF2B5EF4-FFF2-40B4-BE49-F238E27FC236}">
                <a16:creationId xmlns:a16="http://schemas.microsoft.com/office/drawing/2014/main" id="{799E8ABB-60CA-4532-8A9D-EDAB8B1B0138}"/>
              </a:ext>
            </a:extLst>
          </p:cNvPr>
          <p:cNvSpPr/>
          <p:nvPr/>
        </p:nvSpPr>
        <p:spPr>
          <a:xfrm rot="5400000">
            <a:off x="9156135" y="4449453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72004-3574-4A7D-834B-7CE76683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Extending Code2Inv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992C2-E833-4979-9E6E-E7705002DD8A}"/>
              </a:ext>
            </a:extLst>
          </p:cNvPr>
          <p:cNvGrpSpPr/>
          <p:nvPr/>
        </p:nvGrpSpPr>
        <p:grpSpPr>
          <a:xfrm>
            <a:off x="5935047" y="3231086"/>
            <a:ext cx="1655436" cy="832104"/>
            <a:chOff x="2139965" y="2215677"/>
            <a:chExt cx="1928708" cy="1011040"/>
          </a:xfrm>
        </p:grpSpPr>
        <p:pic>
          <p:nvPicPr>
            <p:cNvPr id="15" name="Picture">
              <a:extLst>
                <a:ext uri="{FF2B5EF4-FFF2-40B4-BE49-F238E27FC236}">
                  <a16:creationId xmlns:a16="http://schemas.microsoft.com/office/drawing/2014/main" id="{BBED0B4B-8B29-4B19-9456-A66E68ED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433" y="2215677"/>
              <a:ext cx="1920240" cy="979040"/>
            </a:xfrm>
            <a:prstGeom prst="rect">
              <a:avLst/>
            </a:prstGeom>
          </p:spPr>
        </p:pic>
        <p:sp>
          <p:nvSpPr>
            <p:cNvPr id="16" name="Title">
              <a:extLst>
                <a:ext uri="{FF2B5EF4-FFF2-40B4-BE49-F238E27FC236}">
                  <a16:creationId xmlns:a16="http://schemas.microsoft.com/office/drawing/2014/main" id="{7BBCA0A9-50E6-42E8-847E-D1E2F86F607E}"/>
                </a:ext>
              </a:extLst>
            </p:cNvPr>
            <p:cNvSpPr/>
            <p:nvPr/>
          </p:nvSpPr>
          <p:spPr>
            <a:xfrm>
              <a:off x="2139965" y="2220877"/>
              <a:ext cx="1920240" cy="1005840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 anchorCtr="0"/>
            <a:lstStyle/>
            <a:p>
              <a:pPr algn="ctr"/>
              <a:r>
                <a:rPr lang="en-US" sz="1600" dirty="0"/>
                <a:t>Representation Learning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9BB011-7608-40F3-82F5-6EB6C2E21004}"/>
              </a:ext>
            </a:extLst>
          </p:cNvPr>
          <p:cNvGrpSpPr/>
          <p:nvPr/>
        </p:nvGrpSpPr>
        <p:grpSpPr>
          <a:xfrm>
            <a:off x="8294390" y="3233226"/>
            <a:ext cx="1729731" cy="832104"/>
            <a:chOff x="2156901" y="2215677"/>
            <a:chExt cx="1920240" cy="1011040"/>
          </a:xfrm>
        </p:grpSpPr>
        <p:pic>
          <p:nvPicPr>
            <p:cNvPr id="18" name="Picture">
              <a:extLst>
                <a:ext uri="{FF2B5EF4-FFF2-40B4-BE49-F238E27FC236}">
                  <a16:creationId xmlns:a16="http://schemas.microsoft.com/office/drawing/2014/main" id="{D07677CD-263E-47BE-8322-CB36A2E24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3981" y="2215677"/>
              <a:ext cx="1489145" cy="979040"/>
            </a:xfrm>
            <a:prstGeom prst="rect">
              <a:avLst/>
            </a:prstGeom>
          </p:spPr>
        </p:pic>
        <p:sp>
          <p:nvSpPr>
            <p:cNvPr id="19" name="Title">
              <a:extLst>
                <a:ext uri="{FF2B5EF4-FFF2-40B4-BE49-F238E27FC236}">
                  <a16:creationId xmlns:a16="http://schemas.microsoft.com/office/drawing/2014/main" id="{A93BCDBB-6F39-4875-A71A-C655939DA717}"/>
                </a:ext>
              </a:extLst>
            </p:cNvPr>
            <p:cNvSpPr/>
            <p:nvPr/>
          </p:nvSpPr>
          <p:spPr>
            <a:xfrm>
              <a:off x="2156901" y="2220877"/>
              <a:ext cx="1920240" cy="1005840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 anchorCtr="0"/>
            <a:lstStyle/>
            <a:p>
              <a:pPr algn="ctr"/>
              <a:r>
                <a:rPr lang="en-US" sz="1600" dirty="0"/>
                <a:t>Reinforcement Learning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F5EA131-16C1-42D6-B43D-7C4E2F5E71BA}"/>
              </a:ext>
            </a:extLst>
          </p:cNvPr>
          <p:cNvSpPr txBox="1"/>
          <p:nvPr/>
        </p:nvSpPr>
        <p:spPr>
          <a:xfrm>
            <a:off x="7424962" y="2789218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Code2Inv</a:t>
            </a:r>
          </a:p>
        </p:txBody>
      </p:sp>
      <p:sp>
        <p:nvSpPr>
          <p:cNvPr id="28" name="Right Arrow 38">
            <a:extLst>
              <a:ext uri="{FF2B5EF4-FFF2-40B4-BE49-F238E27FC236}">
                <a16:creationId xmlns:a16="http://schemas.microsoft.com/office/drawing/2014/main" id="{746360B2-3505-495A-B989-404D49479E50}"/>
              </a:ext>
            </a:extLst>
          </p:cNvPr>
          <p:cNvSpPr/>
          <p:nvPr/>
        </p:nvSpPr>
        <p:spPr>
          <a:xfrm>
            <a:off x="7676478" y="3496808"/>
            <a:ext cx="51791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4A99D6F-EC52-4448-936A-C40BB48D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51D5F-913C-4640-9F31-15010C9FB340}" type="slidenum">
              <a:rPr lang="en-US" smtClean="0"/>
              <a:t>11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F9D77B-7B75-47C7-95C9-F2347CBF1FE4}"/>
              </a:ext>
            </a:extLst>
          </p:cNvPr>
          <p:cNvSpPr/>
          <p:nvPr/>
        </p:nvSpPr>
        <p:spPr>
          <a:xfrm>
            <a:off x="3274574" y="3219802"/>
            <a:ext cx="1676909" cy="832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Front-End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E32FC-C85C-4525-91D9-BEFBAC946720}"/>
              </a:ext>
            </a:extLst>
          </p:cNvPr>
          <p:cNvSpPr/>
          <p:nvPr/>
        </p:nvSpPr>
        <p:spPr>
          <a:xfrm>
            <a:off x="616781" y="3208677"/>
            <a:ext cx="1676909" cy="8321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Program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37E19E-1F13-493D-AC76-E36249F76177}"/>
              </a:ext>
            </a:extLst>
          </p:cNvPr>
          <p:cNvSpPr/>
          <p:nvPr/>
        </p:nvSpPr>
        <p:spPr>
          <a:xfrm>
            <a:off x="8285344" y="5189969"/>
            <a:ext cx="1729731" cy="827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Checker</a:t>
            </a:r>
          </a:p>
        </p:txBody>
      </p:sp>
      <p:sp>
        <p:nvSpPr>
          <p:cNvPr id="46" name="Rounded Rectangle 37">
            <a:extLst>
              <a:ext uri="{FF2B5EF4-FFF2-40B4-BE49-F238E27FC236}">
                <a16:creationId xmlns:a16="http://schemas.microsoft.com/office/drawing/2014/main" id="{86FDE1A5-71BD-4715-BBB2-A21AD5C7E701}"/>
              </a:ext>
            </a:extLst>
          </p:cNvPr>
          <p:cNvSpPr/>
          <p:nvPr/>
        </p:nvSpPr>
        <p:spPr>
          <a:xfrm>
            <a:off x="8480925" y="1713548"/>
            <a:ext cx="1401025" cy="548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Grammar</a:t>
            </a:r>
          </a:p>
        </p:txBody>
      </p: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8DA36BC4-7CA0-4829-90F6-574F7F6A86CA}"/>
              </a:ext>
            </a:extLst>
          </p:cNvPr>
          <p:cNvSpPr/>
          <p:nvPr/>
        </p:nvSpPr>
        <p:spPr>
          <a:xfrm>
            <a:off x="1091407" y="4641759"/>
            <a:ext cx="2811847" cy="645550"/>
          </a:xfrm>
          <a:prstGeom prst="wedgeRectCallout">
            <a:avLst>
              <a:gd name="adj1" fmla="val 49380"/>
              <a:gd name="adj2" fmla="val -130978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ysClr val="windowText" lastClr="000000"/>
                </a:solidFill>
              </a:rPr>
              <a:t>Converts the program into a JSON graph representation</a:t>
            </a:r>
          </a:p>
        </p:txBody>
      </p: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A52C9576-8D61-4F63-B019-34FBEFA78EC2}"/>
              </a:ext>
            </a:extLst>
          </p:cNvPr>
          <p:cNvSpPr/>
          <p:nvPr/>
        </p:nvSpPr>
        <p:spPr>
          <a:xfrm>
            <a:off x="9667783" y="541538"/>
            <a:ext cx="2296786" cy="752580"/>
          </a:xfrm>
          <a:prstGeom prst="wedgeRectCallout">
            <a:avLst>
              <a:gd name="adj1" fmla="val -40677"/>
              <a:gd name="adj2" fmla="val 9899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ysClr val="windowText" lastClr="000000"/>
                </a:solidFill>
              </a:rPr>
              <a:t>Defines the syntax of the solution for the program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F9105567-EA0A-4F3F-879C-624071BD31CE}"/>
              </a:ext>
            </a:extLst>
          </p:cNvPr>
          <p:cNvSpPr/>
          <p:nvPr/>
        </p:nvSpPr>
        <p:spPr>
          <a:xfrm>
            <a:off x="4327812" y="5463567"/>
            <a:ext cx="3070073" cy="811488"/>
          </a:xfrm>
          <a:prstGeom prst="wedgeRectCallout">
            <a:avLst>
              <a:gd name="adj1" fmla="val 76200"/>
              <a:gd name="adj2" fmla="val -2822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ysClr val="windowText" lastClr="000000"/>
                </a:solidFill>
              </a:rPr>
              <a:t>Checks the candidate solution and returns counter-examples if failed</a:t>
            </a:r>
          </a:p>
        </p:txBody>
      </p:sp>
      <p:sp>
        <p:nvSpPr>
          <p:cNvPr id="52" name="Right Arrow 38">
            <a:extLst>
              <a:ext uri="{FF2B5EF4-FFF2-40B4-BE49-F238E27FC236}">
                <a16:creationId xmlns:a16="http://schemas.microsoft.com/office/drawing/2014/main" id="{CA1E4E63-E0DD-46D8-A382-9968553BC8CA}"/>
              </a:ext>
            </a:extLst>
          </p:cNvPr>
          <p:cNvSpPr/>
          <p:nvPr/>
        </p:nvSpPr>
        <p:spPr>
          <a:xfrm>
            <a:off x="2367523" y="3474477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5BA74-545B-496C-B498-0FA669117A11}"/>
              </a:ext>
            </a:extLst>
          </p:cNvPr>
          <p:cNvSpPr txBox="1"/>
          <p:nvPr/>
        </p:nvSpPr>
        <p:spPr>
          <a:xfrm>
            <a:off x="9771636" y="4586714"/>
            <a:ext cx="83221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rIns="91440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Candidate</a:t>
            </a:r>
          </a:p>
          <a:p>
            <a:pPr algn="ctr"/>
            <a:r>
              <a:rPr lang="en-I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Solution</a:t>
            </a:r>
          </a:p>
        </p:txBody>
      </p:sp>
      <p:grpSp>
        <p:nvGrpSpPr>
          <p:cNvPr id="53" name="CE database">
            <a:extLst>
              <a:ext uri="{FF2B5EF4-FFF2-40B4-BE49-F238E27FC236}">
                <a16:creationId xmlns:a16="http://schemas.microsoft.com/office/drawing/2014/main" id="{DC352096-A8E1-4B14-8A25-DF598CF1342D}"/>
              </a:ext>
            </a:extLst>
          </p:cNvPr>
          <p:cNvGrpSpPr/>
          <p:nvPr/>
        </p:nvGrpSpPr>
        <p:grpSpPr>
          <a:xfrm>
            <a:off x="7320785" y="4598145"/>
            <a:ext cx="1279381" cy="461664"/>
            <a:chOff x="4513071" y="5316224"/>
            <a:chExt cx="1868865" cy="66467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8833148-3B01-480A-AA1B-12FAD5F69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3071" y="5352873"/>
              <a:ext cx="624417" cy="62441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19A744-3279-461D-9E96-9B95386F106F}"/>
                </a:ext>
              </a:extLst>
            </p:cNvPr>
            <p:cNvSpPr txBox="1"/>
            <p:nvPr/>
          </p:nvSpPr>
          <p:spPr>
            <a:xfrm>
              <a:off x="5087399" y="5316224"/>
              <a:ext cx="1294537" cy="6646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Counter-</a:t>
              </a:r>
            </a:p>
            <a:p>
              <a:pPr algn="ctr"/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Examples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7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1" grpId="0" animBg="1"/>
      <p:bldP spid="40" grpId="0" animBg="1"/>
      <p:bldP spid="35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BAB1-33D8-4364-8E13-02D98A21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B7174-366D-48A6-AF00-F89E7B3A5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End-to-end learning framework for program reasoning tasks</a:t>
            </a:r>
          </a:p>
          <a:p>
            <a:pPr lvl="1"/>
            <a:endParaRPr lang="en-IN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IN" dirty="0"/>
              <a:t>Automation: alleviates need to hand-engineer search heuristics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en-IN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IN" dirty="0"/>
              <a:t>Flexibility: easily extensible to new domains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en-IN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IN" dirty="0" err="1"/>
              <a:t>Adaptivity</a:t>
            </a:r>
            <a:r>
              <a:rPr lang="en-IN" dirty="0"/>
              <a:t>: adapt search strategies within and across instances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en-IN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IN" dirty="0" err="1"/>
              <a:t>Naturality</a:t>
            </a:r>
            <a:r>
              <a:rPr lang="en-IN" dirty="0"/>
              <a:t>: produces more natural solutions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B9DA9C4-5BE3-43E1-BA4A-51F1CB4B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51D5F-913C-4640-9F31-15010C9FB3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2C51-37CA-4525-A43B-02442338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Try Code2Inv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75F7681-DD7C-480B-9CB9-A592CA39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51D5F-913C-4640-9F31-15010C9FB34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C8C2CD0-DC4C-4CC1-BB9F-932ACD615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50015"/>
              </p:ext>
            </p:extLst>
          </p:nvPr>
        </p:nvGraphicFramePr>
        <p:xfrm>
          <a:off x="9889820" y="478030"/>
          <a:ext cx="1463980" cy="146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Acrobat Document" r:id="rId3" imgW="6257792" imgH="6257481" progId="AcroExch.Document.DC">
                  <p:embed/>
                </p:oleObj>
              </mc:Choice>
              <mc:Fallback>
                <p:oleObj name="Acrobat Document" r:id="rId3" imgW="6257792" imgH="6257481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C8C2CD0-DC4C-4CC1-BB9F-932ACD615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89820" y="478030"/>
                        <a:ext cx="1463980" cy="1467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0" name="Picture 10" descr="Internet, site, web, website icon">
            <a:extLst>
              <a:ext uri="{FF2B5EF4-FFF2-40B4-BE49-F238E27FC236}">
                <a16:creationId xmlns:a16="http://schemas.microsoft.com/office/drawing/2014/main" id="{5DF83418-9893-4B3D-8F1E-4C5FC5784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00" y="2674171"/>
            <a:ext cx="1463980" cy="14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41042" y="2961690"/>
            <a:ext cx="4037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000" dirty="0">
                <a:hlinkClick r:id="rId6"/>
              </a:rPr>
              <a:t>www.code2inv.org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903913" y="4296389"/>
            <a:ext cx="39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   |   Benchmarks  |   Demos</a:t>
            </a:r>
          </a:p>
        </p:txBody>
      </p:sp>
    </p:spTree>
    <p:extLst>
      <p:ext uri="{BB962C8B-B14F-4D97-AF65-F5344CB8AC3E}">
        <p14:creationId xmlns:p14="http://schemas.microsoft.com/office/powerpoint/2010/main" val="163663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13DB-ADBE-4E45-9A35-B8FA97BB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5994" cy="1325563"/>
          </a:xfrm>
        </p:spPr>
        <p:txBody>
          <a:bodyPr/>
          <a:lstStyle/>
          <a:p>
            <a:r>
              <a:rPr lang="en-US" dirty="0"/>
              <a:t>Inspiring Successes of Reinforcement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742FF-9FCC-0E4C-93D9-80FCE640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37628E51-6BA3-5549-8AA5-6A4C895E939C}"/>
              </a:ext>
            </a:extLst>
          </p:cNvPr>
          <p:cNvSpPr txBox="1"/>
          <p:nvPr/>
        </p:nvSpPr>
        <p:spPr>
          <a:xfrm>
            <a:off x="6775573" y="1903214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Mention</a:t>
            </a:r>
          </a:p>
          <a:p>
            <a:r>
              <a:rPr lang="en-US" dirty="0"/>
              <a:t>Rules</a:t>
            </a:r>
          </a:p>
          <a:p>
            <a:r>
              <a:rPr lang="en-US" dirty="0"/>
              <a:t>checker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0DD577C0-E4DF-0D49-8D9A-04EB496133CC}"/>
              </a:ext>
            </a:extLst>
          </p:cNvPr>
          <p:cNvSpPr txBox="1"/>
          <p:nvPr/>
        </p:nvSpPr>
        <p:spPr>
          <a:xfrm>
            <a:off x="6775573" y="4355110"/>
            <a:ext cx="2186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Verification</a:t>
            </a:r>
          </a:p>
          <a:p>
            <a:r>
              <a:rPr lang="en-US" dirty="0"/>
              <a:t>grammar</a:t>
            </a:r>
          </a:p>
          <a:p>
            <a:r>
              <a:rPr lang="en-US" dirty="0"/>
              <a:t>checker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543AFF-9113-45AD-8E16-794E232283E6}"/>
              </a:ext>
            </a:extLst>
          </p:cNvPr>
          <p:cNvGrpSpPr/>
          <p:nvPr/>
        </p:nvGrpSpPr>
        <p:grpSpPr>
          <a:xfrm>
            <a:off x="6041244" y="1690686"/>
            <a:ext cx="4434252" cy="1857877"/>
            <a:chOff x="9031707" y="639624"/>
            <a:chExt cx="4434252" cy="17494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77CD23-2A07-4495-892A-7A70CAF134C3}"/>
                </a:ext>
              </a:extLst>
            </p:cNvPr>
            <p:cNvSpPr/>
            <p:nvPr/>
          </p:nvSpPr>
          <p:spPr>
            <a:xfrm>
              <a:off x="9031707" y="639624"/>
              <a:ext cx="4434252" cy="1749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642224-35EF-4D3B-85B4-A4F8BA65CB07}"/>
                </a:ext>
              </a:extLst>
            </p:cNvPr>
            <p:cNvSpPr/>
            <p:nvPr/>
          </p:nvSpPr>
          <p:spPr>
            <a:xfrm>
              <a:off x="9678846" y="677651"/>
              <a:ext cx="3049489" cy="43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/>
                <a:t>Strategy Game</a:t>
              </a:r>
              <a:r>
                <a:rPr lang="zh-CN" altLang="en-US" sz="2400" b="1" dirty="0"/>
                <a:t> </a:t>
              </a:r>
              <a:r>
                <a:rPr lang="en-US" altLang="zh-CN" sz="2400" b="1" dirty="0"/>
                <a:t>Playing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280CA9-AEFA-4399-8BB4-7B1A9BE3C094}"/>
                </a:ext>
              </a:extLst>
            </p:cNvPr>
            <p:cNvSpPr/>
            <p:nvPr/>
          </p:nvSpPr>
          <p:spPr>
            <a:xfrm>
              <a:off x="9217215" y="1061625"/>
              <a:ext cx="4013512" cy="608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FF0000"/>
                  </a:solidFill>
                </a:rPr>
                <a:t>Rules</a:t>
              </a:r>
              <a:br>
                <a:rPr lang="en-US" altLang="zh-CN" dirty="0"/>
              </a:br>
              <a:r>
                <a:rPr lang="en-US" altLang="zh-CN" dirty="0"/>
                <a:t>specifying valid moves / actions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1D7882-0F32-4D14-AE98-92F51189F7B6}"/>
                </a:ext>
              </a:extLst>
            </p:cNvPr>
            <p:cNvSpPr/>
            <p:nvPr/>
          </p:nvSpPr>
          <p:spPr>
            <a:xfrm>
              <a:off x="9217215" y="1709269"/>
              <a:ext cx="4114800" cy="608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1"/>
                  </a:solidFill>
                </a:rPr>
                <a:t>Environment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giving scores or judging the outcome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9AC040-FA06-4281-8887-7EAEF126A4D6}"/>
              </a:ext>
            </a:extLst>
          </p:cNvPr>
          <p:cNvGrpSpPr/>
          <p:nvPr/>
        </p:nvGrpSpPr>
        <p:grpSpPr>
          <a:xfrm>
            <a:off x="6044184" y="3923667"/>
            <a:ext cx="4434252" cy="1920240"/>
            <a:chOff x="6775573" y="4302479"/>
            <a:chExt cx="4434252" cy="19202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8679EB-90AC-45E0-BFA1-C056B3F6CF84}"/>
                </a:ext>
              </a:extLst>
            </p:cNvPr>
            <p:cNvSpPr/>
            <p:nvPr/>
          </p:nvSpPr>
          <p:spPr>
            <a:xfrm>
              <a:off x="6775573" y="4302479"/>
              <a:ext cx="4434252" cy="1920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376CDD-F9B8-45D3-9082-21799DFBB82D}"/>
                </a:ext>
              </a:extLst>
            </p:cNvPr>
            <p:cNvSpPr/>
            <p:nvPr/>
          </p:nvSpPr>
          <p:spPr>
            <a:xfrm>
              <a:off x="7595492" y="4430844"/>
              <a:ext cx="2806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/>
                <a:t>Program Verification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7376AA-0AFE-4D97-9369-BA93C89028D4}"/>
                </a:ext>
              </a:extLst>
            </p:cNvPr>
            <p:cNvSpPr/>
            <p:nvPr/>
          </p:nvSpPr>
          <p:spPr>
            <a:xfrm>
              <a:off x="6998061" y="4865312"/>
              <a:ext cx="38661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FF0000"/>
                  </a:solidFill>
                </a:rPr>
                <a:t>Grammar</a:t>
              </a:r>
              <a:r>
                <a:rPr lang="en-US" altLang="zh-CN" dirty="0"/>
                <a:t> (i.e. production rules)</a:t>
              </a:r>
              <a:br>
                <a:rPr lang="en-US" altLang="zh-CN" dirty="0"/>
              </a:br>
              <a:r>
                <a:rPr lang="en-US" altLang="zh-CN" dirty="0"/>
                <a:t>specifying the syntax of proofs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66F726-3295-4409-BFB8-D9CAC487021B}"/>
                </a:ext>
              </a:extLst>
            </p:cNvPr>
            <p:cNvSpPr/>
            <p:nvPr/>
          </p:nvSpPr>
          <p:spPr>
            <a:xfrm>
              <a:off x="6998061" y="5511400"/>
              <a:ext cx="33199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1"/>
                  </a:solidFill>
                </a:rPr>
                <a:t>Checker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validating the correctness</a:t>
              </a:r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E39214A1-0810-4786-879B-97EB3298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9" y="2376423"/>
            <a:ext cx="2597177" cy="14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inforcement Learning, Agent and Environment. | Download ...">
            <a:extLst>
              <a:ext uri="{FF2B5EF4-FFF2-40B4-BE49-F238E27FC236}">
                <a16:creationId xmlns:a16="http://schemas.microsoft.com/office/drawing/2014/main" id="{9604435F-52EB-4DBD-A383-DC9B1A3D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47" y="4282864"/>
            <a:ext cx="3800795" cy="19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36" y="1600142"/>
            <a:ext cx="1548847" cy="1541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594" y="2534147"/>
            <a:ext cx="1395723" cy="13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6"/>
    </mc:Choice>
    <mc:Fallback xmlns="">
      <p:transition spd="slow" advTm="297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2A1FF8-A3EC-274E-8CE0-2AB7CE676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70042"/>
              </p:ext>
            </p:extLst>
          </p:nvPr>
        </p:nvGraphicFramePr>
        <p:xfrm>
          <a:off x="1142717" y="1867060"/>
          <a:ext cx="8995894" cy="3250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152">
                  <a:extLst>
                    <a:ext uri="{9D8B030D-6E8A-4147-A177-3AD203B41FA5}">
                      <a16:colId xmlns:a16="http://schemas.microsoft.com/office/drawing/2014/main" val="1111484490"/>
                    </a:ext>
                  </a:extLst>
                </a:gridCol>
                <a:gridCol w="2010671">
                  <a:extLst>
                    <a:ext uri="{9D8B030D-6E8A-4147-A177-3AD203B41FA5}">
                      <a16:colId xmlns:a16="http://schemas.microsoft.com/office/drawing/2014/main" val="3661345067"/>
                    </a:ext>
                  </a:extLst>
                </a:gridCol>
                <a:gridCol w="1774701">
                  <a:extLst>
                    <a:ext uri="{9D8B030D-6E8A-4147-A177-3AD203B41FA5}">
                      <a16:colId xmlns:a16="http://schemas.microsoft.com/office/drawing/2014/main" val="413109805"/>
                    </a:ext>
                  </a:extLst>
                </a:gridCol>
                <a:gridCol w="1892685">
                  <a:extLst>
                    <a:ext uri="{9D8B030D-6E8A-4147-A177-3AD203B41FA5}">
                      <a16:colId xmlns:a16="http://schemas.microsoft.com/office/drawing/2014/main" val="3848385921"/>
                    </a:ext>
                  </a:extLst>
                </a:gridCol>
                <a:gridCol w="1892685">
                  <a:extLst>
                    <a:ext uri="{9D8B030D-6E8A-4147-A177-3AD203B41FA5}">
                      <a16:colId xmlns:a16="http://schemas.microsoft.com/office/drawing/2014/main" val="3335314634"/>
                    </a:ext>
                  </a:extLst>
                </a:gridCol>
              </a:tblGrid>
              <a:tr h="5923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  Representation Learning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Reinforcement Learning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33924"/>
                  </a:ext>
                </a:extLst>
              </a:tr>
              <a:tr h="4162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State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Neural Nets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Reward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093165"/>
                  </a:ext>
                </a:extLst>
              </a:tr>
              <a:tr h="1120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Games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2-D raw pixels</a:t>
                      </a:r>
                    </a:p>
                    <a:p>
                      <a:pPr algn="ctr"/>
                      <a:r>
                        <a:rPr lang="en-US" dirty="0"/>
                        <a:t>(size is fixed)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</a:t>
                      </a:r>
                      <a:r>
                        <a:rPr lang="en-US" dirty="0" err="1"/>
                        <a:t>ConvNet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    </a:t>
                      </a:r>
                      <a:r>
                        <a:rPr lang="en-US" dirty="0" err="1"/>
                        <a:t>ResNet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dirty="0"/>
                        <a:t>Fixed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&amp;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Finite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Rich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Self-plays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669417"/>
                  </a:ext>
                </a:extLst>
              </a:tr>
              <a:tr h="1120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Programs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Structured</a:t>
                      </a:r>
                      <a:r>
                        <a:rPr lang="en-US" dirty="0"/>
                        <a:t> data</a:t>
                      </a:r>
                    </a:p>
                    <a:p>
                      <a:pPr algn="ctr"/>
                      <a:r>
                        <a:rPr lang="en-US" dirty="0"/>
                        <a:t>(size </a:t>
                      </a:r>
                      <a:r>
                        <a:rPr lang="en-US" b="0" i="0" dirty="0"/>
                        <a:t>varies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   ?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Context-free grammar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Extremely sparse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365502"/>
                  </a:ext>
                </a:extLst>
              </a:tr>
            </a:tbl>
          </a:graphicData>
        </a:graphic>
      </p:graphicFrame>
      <p:sp>
        <p:nvSpPr>
          <p:cNvPr id="12" name="Graph NN">
            <a:extLst>
              <a:ext uri="{FF2B5EF4-FFF2-40B4-BE49-F238E27FC236}">
                <a16:creationId xmlns:a16="http://schemas.microsoft.com/office/drawing/2014/main" id="{B698F05B-7B39-3241-8C49-EE3131C22414}"/>
              </a:ext>
            </a:extLst>
          </p:cNvPr>
          <p:cNvSpPr/>
          <p:nvPr/>
        </p:nvSpPr>
        <p:spPr>
          <a:xfrm>
            <a:off x="4456605" y="4150225"/>
            <a:ext cx="1523112" cy="781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Neural Network</a:t>
            </a:r>
          </a:p>
        </p:txBody>
      </p:sp>
      <p:sp>
        <p:nvSpPr>
          <p:cNvPr id="8" name="Cover NNs" hidden="1">
            <a:extLst>
              <a:ext uri="{FF2B5EF4-FFF2-40B4-BE49-F238E27FC236}">
                <a16:creationId xmlns:a16="http://schemas.microsoft.com/office/drawing/2014/main" id="{4CAD7B97-939A-0845-9FA5-F2D67F9167EE}"/>
              </a:ext>
            </a:extLst>
          </p:cNvPr>
          <p:cNvSpPr/>
          <p:nvPr/>
        </p:nvSpPr>
        <p:spPr>
          <a:xfrm>
            <a:off x="4398463" y="2995643"/>
            <a:ext cx="1639395" cy="2121376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DFF9-FA07-DE44-A381-477E8FD4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Games to </a:t>
            </a:r>
            <a:r>
              <a:rPr lang="en-US" dirty="0">
                <a:sym typeface="Wingdings" panose="05000000000000000000" pitchFamily="2" charset="2"/>
              </a:rPr>
              <a:t>Programs: </a:t>
            </a:r>
            <a:r>
              <a:rPr lang="en-US" dirty="0"/>
              <a:t>New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9A758-8F17-2D42-8FBD-9339666A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ver Reward" hidden="1">
            <a:extLst>
              <a:ext uri="{FF2B5EF4-FFF2-40B4-BE49-F238E27FC236}">
                <a16:creationId xmlns:a16="http://schemas.microsoft.com/office/drawing/2014/main" id="{AA2F9BE9-F810-734F-9221-2F615C635D74}"/>
              </a:ext>
            </a:extLst>
          </p:cNvPr>
          <p:cNvSpPr/>
          <p:nvPr/>
        </p:nvSpPr>
        <p:spPr>
          <a:xfrm>
            <a:off x="8308519" y="2953446"/>
            <a:ext cx="1798007" cy="21213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ver state">
            <a:extLst>
              <a:ext uri="{FF2B5EF4-FFF2-40B4-BE49-F238E27FC236}">
                <a16:creationId xmlns:a16="http://schemas.microsoft.com/office/drawing/2014/main" id="{F4F78698-5F66-5348-B2FF-76DEDEB2D89B}"/>
              </a:ext>
            </a:extLst>
          </p:cNvPr>
          <p:cNvSpPr/>
          <p:nvPr/>
        </p:nvSpPr>
        <p:spPr>
          <a:xfrm>
            <a:off x="2799344" y="3001572"/>
            <a:ext cx="3296656" cy="2121376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ver action">
            <a:extLst>
              <a:ext uri="{FF2B5EF4-FFF2-40B4-BE49-F238E27FC236}">
                <a16:creationId xmlns:a16="http://schemas.microsoft.com/office/drawing/2014/main" id="{D0D5779F-AE6F-9E4A-9A52-BF71557496E9}"/>
              </a:ext>
            </a:extLst>
          </p:cNvPr>
          <p:cNvSpPr/>
          <p:nvPr/>
        </p:nvSpPr>
        <p:spPr>
          <a:xfrm>
            <a:off x="6536090" y="3162300"/>
            <a:ext cx="3496909" cy="1960648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 sparsity">
            <a:extLst>
              <a:ext uri="{FF2B5EF4-FFF2-40B4-BE49-F238E27FC236}">
                <a16:creationId xmlns:a16="http://schemas.microsoft.com/office/drawing/2014/main" id="{F53380CD-E9EF-B747-ADE3-4E8BFAA57AE9}"/>
              </a:ext>
            </a:extLst>
          </p:cNvPr>
          <p:cNvSpPr/>
          <p:nvPr/>
        </p:nvSpPr>
        <p:spPr>
          <a:xfrm>
            <a:off x="8327710" y="5365917"/>
            <a:ext cx="1999195" cy="875507"/>
          </a:xfrm>
          <a:prstGeom prst="wedgeRectCallout">
            <a:avLst>
              <a:gd name="adj1" fmla="val 21356"/>
              <a:gd name="adj2" fmla="val -1110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Almost always zero!</a:t>
            </a:r>
          </a:p>
        </p:txBody>
      </p:sp>
      <p:sp>
        <p:nvSpPr>
          <p:cNvPr id="13" name="CE-guided reward">
            <a:extLst>
              <a:ext uri="{FF2B5EF4-FFF2-40B4-BE49-F238E27FC236}">
                <a16:creationId xmlns:a16="http://schemas.microsoft.com/office/drawing/2014/main" id="{BCA56876-6E41-044D-8F8A-335FA6367B70}"/>
              </a:ext>
            </a:extLst>
          </p:cNvPr>
          <p:cNvSpPr/>
          <p:nvPr/>
        </p:nvSpPr>
        <p:spPr>
          <a:xfrm>
            <a:off x="3209224" y="5365917"/>
            <a:ext cx="4667449" cy="8755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Counterexample-guided reward design (inspired by CEGIS)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7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82"/>
    </mc:Choice>
    <mc:Fallback xmlns="">
      <p:transition spd="slow" advTm="59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54A08BD-367F-4005-87EC-7CCEE3A7BA7A}"/>
              </a:ext>
            </a:extLst>
          </p:cNvPr>
          <p:cNvSpPr/>
          <p:nvPr/>
        </p:nvSpPr>
        <p:spPr>
          <a:xfrm>
            <a:off x="7325873" y="3359194"/>
            <a:ext cx="1729731" cy="8278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SMT Proof Checker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54C795-EB86-460A-8BD6-DC307993CEB9}"/>
              </a:ext>
            </a:extLst>
          </p:cNvPr>
          <p:cNvSpPr txBox="1"/>
          <p:nvPr/>
        </p:nvSpPr>
        <p:spPr>
          <a:xfrm>
            <a:off x="1461623" y="4564249"/>
            <a:ext cx="1232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/>
              <a:t>C Source Code</a:t>
            </a:r>
            <a:endParaRPr lang="en-IN" sz="14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2F5F822-4E7C-4EEB-BFD1-3E216DE7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2" y="3210339"/>
            <a:ext cx="2206176" cy="120378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55F9DF8-B546-4312-A49A-D4CD03C2A8AC}"/>
              </a:ext>
            </a:extLst>
          </p:cNvPr>
          <p:cNvSpPr txBox="1"/>
          <p:nvPr/>
        </p:nvSpPr>
        <p:spPr>
          <a:xfrm>
            <a:off x="1010478" y="4338854"/>
            <a:ext cx="2059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Constrained Horn Clauses</a:t>
            </a:r>
          </a:p>
          <a:p>
            <a:pPr algn="ctr"/>
            <a:r>
              <a:rPr lang="en-US" sz="1400" dirty="0"/>
              <a:t>(CHC)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7439467-8D9A-4F20-BA0C-EB34CBC5A0DC}"/>
              </a:ext>
            </a:extLst>
          </p:cNvPr>
          <p:cNvSpPr/>
          <p:nvPr/>
        </p:nvSpPr>
        <p:spPr>
          <a:xfrm>
            <a:off x="1009096" y="3306231"/>
            <a:ext cx="2059345" cy="9665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New Tasks</a:t>
            </a:r>
          </a:p>
        </p:txBody>
      </p:sp>
      <p:sp>
        <p:nvSpPr>
          <p:cNvPr id="47" name="Rounded Rectangle 37">
            <a:extLst>
              <a:ext uri="{FF2B5EF4-FFF2-40B4-BE49-F238E27FC236}">
                <a16:creationId xmlns:a16="http://schemas.microsoft.com/office/drawing/2014/main" id="{79373D8C-5DBC-4146-86A6-F2F149EA2636}"/>
              </a:ext>
            </a:extLst>
          </p:cNvPr>
          <p:cNvSpPr/>
          <p:nvPr/>
        </p:nvSpPr>
        <p:spPr>
          <a:xfrm>
            <a:off x="4379976" y="1884200"/>
            <a:ext cx="1729731" cy="838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Invariant Grammar</a:t>
            </a:r>
          </a:p>
        </p:txBody>
      </p:sp>
      <p:sp>
        <p:nvSpPr>
          <p:cNvPr id="27" name="Rounded Rectangle 37">
            <a:extLst>
              <a:ext uri="{FF2B5EF4-FFF2-40B4-BE49-F238E27FC236}">
                <a16:creationId xmlns:a16="http://schemas.microsoft.com/office/drawing/2014/main" id="{803C8E3F-1F04-43EA-BCC2-BA5555502AAF}"/>
              </a:ext>
            </a:extLst>
          </p:cNvPr>
          <p:cNvSpPr/>
          <p:nvPr/>
        </p:nvSpPr>
        <p:spPr>
          <a:xfrm>
            <a:off x="4379272" y="1887419"/>
            <a:ext cx="1729731" cy="8388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CHC Predicate Grammar</a:t>
            </a:r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4D292C71-B05C-480C-9301-DC0E5F22719A}"/>
              </a:ext>
            </a:extLst>
          </p:cNvPr>
          <p:cNvSpPr/>
          <p:nvPr/>
        </p:nvSpPr>
        <p:spPr>
          <a:xfrm>
            <a:off x="4379976" y="1884200"/>
            <a:ext cx="1729731" cy="838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Grammar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69BEA0-DA15-4DF6-807F-9A1DD8E4FFD1}"/>
              </a:ext>
            </a:extLst>
          </p:cNvPr>
          <p:cNvSpPr/>
          <p:nvPr/>
        </p:nvSpPr>
        <p:spPr>
          <a:xfrm>
            <a:off x="7325872" y="3359194"/>
            <a:ext cx="1729731" cy="8278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CHC Proof Checker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F99D8B-DDD5-40A9-9172-964C1668B2F4}"/>
              </a:ext>
            </a:extLst>
          </p:cNvPr>
          <p:cNvSpPr/>
          <p:nvPr/>
        </p:nvSpPr>
        <p:spPr>
          <a:xfrm>
            <a:off x="7325871" y="3359194"/>
            <a:ext cx="1729731" cy="8278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Checker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85FFB-EFF2-4F39-B678-CB633DA2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 of Code2Inv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D42E1CD6-2BD7-417D-8A4C-62735C7A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51D5F-913C-4640-9F31-15010C9FB34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0B3754-47F0-4687-A1B0-E7D4100E911D}"/>
              </a:ext>
            </a:extLst>
          </p:cNvPr>
          <p:cNvGrpSpPr/>
          <p:nvPr/>
        </p:nvGrpSpPr>
        <p:grpSpPr>
          <a:xfrm>
            <a:off x="4371643" y="3359194"/>
            <a:ext cx="1737360" cy="832104"/>
            <a:chOff x="2139964" y="2215677"/>
            <a:chExt cx="1928709" cy="1011040"/>
          </a:xfrm>
        </p:grpSpPr>
        <p:pic>
          <p:nvPicPr>
            <p:cNvPr id="37" name="Picture">
              <a:extLst>
                <a:ext uri="{FF2B5EF4-FFF2-40B4-BE49-F238E27FC236}">
                  <a16:creationId xmlns:a16="http://schemas.microsoft.com/office/drawing/2014/main" id="{D75DF168-5AD1-4FE4-85D2-31571543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8433" y="2215677"/>
              <a:ext cx="1920240" cy="979040"/>
            </a:xfrm>
            <a:prstGeom prst="rect">
              <a:avLst/>
            </a:prstGeom>
          </p:spPr>
        </p:pic>
        <p:sp>
          <p:nvSpPr>
            <p:cNvPr id="38" name="Title">
              <a:extLst>
                <a:ext uri="{FF2B5EF4-FFF2-40B4-BE49-F238E27FC236}">
                  <a16:creationId xmlns:a16="http://schemas.microsoft.com/office/drawing/2014/main" id="{BE95B0D1-3406-4ACA-897F-CB88C1CEC153}"/>
                </a:ext>
              </a:extLst>
            </p:cNvPr>
            <p:cNvSpPr/>
            <p:nvPr/>
          </p:nvSpPr>
          <p:spPr>
            <a:xfrm>
              <a:off x="2139964" y="2220877"/>
              <a:ext cx="1920240" cy="1005840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 anchorCtr="0"/>
            <a:lstStyle/>
            <a:p>
              <a:pPr algn="ctr"/>
              <a:r>
                <a:rPr lang="en-US" sz="2400" b="1" dirty="0"/>
                <a:t>Code2Inv</a:t>
              </a:r>
            </a:p>
          </p:txBody>
        </p:sp>
      </p:grpSp>
      <p:sp>
        <p:nvSpPr>
          <p:cNvPr id="46" name="Right Arrow 38">
            <a:extLst>
              <a:ext uri="{FF2B5EF4-FFF2-40B4-BE49-F238E27FC236}">
                <a16:creationId xmlns:a16="http://schemas.microsoft.com/office/drawing/2014/main" id="{2C103DAF-3FA1-4C94-9711-4A3C3D5545F8}"/>
              </a:ext>
            </a:extLst>
          </p:cNvPr>
          <p:cNvSpPr/>
          <p:nvPr/>
        </p:nvSpPr>
        <p:spPr>
          <a:xfrm rot="5400000">
            <a:off x="5004095" y="2900306"/>
            <a:ext cx="457200" cy="27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D05AE51-5720-46D7-A5E1-921CB27B8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86046">
            <a:off x="10062091" y="3236337"/>
            <a:ext cx="1097280" cy="1097280"/>
          </a:xfrm>
          <a:prstGeom prst="rect">
            <a:avLst/>
          </a:prstGeom>
        </p:spPr>
      </p:pic>
      <p:sp>
        <p:nvSpPr>
          <p:cNvPr id="52" name="Right Arrow 38">
            <a:extLst>
              <a:ext uri="{FF2B5EF4-FFF2-40B4-BE49-F238E27FC236}">
                <a16:creationId xmlns:a16="http://schemas.microsoft.com/office/drawing/2014/main" id="{1D44B11D-050B-4DA3-B96C-978AD700F8E6}"/>
              </a:ext>
            </a:extLst>
          </p:cNvPr>
          <p:cNvSpPr/>
          <p:nvPr/>
        </p:nvSpPr>
        <p:spPr>
          <a:xfrm>
            <a:off x="9246634" y="3612039"/>
            <a:ext cx="701081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D490DA8-A5E9-43D9-B8FC-7AA09AE9E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908" y="4923629"/>
            <a:ext cx="517911" cy="517911"/>
          </a:xfrm>
          <a:prstGeom prst="rect">
            <a:avLst/>
          </a:prstGeom>
        </p:spPr>
      </p:pic>
      <p:sp>
        <p:nvSpPr>
          <p:cNvPr id="54" name="Right Arrow 38">
            <a:extLst>
              <a:ext uri="{FF2B5EF4-FFF2-40B4-BE49-F238E27FC236}">
                <a16:creationId xmlns:a16="http://schemas.microsoft.com/office/drawing/2014/main" id="{F77C672C-3AD1-4044-97F2-6F958F8F7278}"/>
              </a:ext>
            </a:extLst>
          </p:cNvPr>
          <p:cNvSpPr/>
          <p:nvPr/>
        </p:nvSpPr>
        <p:spPr>
          <a:xfrm>
            <a:off x="6316689" y="3373056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38">
            <a:extLst>
              <a:ext uri="{FF2B5EF4-FFF2-40B4-BE49-F238E27FC236}">
                <a16:creationId xmlns:a16="http://schemas.microsoft.com/office/drawing/2014/main" id="{CD34489C-9FA1-4895-B9A7-27AD32C9ED1B}"/>
              </a:ext>
            </a:extLst>
          </p:cNvPr>
          <p:cNvSpPr/>
          <p:nvPr/>
        </p:nvSpPr>
        <p:spPr>
          <a:xfrm rot="10800000">
            <a:off x="6311031" y="3887215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5612B7-8637-4056-B953-B9A67E95A001}"/>
              </a:ext>
            </a:extLst>
          </p:cNvPr>
          <p:cNvSpPr txBox="1"/>
          <p:nvPr/>
        </p:nvSpPr>
        <p:spPr>
          <a:xfrm>
            <a:off x="6150127" y="2648735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Candidate</a:t>
            </a:r>
          </a:p>
          <a:p>
            <a:pPr algn="ctr"/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E6B8E0-6823-4C2F-8BEB-FF23A60EC125}"/>
              </a:ext>
            </a:extLst>
          </p:cNvPr>
          <p:cNvSpPr txBox="1"/>
          <p:nvPr/>
        </p:nvSpPr>
        <p:spPr>
          <a:xfrm>
            <a:off x="6150127" y="4277298"/>
            <a:ext cx="125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Counter-</a:t>
            </a:r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CB01C5-41A7-4AF8-AADF-1F65B2D45CCF}"/>
              </a:ext>
            </a:extLst>
          </p:cNvPr>
          <p:cNvGrpSpPr/>
          <p:nvPr/>
        </p:nvGrpSpPr>
        <p:grpSpPr>
          <a:xfrm>
            <a:off x="909628" y="3130275"/>
            <a:ext cx="2336112" cy="1436701"/>
            <a:chOff x="607887" y="3289111"/>
            <a:chExt cx="2404445" cy="143670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F52B90-944E-4927-884B-EC7FBBC65D11}"/>
                </a:ext>
              </a:extLst>
            </p:cNvPr>
            <p:cNvSpPr/>
            <p:nvPr/>
          </p:nvSpPr>
          <p:spPr>
            <a:xfrm>
              <a:off x="607887" y="4414916"/>
              <a:ext cx="2331720" cy="3108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7DAEF5F-EDFC-4D5D-84DB-F331987F8CC3}"/>
                </a:ext>
              </a:extLst>
            </p:cNvPr>
            <p:cNvSpPr/>
            <p:nvPr/>
          </p:nvSpPr>
          <p:spPr>
            <a:xfrm>
              <a:off x="607887" y="3289111"/>
              <a:ext cx="2331720" cy="3108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938AA4F-8FDE-4DA6-82F8-2DF8B6926A98}"/>
                </a:ext>
              </a:extLst>
            </p:cNvPr>
            <p:cNvSpPr txBox="1"/>
            <p:nvPr/>
          </p:nvSpPr>
          <p:spPr>
            <a:xfrm>
              <a:off x="607887" y="3291881"/>
              <a:ext cx="2404445" cy="1431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mr-IN" sz="1100" b="1" i="1" dirty="0" err="1">
                  <a:latin typeface="Arial" panose="020B0604020202020204" pitchFamily="34" charset="0"/>
                </a:rPr>
                <a:t>assume</a:t>
              </a:r>
              <a:r>
                <a:rPr lang="mr-IN" sz="1100" dirty="0">
                  <a:latin typeface="Arial" panose="020B0604020202020204" pitchFamily="34" charset="0"/>
                </a:rPr>
                <a:t> </a:t>
              </a:r>
              <a:r>
                <a:rPr lang="mr-IN" sz="1100" dirty="0">
                  <a:latin typeface="Arial" panose="020B0604020202020204" pitchFamily="34" charset="0"/>
                  <a:cs typeface="+mj-cs"/>
                </a:rPr>
                <a:t>(</a:t>
              </a:r>
              <a:r>
                <a:rPr lang="en-US" sz="1100" dirty="0">
                  <a:latin typeface="Arial" panose="020B0604020202020204" pitchFamily="34" charset="0"/>
                  <a:ea typeface="Courier" charset="0"/>
                  <a:cs typeface="+mj-cs"/>
                </a:rPr>
                <a:t>x == 1 /\ y == 1</a:t>
              </a:r>
              <a:r>
                <a:rPr lang="mr-IN" sz="1100" dirty="0">
                  <a:latin typeface="Arial" panose="020B0604020202020204" pitchFamily="34" charset="0"/>
                  <a:cs typeface="+mj-cs"/>
                </a:rPr>
                <a:t>)</a:t>
              </a:r>
              <a:endParaRPr lang="en-US" sz="1100" dirty="0">
                <a:latin typeface="Arial" panose="020B0604020202020204" pitchFamily="34" charset="0"/>
                <a:cs typeface="+mj-cs"/>
              </a:endParaRPr>
            </a:p>
            <a:p>
              <a:pPr>
                <a:spcBef>
                  <a:spcPts val="600"/>
                </a:spcBef>
              </a:pPr>
              <a:r>
                <a:rPr lang="en-US" sz="11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while</a:t>
              </a:r>
              <a:r>
                <a:rPr lang="en-US" sz="11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(y &lt; 1000) {</a:t>
              </a:r>
            </a:p>
            <a:p>
              <a:pPr>
                <a:spcBef>
                  <a:spcPts val="600"/>
                </a:spcBef>
              </a:pPr>
              <a:r>
                <a:rPr lang="en-US" sz="11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   x = x + y;</a:t>
              </a:r>
            </a:p>
            <a:p>
              <a:pPr>
                <a:spcBef>
                  <a:spcPts val="600"/>
                </a:spcBef>
              </a:pPr>
              <a:r>
                <a:rPr lang="en-US" sz="1100" dirty="0">
                  <a:latin typeface="Arial" panose="020B0604020202020204" pitchFamily="34" charset="0"/>
                  <a:ea typeface="Arial" charset="0"/>
                  <a:cs typeface="+mj-cs"/>
                </a:rPr>
                <a:t>    y = y + 1;</a:t>
              </a:r>
              <a:br>
                <a:rPr lang="mr-IN" sz="1100" dirty="0">
                  <a:latin typeface="Arial" panose="020B0604020202020204" pitchFamily="34" charset="0"/>
                  <a:ea typeface="Arial" charset="0"/>
                  <a:cs typeface="+mj-cs"/>
                </a:rPr>
              </a:br>
              <a:r>
                <a:rPr lang="mr-IN" sz="1100" dirty="0">
                  <a:latin typeface="Arial" panose="020B0604020202020204" pitchFamily="34" charset="0"/>
                  <a:ea typeface="Arial" charset="0"/>
                  <a:cs typeface="+mj-cs"/>
                </a:rPr>
                <a:t>}</a:t>
              </a:r>
              <a:br>
                <a:rPr lang="en-US" sz="1100" dirty="0">
                  <a:latin typeface="Arial" panose="020B0604020202020204" pitchFamily="34" charset="0"/>
                  <a:ea typeface="Arial" charset="0"/>
                  <a:cs typeface="+mj-cs"/>
                </a:rPr>
              </a:br>
              <a:br>
                <a:rPr lang="en-US" sz="4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mr-IN" sz="1100" b="1" i="1" dirty="0" err="1">
                  <a:latin typeface="Arial" panose="020B0604020202020204" pitchFamily="34" charset="0"/>
                </a:rPr>
                <a:t>assert</a:t>
              </a:r>
              <a:r>
                <a:rPr lang="mr-IN" sz="1100" dirty="0">
                  <a:latin typeface="Arial" panose="020B0604020202020204" pitchFamily="34" charset="0"/>
                </a:rPr>
                <a:t> (</a:t>
              </a:r>
              <a:r>
                <a:rPr lang="en-US" sz="1100" dirty="0">
                  <a:latin typeface="Arial" panose="020B0604020202020204" pitchFamily="34" charset="0"/>
                </a:rPr>
                <a:t>x &gt;= 1600)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Right Arrow 38">
            <a:extLst>
              <a:ext uri="{FF2B5EF4-FFF2-40B4-BE49-F238E27FC236}">
                <a16:creationId xmlns:a16="http://schemas.microsoft.com/office/drawing/2014/main" id="{92971719-06FE-435C-8D4F-FD9615D56460}"/>
              </a:ext>
            </a:extLst>
          </p:cNvPr>
          <p:cNvSpPr/>
          <p:nvPr/>
        </p:nvSpPr>
        <p:spPr>
          <a:xfrm>
            <a:off x="3393957" y="3635946"/>
            <a:ext cx="829469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6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84"/>
    </mc:Choice>
    <mc:Fallback xmlns="">
      <p:transition spd="slow" advTm="61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8" grpId="0"/>
      <p:bldP spid="78" grpId="1"/>
      <p:bldP spid="80" grpId="0" animBg="1"/>
      <p:bldP spid="27" grpId="0" animBg="1"/>
      <p:bldP spid="28" grpId="0" animBg="1"/>
      <p:bldP spid="50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B041-1776-B344-91E8-4D712BDA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AC776-C103-6044-8865-5957D1B7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378-3277-2A4D-906E-BDD0E5884440}" type="slidenum">
              <a:rPr lang="en-US" smtClean="0"/>
              <a:t>5</a:t>
            </a:fld>
            <a:endParaRPr lang="en-US"/>
          </a:p>
        </p:txBody>
      </p:sp>
      <p:grpSp>
        <p:nvGrpSpPr>
          <p:cNvPr id="4" name="Program">
            <a:extLst>
              <a:ext uri="{FF2B5EF4-FFF2-40B4-BE49-F238E27FC236}">
                <a16:creationId xmlns:a16="http://schemas.microsoft.com/office/drawing/2014/main" id="{BA8359F2-E147-2A4F-B5BE-AEE10D1512CF}"/>
              </a:ext>
            </a:extLst>
          </p:cNvPr>
          <p:cNvGrpSpPr/>
          <p:nvPr/>
        </p:nvGrpSpPr>
        <p:grpSpPr>
          <a:xfrm>
            <a:off x="1387620" y="1666939"/>
            <a:ext cx="2158283" cy="1402414"/>
            <a:chOff x="881563" y="1503719"/>
            <a:chExt cx="2158283" cy="1402414"/>
          </a:xfrm>
        </p:grpSpPr>
        <p:sp>
          <p:nvSpPr>
            <p:cNvPr id="5" name="Code">
              <a:extLst>
                <a:ext uri="{FF2B5EF4-FFF2-40B4-BE49-F238E27FC236}">
                  <a16:creationId xmlns:a16="http://schemas.microsoft.com/office/drawing/2014/main" id="{E5F32223-4486-B446-A7E8-6E449FA7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63" y="1859693"/>
              <a:ext cx="2158283" cy="104644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7020"/>
                  </a:solidFill>
                  <a:latin typeface="Consolas" panose="020B0609020204030204" pitchFamily="49" charset="0"/>
                </a:rPr>
                <a:t>while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(</a:t>
              </a:r>
              <a:r>
                <a:rPr lang="en-US" alt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y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1000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{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</a:t>
              </a:r>
              <a:r>
                <a:rPr lang="en-US" alt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+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y</a:t>
              </a:r>
              <a:endPara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</a:t>
              </a:r>
              <a:r>
                <a:rPr lang="en-US" alt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y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y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+</a:t>
              </a: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1</a:t>
              </a:r>
              <a:endPara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}</a:t>
              </a:r>
              <a:endParaRPr lang="en-US" altLang="en-US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" name="Label">
              <a:extLst>
                <a:ext uri="{FF2B5EF4-FFF2-40B4-BE49-F238E27FC236}">
                  <a16:creationId xmlns:a16="http://schemas.microsoft.com/office/drawing/2014/main" id="{49E86C0D-9D9A-8A41-BB4F-20B94AF691E8}"/>
                </a:ext>
              </a:extLst>
            </p:cNvPr>
            <p:cNvSpPr txBox="1"/>
            <p:nvPr/>
          </p:nvSpPr>
          <p:spPr>
            <a:xfrm>
              <a:off x="1389590" y="1503719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Program</a:t>
              </a:r>
            </a:p>
          </p:txBody>
        </p:sp>
      </p:grpSp>
      <p:pic>
        <p:nvPicPr>
          <p:cNvPr id="7" name="Memory">
            <a:extLst>
              <a:ext uri="{FF2B5EF4-FFF2-40B4-BE49-F238E27FC236}">
                <a16:creationId xmlns:a16="http://schemas.microsoft.com/office/drawing/2014/main" id="{8799EEB0-AC44-1F4B-8C0F-B582B0F6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695" y="3601703"/>
            <a:ext cx="1519000" cy="2459620"/>
          </a:xfrm>
          <a:prstGeom prst="rect">
            <a:avLst/>
          </a:prstGeom>
        </p:spPr>
      </p:pic>
      <p:grpSp>
        <p:nvGrpSpPr>
          <p:cNvPr id="8" name="Program graph">
            <a:extLst>
              <a:ext uri="{FF2B5EF4-FFF2-40B4-BE49-F238E27FC236}">
                <a16:creationId xmlns:a16="http://schemas.microsoft.com/office/drawing/2014/main" id="{79A182F9-42DE-D044-803F-5563B095464C}"/>
              </a:ext>
            </a:extLst>
          </p:cNvPr>
          <p:cNvGrpSpPr/>
          <p:nvPr/>
        </p:nvGrpSpPr>
        <p:grpSpPr>
          <a:xfrm>
            <a:off x="1222679" y="4126166"/>
            <a:ext cx="2722274" cy="1710869"/>
            <a:chOff x="927320" y="4335715"/>
            <a:chExt cx="2722274" cy="1710869"/>
          </a:xfrm>
        </p:grpSpPr>
        <p:pic>
          <p:nvPicPr>
            <p:cNvPr id="9" name="Graph">
              <a:extLst>
                <a:ext uri="{FF2B5EF4-FFF2-40B4-BE49-F238E27FC236}">
                  <a16:creationId xmlns:a16="http://schemas.microsoft.com/office/drawing/2014/main" id="{B0E55E2E-D8BA-CB4E-9C52-EFF09A2AA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320" y="4335715"/>
              <a:ext cx="2722274" cy="13770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Label">
                  <a:extLst>
                    <a:ext uri="{FF2B5EF4-FFF2-40B4-BE49-F238E27FC236}">
                      <a16:creationId xmlns:a16="http://schemas.microsoft.com/office/drawing/2014/main" id="{7902D94C-61DA-964E-9487-59A0B522BAAB}"/>
                    </a:ext>
                  </a:extLst>
                </p:cNvPr>
                <p:cNvSpPr txBox="1"/>
                <p:nvPr/>
              </p:nvSpPr>
              <p:spPr>
                <a:xfrm>
                  <a:off x="1030995" y="5708030"/>
                  <a:ext cx="22808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Graph representation,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Label">
                  <a:extLst>
                    <a:ext uri="{FF2B5EF4-FFF2-40B4-BE49-F238E27FC236}">
                      <a16:creationId xmlns:a16="http://schemas.microsoft.com/office/drawing/2014/main" id="{9ED9266C-6895-4812-ADF7-8A6095176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95" y="5708030"/>
                  <a:ext cx="2280817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337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aph Embedding">
            <a:extLst>
              <a:ext uri="{FF2B5EF4-FFF2-40B4-BE49-F238E27FC236}">
                <a16:creationId xmlns:a16="http://schemas.microsoft.com/office/drawing/2014/main" id="{2320AE26-13AE-B842-B49A-2AC68C727801}"/>
              </a:ext>
            </a:extLst>
          </p:cNvPr>
          <p:cNvGrpSpPr/>
          <p:nvPr/>
        </p:nvGrpSpPr>
        <p:grpSpPr>
          <a:xfrm>
            <a:off x="5131621" y="4040204"/>
            <a:ext cx="2863926" cy="2039030"/>
            <a:chOff x="3749311" y="4147085"/>
            <a:chExt cx="2863926" cy="2039030"/>
          </a:xfrm>
        </p:grpSpPr>
        <p:pic>
          <p:nvPicPr>
            <p:cNvPr id="12" name="Graph Embedding">
              <a:extLst>
                <a:ext uri="{FF2B5EF4-FFF2-40B4-BE49-F238E27FC236}">
                  <a16:creationId xmlns:a16="http://schemas.microsoft.com/office/drawing/2014/main" id="{8CE9414C-419E-8846-A69A-975684755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5409" y="4147085"/>
              <a:ext cx="2311730" cy="14542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Label">
                  <a:extLst>
                    <a:ext uri="{FF2B5EF4-FFF2-40B4-BE49-F238E27FC236}">
                      <a16:creationId xmlns:a16="http://schemas.microsoft.com/office/drawing/2014/main" id="{DC3305E1-0769-C14A-AB4A-8302D4C7AC21}"/>
                    </a:ext>
                  </a:extLst>
                </p:cNvPr>
                <p:cNvSpPr txBox="1"/>
                <p:nvPr/>
              </p:nvSpPr>
              <p:spPr>
                <a:xfrm>
                  <a:off x="3749311" y="5601340"/>
                  <a:ext cx="28639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Neural graph embedding,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dirty="0"/>
                </a:p>
                <a:p>
                  <a:pPr algn="ctr"/>
                  <a:r>
                    <a:rPr lang="en-US" sz="1600" dirty="0"/>
                    <a:t>(</a:t>
                  </a:r>
                  <a:r>
                    <a:rPr lang="en-US" sz="1600" dirty="0" err="1"/>
                    <a:t>Allamanis</a:t>
                  </a:r>
                  <a:r>
                    <a:rPr lang="en-US" sz="1600" dirty="0"/>
                    <a:t> et al., 2018)</a:t>
                  </a:r>
                </a:p>
              </p:txBody>
            </p:sp>
          </mc:Choice>
          <mc:Fallback xmlns="">
            <p:sp>
              <p:nvSpPr>
                <p:cNvPr id="17" name="Label">
                  <a:extLst>
                    <a:ext uri="{FF2B5EF4-FFF2-40B4-BE49-F238E27FC236}">
                      <a16:creationId xmlns:a16="http://schemas.microsoft.com/office/drawing/2014/main" id="{AFC5FF62-C8AD-4CAB-BC44-DE905B119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311" y="5601340"/>
                  <a:ext cx="2863926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106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Arrow: Right 25">
            <a:extLst>
              <a:ext uri="{FF2B5EF4-FFF2-40B4-BE49-F238E27FC236}">
                <a16:creationId xmlns:a16="http://schemas.microsoft.com/office/drawing/2014/main" id="{2CF90CE0-BAE3-AF46-B81A-2105C6A51A3D}"/>
              </a:ext>
            </a:extLst>
          </p:cNvPr>
          <p:cNvSpPr/>
          <p:nvPr/>
        </p:nvSpPr>
        <p:spPr>
          <a:xfrm>
            <a:off x="4380260" y="4689013"/>
            <a:ext cx="457200" cy="204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25">
            <a:extLst>
              <a:ext uri="{FF2B5EF4-FFF2-40B4-BE49-F238E27FC236}">
                <a16:creationId xmlns:a16="http://schemas.microsoft.com/office/drawing/2014/main" id="{44E8BE15-89AC-FE48-86F2-D0FEF1516A5F}"/>
              </a:ext>
            </a:extLst>
          </p:cNvPr>
          <p:cNvSpPr/>
          <p:nvPr/>
        </p:nvSpPr>
        <p:spPr>
          <a:xfrm>
            <a:off x="8258799" y="4791258"/>
            <a:ext cx="457200" cy="204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5">
            <a:extLst>
              <a:ext uri="{FF2B5EF4-FFF2-40B4-BE49-F238E27FC236}">
                <a16:creationId xmlns:a16="http://schemas.microsoft.com/office/drawing/2014/main" id="{A9A09B0A-0DE1-3E42-B8AE-D3B02243FF2E}"/>
              </a:ext>
            </a:extLst>
          </p:cNvPr>
          <p:cNvSpPr/>
          <p:nvPr/>
        </p:nvSpPr>
        <p:spPr>
          <a:xfrm rot="5400000">
            <a:off x="2103957" y="3440568"/>
            <a:ext cx="457200" cy="204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abel">
            <a:extLst>
              <a:ext uri="{FF2B5EF4-FFF2-40B4-BE49-F238E27FC236}">
                <a16:creationId xmlns:a16="http://schemas.microsoft.com/office/drawing/2014/main" id="{F7AE9A6E-1FAD-964D-AC48-C0A4E2847456}"/>
              </a:ext>
            </a:extLst>
          </p:cNvPr>
          <p:cNvSpPr txBox="1"/>
          <p:nvPr/>
        </p:nvSpPr>
        <p:spPr>
          <a:xfrm>
            <a:off x="8647610" y="2931302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Structured External Memory</a:t>
            </a:r>
          </a:p>
          <a:p>
            <a:pPr algn="ctr"/>
            <a:r>
              <a:rPr lang="en-US" sz="1600" dirty="0"/>
              <a:t>(</a:t>
            </a:r>
            <a:r>
              <a:rPr lang="en-US" altLang="zh-CN" sz="1600" dirty="0"/>
              <a:t>Graves</a:t>
            </a:r>
            <a:r>
              <a:rPr lang="en-US" sz="1600" dirty="0"/>
              <a:t> et al., 201</a:t>
            </a:r>
            <a:r>
              <a:rPr lang="en-US" altLang="zh-CN" sz="1600" dirty="0"/>
              <a:t>4</a:t>
            </a:r>
            <a:r>
              <a:rPr lang="en-US" sz="1600" dirty="0"/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AD7F7E-3797-2049-BB0C-A453F28BF113}"/>
              </a:ext>
            </a:extLst>
          </p:cNvPr>
          <p:cNvGrpSpPr/>
          <p:nvPr/>
        </p:nvGrpSpPr>
        <p:grpSpPr>
          <a:xfrm>
            <a:off x="4324842" y="1706180"/>
            <a:ext cx="3566160" cy="1361904"/>
            <a:chOff x="4324842" y="1706180"/>
            <a:chExt cx="3566160" cy="13619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17F742-C518-4240-8E72-0ADB1A31E04F}"/>
                </a:ext>
              </a:extLst>
            </p:cNvPr>
            <p:cNvSpPr txBox="1"/>
            <p:nvPr/>
          </p:nvSpPr>
          <p:spPr>
            <a:xfrm>
              <a:off x="4459186" y="1706180"/>
              <a:ext cx="3297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View a program as a sequence of characters or tokens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F763FF-CB8F-F24E-B484-6C9D98004561}"/>
                </a:ext>
              </a:extLst>
            </p:cNvPr>
            <p:cNvSpPr txBox="1"/>
            <p:nvPr/>
          </p:nvSpPr>
          <p:spPr>
            <a:xfrm>
              <a:off x="5118709" y="2698752"/>
              <a:ext cx="1978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Sequential models</a:t>
              </a:r>
            </a:p>
          </p:txBody>
        </p:sp>
        <p:sp>
          <p:nvSpPr>
            <p:cNvPr id="28" name="Arrow: Right 25">
              <a:extLst>
                <a:ext uri="{FF2B5EF4-FFF2-40B4-BE49-F238E27FC236}">
                  <a16:creationId xmlns:a16="http://schemas.microsoft.com/office/drawing/2014/main" id="{07A87747-42F2-4748-81E6-0B6E36BAB0B9}"/>
                </a:ext>
              </a:extLst>
            </p:cNvPr>
            <p:cNvSpPr/>
            <p:nvPr/>
          </p:nvSpPr>
          <p:spPr>
            <a:xfrm>
              <a:off x="4324842" y="2448111"/>
              <a:ext cx="3566160" cy="204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AE6B41C1-7D35-E543-B3AF-701F6C490A2C}"/>
              </a:ext>
            </a:extLst>
          </p:cNvPr>
          <p:cNvSpPr/>
          <p:nvPr/>
        </p:nvSpPr>
        <p:spPr>
          <a:xfrm>
            <a:off x="7756928" y="546266"/>
            <a:ext cx="3250385" cy="1188160"/>
          </a:xfrm>
          <a:prstGeom prst="wedgeRoundRectCallout">
            <a:avLst>
              <a:gd name="adj1" fmla="val -51392"/>
              <a:gd name="adj2" fmla="val 76293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Poor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Out-of-vocabulary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No structural information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ADC698-6239-A741-AEAB-0B2D05CD0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5999" y="2406602"/>
            <a:ext cx="2193780" cy="229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8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51"/>
    </mc:Choice>
    <mc:Fallback xmlns="">
      <p:transition spd="slow" advTm="52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7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87F5-C812-4169-B79F-9188A0E4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D47B-45CC-44DF-A900-8CA56E23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IN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IN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</a:p>
          <a:p>
            <a:pPr marL="0" indent="0">
              <a:buNone/>
            </a:pP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endParaRPr lang="en-IN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IN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IN" sz="1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| &gt; | == | &lt;= | &gt;=</a:t>
            </a:r>
          </a:p>
          <a:p>
            <a:pPr marL="0" indent="0">
              <a:buNone/>
            </a:pPr>
            <a:r>
              <a:rPr lang="en-IN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op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IN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BE520-70F1-42B1-B835-9B8FF3523411}"/>
              </a:ext>
            </a:extLst>
          </p:cNvPr>
          <p:cNvSpPr txBox="1"/>
          <p:nvPr/>
        </p:nvSpPr>
        <p:spPr>
          <a:xfrm>
            <a:off x="838200" y="5324510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IN" dirty="0"/>
              <a:t> is the fixed starting rule for the grammar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952668E-398A-4B1D-883D-8DFC5B7B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51D5F-913C-4640-9F31-15010C9FB340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EAC104-9078-42BB-9DB3-CAC8E5A5C30E}"/>
              </a:ext>
            </a:extLst>
          </p:cNvPr>
          <p:cNvCxnSpPr>
            <a:cxnSpLocks/>
          </p:cNvCxnSpPr>
          <p:nvPr/>
        </p:nvCxnSpPr>
        <p:spPr>
          <a:xfrm flipH="1">
            <a:off x="2948940" y="3082509"/>
            <a:ext cx="2123695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A32FB5-5356-4110-A95C-3A1B6115706D}"/>
              </a:ext>
            </a:extLst>
          </p:cNvPr>
          <p:cNvSpPr txBox="1"/>
          <p:nvPr/>
        </p:nvSpPr>
        <p:spPr>
          <a:xfrm>
            <a:off x="5220795" y="2527618"/>
            <a:ext cx="342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Special grammar placeholders for program variables and constants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8C610F-9DE0-4EFA-85DB-C3248B07FBC1}"/>
              </a:ext>
            </a:extLst>
          </p:cNvPr>
          <p:cNvSpPr txBox="1"/>
          <p:nvPr/>
        </p:nvSpPr>
        <p:spPr>
          <a:xfrm>
            <a:off x="2782898" y="4445362"/>
            <a:ext cx="79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*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04DC9DB-F98C-4BF1-93D0-FA292B0DD4D1}"/>
              </a:ext>
            </a:extLst>
          </p:cNvPr>
          <p:cNvSpPr/>
          <p:nvPr/>
        </p:nvSpPr>
        <p:spPr>
          <a:xfrm>
            <a:off x="3139397" y="4399726"/>
            <a:ext cx="374010" cy="396155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ADFF4A-2904-440D-949D-A2E4743CC376}"/>
              </a:ext>
            </a:extLst>
          </p:cNvPr>
          <p:cNvCxnSpPr>
            <a:cxnSpLocks/>
          </p:cNvCxnSpPr>
          <p:nvPr/>
        </p:nvCxnSpPr>
        <p:spPr>
          <a:xfrm flipH="1" flipV="1">
            <a:off x="3513407" y="4604101"/>
            <a:ext cx="1547798" cy="24691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85D6AD-A140-4C24-953C-F1530ABBFCB0}"/>
              </a:ext>
            </a:extLst>
          </p:cNvPr>
          <p:cNvSpPr txBox="1"/>
          <p:nvPr/>
        </p:nvSpPr>
        <p:spPr>
          <a:xfrm>
            <a:off x="5129785" y="4666354"/>
            <a:ext cx="375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Adding * to solve non-linear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3"/>
    </mc:Choice>
    <mc:Fallback xmlns="">
      <p:transition spd="slow" advTm="66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C279A6B-F53D-4EE7-9903-5914E4F5A9F9}"/>
              </a:ext>
            </a:extLst>
          </p:cNvPr>
          <p:cNvGrpSpPr/>
          <p:nvPr/>
        </p:nvGrpSpPr>
        <p:grpSpPr>
          <a:xfrm>
            <a:off x="5266362" y="818596"/>
            <a:ext cx="1865013" cy="2017386"/>
            <a:chOff x="5266362" y="818596"/>
            <a:chExt cx="1865013" cy="2017386"/>
          </a:xfrm>
        </p:grpSpPr>
        <p:pic>
          <p:nvPicPr>
            <p:cNvPr id="61" name="Code2Inv">
              <a:extLst>
                <a:ext uri="{FF2B5EF4-FFF2-40B4-BE49-F238E27FC236}">
                  <a16:creationId xmlns:a16="http://schemas.microsoft.com/office/drawing/2014/main" id="{94B213B8-C2F1-4872-968D-8FC21D63A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339" t="65543"/>
            <a:stretch/>
          </p:blipFill>
          <p:spPr>
            <a:xfrm>
              <a:off x="5266362" y="1392119"/>
              <a:ext cx="1865013" cy="14438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47391A-7811-4AC6-B69E-FCECDED11461}"/>
                </a:ext>
              </a:extLst>
            </p:cNvPr>
            <p:cNvSpPr txBox="1"/>
            <p:nvPr/>
          </p:nvSpPr>
          <p:spPr>
            <a:xfrm>
              <a:off x="5300651" y="818596"/>
              <a:ext cx="175117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Candidate</a:t>
              </a:r>
            </a:p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Solution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3D365E-D8E0-1542-B7C2-F246D756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Smoothed Reward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F88C-D99A-284E-95E1-8D247A68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7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5A982EC-AD57-4D82-92D8-B73E219F2C57}"/>
              </a:ext>
            </a:extLst>
          </p:cNvPr>
          <p:cNvGrpSpPr/>
          <p:nvPr/>
        </p:nvGrpSpPr>
        <p:grpSpPr>
          <a:xfrm>
            <a:off x="1724299" y="3333994"/>
            <a:ext cx="2430515" cy="1082734"/>
            <a:chOff x="2156901" y="2215677"/>
            <a:chExt cx="1920240" cy="1011040"/>
          </a:xfrm>
        </p:grpSpPr>
        <p:pic>
          <p:nvPicPr>
            <p:cNvPr id="57" name="Picture">
              <a:extLst>
                <a:ext uri="{FF2B5EF4-FFF2-40B4-BE49-F238E27FC236}">
                  <a16:creationId xmlns:a16="http://schemas.microsoft.com/office/drawing/2014/main" id="{EA2D4694-E528-4B66-8327-481CD72F9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3981" y="2215677"/>
              <a:ext cx="1489145" cy="979040"/>
            </a:xfrm>
            <a:prstGeom prst="rect">
              <a:avLst/>
            </a:prstGeom>
          </p:spPr>
        </p:pic>
        <p:sp>
          <p:nvSpPr>
            <p:cNvPr id="58" name="Title">
              <a:extLst>
                <a:ext uri="{FF2B5EF4-FFF2-40B4-BE49-F238E27FC236}">
                  <a16:creationId xmlns:a16="http://schemas.microsoft.com/office/drawing/2014/main" id="{73600588-867A-47D5-8C1D-21BDD35D180B}"/>
                </a:ext>
              </a:extLst>
            </p:cNvPr>
            <p:cNvSpPr/>
            <p:nvPr/>
          </p:nvSpPr>
          <p:spPr>
            <a:xfrm>
              <a:off x="2156901" y="2220877"/>
              <a:ext cx="1920240" cy="1005840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 anchorCtr="0"/>
            <a:lstStyle/>
            <a:p>
              <a:pPr algn="ctr"/>
              <a:r>
                <a:rPr lang="en-US" sz="1600" dirty="0"/>
                <a:t>Reinforcement Learning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9A56F6B-8C1B-460A-A54F-CD7C26FC5491}"/>
              </a:ext>
            </a:extLst>
          </p:cNvPr>
          <p:cNvSpPr/>
          <p:nvPr/>
        </p:nvSpPr>
        <p:spPr>
          <a:xfrm>
            <a:off x="8242926" y="3333994"/>
            <a:ext cx="2430515" cy="10771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Checker</a:t>
            </a:r>
          </a:p>
        </p:txBody>
      </p:sp>
      <p:grpSp>
        <p:nvGrpSpPr>
          <p:cNvPr id="62" name="CE database">
            <a:extLst>
              <a:ext uri="{FF2B5EF4-FFF2-40B4-BE49-F238E27FC236}">
                <a16:creationId xmlns:a16="http://schemas.microsoft.com/office/drawing/2014/main" id="{70E8CD2B-FAC7-4CB0-9E13-B92DC94B7C71}"/>
              </a:ext>
            </a:extLst>
          </p:cNvPr>
          <p:cNvGrpSpPr/>
          <p:nvPr/>
        </p:nvGrpSpPr>
        <p:grpSpPr>
          <a:xfrm>
            <a:off x="5323280" y="5100657"/>
            <a:ext cx="1751179" cy="1537578"/>
            <a:chOff x="4762851" y="4944411"/>
            <a:chExt cx="1063368" cy="109281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ACFCFEF-00A7-4590-BD15-49B7FA7B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329" y="4944411"/>
              <a:ext cx="624417" cy="624417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D47391A-7811-4AC6-B69E-FCECDED11461}"/>
                </a:ext>
              </a:extLst>
            </p:cNvPr>
            <p:cNvSpPr txBox="1"/>
            <p:nvPr/>
          </p:nvSpPr>
          <p:spPr>
            <a:xfrm>
              <a:off x="4762851" y="5577853"/>
              <a:ext cx="1063368" cy="459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Counter-</a:t>
              </a:r>
            </a:p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Examples</a:t>
              </a:r>
            </a:p>
          </p:txBody>
        </p:sp>
      </p:grpSp>
      <p:sp>
        <p:nvSpPr>
          <p:cNvPr id="25" name="Arc CE to solution">
            <a:extLst>
              <a:ext uri="{FF2B5EF4-FFF2-40B4-BE49-F238E27FC236}">
                <a16:creationId xmlns:a16="http://schemas.microsoft.com/office/drawing/2014/main" id="{B381DA4A-E3E4-43EC-A0DF-2D192E9AD6CD}"/>
              </a:ext>
            </a:extLst>
          </p:cNvPr>
          <p:cNvSpPr/>
          <p:nvPr/>
        </p:nvSpPr>
        <p:spPr>
          <a:xfrm rot="17271726">
            <a:off x="4125627" y="1819687"/>
            <a:ext cx="3446785" cy="4372264"/>
          </a:xfrm>
          <a:prstGeom prst="arc">
            <a:avLst>
              <a:gd name="adj1" fmla="val 16355418"/>
              <a:gd name="adj2" fmla="val 1933018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CE to solution">
            <a:extLst>
              <a:ext uri="{FF2B5EF4-FFF2-40B4-BE49-F238E27FC236}">
                <a16:creationId xmlns:a16="http://schemas.microsoft.com/office/drawing/2014/main" id="{74FA6A6F-6161-4C05-AD01-2B87C4D86FBD}"/>
              </a:ext>
            </a:extLst>
          </p:cNvPr>
          <p:cNvSpPr/>
          <p:nvPr/>
        </p:nvSpPr>
        <p:spPr>
          <a:xfrm rot="6272520">
            <a:off x="2102251" y="297957"/>
            <a:ext cx="3058863" cy="4162880"/>
          </a:xfrm>
          <a:prstGeom prst="arc">
            <a:avLst>
              <a:gd name="adj1" fmla="val 16290014"/>
              <a:gd name="adj2" fmla="val 1948058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38F3F1-6DA1-415A-AD5B-2DF753158A79}"/>
              </a:ext>
            </a:extLst>
          </p:cNvPr>
          <p:cNvSpPr txBox="1"/>
          <p:nvPr/>
        </p:nvSpPr>
        <p:spPr>
          <a:xfrm rot="19068569">
            <a:off x="4956328" y="3436433"/>
            <a:ext cx="1041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Early</a:t>
            </a:r>
          </a:p>
          <a:p>
            <a:pPr algn="ctr"/>
            <a:r>
              <a:rPr lang="en-US" sz="1600" dirty="0"/>
              <a:t>Reward</a:t>
            </a:r>
          </a:p>
        </p:txBody>
      </p:sp>
      <p:sp>
        <p:nvSpPr>
          <p:cNvPr id="29" name="Arc CE to solution">
            <a:extLst>
              <a:ext uri="{FF2B5EF4-FFF2-40B4-BE49-F238E27FC236}">
                <a16:creationId xmlns:a16="http://schemas.microsoft.com/office/drawing/2014/main" id="{BC8E448E-EA30-4D42-B8D9-A122BE8C7E6E}"/>
              </a:ext>
            </a:extLst>
          </p:cNvPr>
          <p:cNvSpPr/>
          <p:nvPr/>
        </p:nvSpPr>
        <p:spPr>
          <a:xfrm>
            <a:off x="5418621" y="2213462"/>
            <a:ext cx="3446785" cy="4372264"/>
          </a:xfrm>
          <a:prstGeom prst="arc">
            <a:avLst>
              <a:gd name="adj1" fmla="val 16355418"/>
              <a:gd name="adj2" fmla="val 1933018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Z3 succeed">
            <a:extLst>
              <a:ext uri="{FF2B5EF4-FFF2-40B4-BE49-F238E27FC236}">
                <a16:creationId xmlns:a16="http://schemas.microsoft.com/office/drawing/2014/main" id="{00C3F067-8B4A-4FB7-9B28-762DFC208831}"/>
              </a:ext>
            </a:extLst>
          </p:cNvPr>
          <p:cNvGrpSpPr/>
          <p:nvPr/>
        </p:nvGrpSpPr>
        <p:grpSpPr>
          <a:xfrm rot="18316132">
            <a:off x="2700683" y="-2147455"/>
            <a:ext cx="6659564" cy="6959663"/>
            <a:chOff x="5741049" y="3228388"/>
            <a:chExt cx="1720643" cy="1614740"/>
          </a:xfrm>
        </p:grpSpPr>
        <p:sp>
          <p:nvSpPr>
            <p:cNvPr id="31" name="Arc Z3 to CE">
              <a:extLst>
                <a:ext uri="{FF2B5EF4-FFF2-40B4-BE49-F238E27FC236}">
                  <a16:creationId xmlns:a16="http://schemas.microsoft.com/office/drawing/2014/main" id="{D12D05FE-1850-45AB-AD63-5AE1D4E4FFA5}"/>
                </a:ext>
              </a:extLst>
            </p:cNvPr>
            <p:cNvSpPr/>
            <p:nvPr/>
          </p:nvSpPr>
          <p:spPr>
            <a:xfrm rot="11386830">
              <a:off x="5741049" y="3228388"/>
              <a:ext cx="1720643" cy="1614740"/>
            </a:xfrm>
            <a:prstGeom prst="arc">
              <a:avLst>
                <a:gd name="adj1" fmla="val 16689740"/>
                <a:gd name="adj2" fmla="val 20792765"/>
              </a:avLst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702D4A-5CAC-4478-881F-678326A66766}"/>
                </a:ext>
              </a:extLst>
            </p:cNvPr>
            <p:cNvSpPr txBox="1"/>
            <p:nvPr/>
          </p:nvSpPr>
          <p:spPr>
            <a:xfrm rot="3378977">
              <a:off x="5851231" y="4446965"/>
              <a:ext cx="205746" cy="95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success</a:t>
              </a:r>
            </a:p>
          </p:txBody>
        </p:sp>
      </p:grpSp>
      <p:sp>
        <p:nvSpPr>
          <p:cNvPr id="33" name="Arc CE to solution">
            <a:extLst>
              <a:ext uri="{FF2B5EF4-FFF2-40B4-BE49-F238E27FC236}">
                <a16:creationId xmlns:a16="http://schemas.microsoft.com/office/drawing/2014/main" id="{7EF7FFC2-2B01-41A7-8990-0F94B582F2E6}"/>
              </a:ext>
            </a:extLst>
          </p:cNvPr>
          <p:cNvSpPr/>
          <p:nvPr/>
        </p:nvSpPr>
        <p:spPr>
          <a:xfrm rot="6519945">
            <a:off x="4868384" y="1572189"/>
            <a:ext cx="3446785" cy="4372264"/>
          </a:xfrm>
          <a:prstGeom prst="arc">
            <a:avLst>
              <a:gd name="adj1" fmla="val 16355418"/>
              <a:gd name="adj2" fmla="val 1944059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CE to solution">
            <a:extLst>
              <a:ext uri="{FF2B5EF4-FFF2-40B4-BE49-F238E27FC236}">
                <a16:creationId xmlns:a16="http://schemas.microsoft.com/office/drawing/2014/main" id="{9A3CC783-CECD-4582-8174-8004469B3885}"/>
              </a:ext>
            </a:extLst>
          </p:cNvPr>
          <p:cNvSpPr/>
          <p:nvPr/>
        </p:nvSpPr>
        <p:spPr>
          <a:xfrm rot="10800000">
            <a:off x="3542969" y="1133915"/>
            <a:ext cx="3446785" cy="4372264"/>
          </a:xfrm>
          <a:prstGeom prst="arc">
            <a:avLst>
              <a:gd name="adj1" fmla="val 16355418"/>
              <a:gd name="adj2" fmla="val 1918925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DD9743-3517-4E0F-8F5D-CCF0929CD527}"/>
              </a:ext>
            </a:extLst>
          </p:cNvPr>
          <p:cNvSpPr txBox="1"/>
          <p:nvPr/>
        </p:nvSpPr>
        <p:spPr>
          <a:xfrm rot="2294547">
            <a:off x="3548595" y="5126058"/>
            <a:ext cx="118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Continuous</a:t>
            </a:r>
          </a:p>
          <a:p>
            <a:pPr algn="ctr"/>
            <a:r>
              <a:rPr lang="en-US" sz="1600" dirty="0"/>
              <a:t>Reward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88BAB2-1CEB-4DEB-BA57-9C9FA2B6F9CE}"/>
              </a:ext>
            </a:extLst>
          </p:cNvPr>
          <p:cNvSpPr txBox="1"/>
          <p:nvPr/>
        </p:nvSpPr>
        <p:spPr>
          <a:xfrm rot="19640232">
            <a:off x="7594907" y="4839021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4856" y="1543072"/>
            <a:ext cx="533192" cy="336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390556" y="1548749"/>
            <a:ext cx="335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CCA87B-0058-4211-A273-202BE190EB8F}"/>
              </a:ext>
            </a:extLst>
          </p:cNvPr>
          <p:cNvGrpSpPr/>
          <p:nvPr/>
        </p:nvGrpSpPr>
        <p:grpSpPr>
          <a:xfrm>
            <a:off x="3488975" y="1549701"/>
            <a:ext cx="665839" cy="1077166"/>
            <a:chOff x="3488975" y="1549701"/>
            <a:chExt cx="665839" cy="1077166"/>
          </a:xfrm>
        </p:grpSpPr>
        <p:pic>
          <p:nvPicPr>
            <p:cNvPr id="26" name="Code2Inv">
              <a:extLst>
                <a:ext uri="{FF2B5EF4-FFF2-40B4-BE49-F238E27FC236}">
                  <a16:creationId xmlns:a16="http://schemas.microsoft.com/office/drawing/2014/main" id="{5DD58D28-879A-498C-95DA-0A63C4C7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7848" t="29292" r="42681" b="33860"/>
            <a:stretch/>
          </p:blipFill>
          <p:spPr>
            <a:xfrm>
              <a:off x="3488975" y="1549701"/>
              <a:ext cx="665839" cy="107716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72AE4C-07E7-4058-9B04-1C2CEFC15113}"/>
                </a:ext>
              </a:extLst>
            </p:cNvPr>
            <p:cNvSpPr/>
            <p:nvPr/>
          </p:nvSpPr>
          <p:spPr>
            <a:xfrm>
              <a:off x="3541962" y="1619528"/>
              <a:ext cx="158991" cy="174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412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5" grpId="0" animBg="1"/>
      <p:bldP spid="27" grpId="0" animBg="1"/>
      <p:bldP spid="28" grpId="0"/>
      <p:bldP spid="29" grpId="0" animBg="1"/>
      <p:bldP spid="33" grpId="0" animBg="1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EF3B-B759-4E41-AB72-2BB25D30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AA19F-0478-48B2-8884-C6F213CA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8</a:t>
            </a:fld>
            <a:endParaRPr lang="en-US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D892591-182E-074B-B46A-8935B90B2DF9}"/>
              </a:ext>
            </a:extLst>
          </p:cNvPr>
          <p:cNvSpPr>
            <a:spLocks noGrp="1"/>
          </p:cNvSpPr>
          <p:nvPr/>
        </p:nvSpPr>
        <p:spPr>
          <a:xfrm>
            <a:off x="1426244" y="1942935"/>
            <a:ext cx="3886200" cy="54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Loop Invariant Synthesis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AB707D-B647-F945-94E0-04EF05D97668}"/>
              </a:ext>
            </a:extLst>
          </p:cNvPr>
          <p:cNvSpPr/>
          <p:nvPr/>
        </p:nvSpPr>
        <p:spPr>
          <a:xfrm>
            <a:off x="838200" y="3542130"/>
            <a:ext cx="506228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</a:pPr>
            <a:r>
              <a:rPr lang="en-US" sz="2000" dirty="0"/>
              <a:t>Three state-of-the-art tools: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C2I:</a:t>
            </a:r>
            <a:r>
              <a:rPr lang="en-US" dirty="0"/>
              <a:t> Stochastic search for desired invariant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ICE-DT:</a:t>
            </a:r>
            <a:r>
              <a:rPr lang="en-US" dirty="0"/>
              <a:t> Decision tree learner using</a:t>
            </a:r>
            <a:br>
              <a:rPr lang="en-US" dirty="0"/>
            </a:br>
            <a:r>
              <a:rPr lang="en-US" dirty="0"/>
              <a:t>predicate templates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LoopInvGen</a:t>
            </a:r>
            <a:r>
              <a:rPr lang="en-US" b="1" dirty="0"/>
              <a:t>:</a:t>
            </a:r>
            <a:r>
              <a:rPr lang="en-US" dirty="0"/>
              <a:t> Boolean function learning using predicate abstraction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141EB8-8958-594B-9CC2-CDA507B9FAE2}"/>
              </a:ext>
            </a:extLst>
          </p:cNvPr>
          <p:cNvSpPr/>
          <p:nvPr/>
        </p:nvSpPr>
        <p:spPr>
          <a:xfrm>
            <a:off x="1085851" y="1808161"/>
            <a:ext cx="4694163" cy="4030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B63E774D-CECE-4942-AEDB-B689737B0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2" y="2646361"/>
            <a:ext cx="903841" cy="61341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D65353-17EE-2848-8E46-6BD83B4ACD85}"/>
              </a:ext>
            </a:extLst>
          </p:cNvPr>
          <p:cNvSpPr/>
          <p:nvPr/>
        </p:nvSpPr>
        <p:spPr>
          <a:xfrm>
            <a:off x="2419651" y="2806105"/>
            <a:ext cx="276505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133 C benchmark programs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52267F-56D1-4049-ADCF-43C622981A4D}"/>
              </a:ext>
            </a:extLst>
          </p:cNvPr>
          <p:cNvGrpSpPr/>
          <p:nvPr/>
        </p:nvGrpSpPr>
        <p:grpSpPr>
          <a:xfrm>
            <a:off x="1554953" y="4236787"/>
            <a:ext cx="3757491" cy="2306637"/>
            <a:chOff x="694481" y="3896336"/>
            <a:chExt cx="3757491" cy="2306637"/>
          </a:xfrm>
        </p:grpSpPr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90BB0038-7E00-F840-BBDE-CA0C79129C2F}"/>
                </a:ext>
              </a:extLst>
            </p:cNvPr>
            <p:cNvSpPr/>
            <p:nvPr/>
          </p:nvSpPr>
          <p:spPr>
            <a:xfrm>
              <a:off x="694481" y="3896336"/>
              <a:ext cx="1374976" cy="934507"/>
            </a:xfrm>
            <a:prstGeom prst="flowChartProcess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Speech Bubble: Rectangle 24">
              <a:extLst>
                <a:ext uri="{FF2B5EF4-FFF2-40B4-BE49-F238E27FC236}">
                  <a16:creationId xmlns:a16="http://schemas.microsoft.com/office/drawing/2014/main" id="{4F6DBACE-58F6-D14B-9F7F-BAC7E276F54A}"/>
                </a:ext>
              </a:extLst>
            </p:cNvPr>
            <p:cNvSpPr/>
            <p:nvPr/>
          </p:nvSpPr>
          <p:spPr>
            <a:xfrm>
              <a:off x="1141987" y="5280311"/>
              <a:ext cx="3309985" cy="922662"/>
            </a:xfrm>
            <a:prstGeom prst="wedgeRectCallout">
              <a:avLst>
                <a:gd name="adj1" fmla="val -32827"/>
                <a:gd name="adj2" fmla="val -1001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Winners of 2016 and 2017 </a:t>
              </a:r>
              <a:r>
                <a:rPr lang="en-US" sz="2000" b="1" dirty="0" err="1"/>
                <a:t>SyGuS</a:t>
              </a:r>
              <a:r>
                <a:rPr lang="en-US" sz="2000" b="1" dirty="0"/>
                <a:t> competitions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C11D42-237D-2940-8C48-3B0C18376B0D}"/>
              </a:ext>
            </a:extLst>
          </p:cNvPr>
          <p:cNvGrpSpPr/>
          <p:nvPr/>
        </p:nvGrpSpPr>
        <p:grpSpPr>
          <a:xfrm>
            <a:off x="6079456" y="1808161"/>
            <a:ext cx="5026693" cy="4030664"/>
            <a:chOff x="5010020" y="1685925"/>
            <a:chExt cx="4376618" cy="40306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4C20C0-7275-8148-BF67-0D9963B96859}"/>
                </a:ext>
              </a:extLst>
            </p:cNvPr>
            <p:cNvSpPr/>
            <p:nvPr/>
          </p:nvSpPr>
          <p:spPr>
            <a:xfrm>
              <a:off x="5159519" y="1685925"/>
              <a:ext cx="4227119" cy="40306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sp>
          <p:nvSpPr>
            <p:cNvPr id="34" name="Content Placeholder 4">
              <a:extLst>
                <a:ext uri="{FF2B5EF4-FFF2-40B4-BE49-F238E27FC236}">
                  <a16:creationId xmlns:a16="http://schemas.microsoft.com/office/drawing/2014/main" id="{D3057050-F7B8-894F-BC0A-F56F7981B28E}"/>
                </a:ext>
              </a:extLst>
            </p:cNvPr>
            <p:cNvSpPr txBox="1">
              <a:spLocks/>
            </p:cNvSpPr>
            <p:nvPr/>
          </p:nvSpPr>
          <p:spPr>
            <a:xfrm>
              <a:off x="5244749" y="1829189"/>
              <a:ext cx="4056659" cy="8316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/>
                <a:t>Solving CHC Constraints (case study)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1305AF-7117-0B4D-93FA-FFA29447C473}"/>
                </a:ext>
              </a:extLst>
            </p:cNvPr>
            <p:cNvSpPr/>
            <p:nvPr/>
          </p:nvSpPr>
          <p:spPr>
            <a:xfrm>
              <a:off x="6408830" y="2683869"/>
              <a:ext cx="1657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127 CHC instances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260A98-08D9-B44D-9D18-DA1D0915B1CE}"/>
                </a:ext>
              </a:extLst>
            </p:cNvPr>
            <p:cNvSpPr/>
            <p:nvPr/>
          </p:nvSpPr>
          <p:spPr>
            <a:xfrm>
              <a:off x="5010020" y="3445579"/>
              <a:ext cx="4333376" cy="13336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400"/>
                </a:spcBef>
              </a:pPr>
              <a:r>
                <a:rPr lang="en-US" sz="2000" dirty="0"/>
                <a:t>Two state-of-the-art solvers:</a:t>
              </a:r>
            </a:p>
            <a:p>
              <a:pPr marL="742950" lvl="1" indent="-285750"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b="1" dirty="0"/>
                <a:t>Spacer</a:t>
              </a:r>
              <a:r>
                <a:rPr lang="en-US" dirty="0"/>
                <a:t>: the least-fixed point engine of Z3</a:t>
              </a:r>
            </a:p>
            <a:p>
              <a:pPr marL="742950" lvl="1" indent="-285750"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b="1" dirty="0" err="1"/>
                <a:t>DataDrivenCHC</a:t>
              </a:r>
              <a:r>
                <a:rPr lang="en-US" dirty="0"/>
                <a:t>: Spacer guided by a decision tree learner and  linear classifiers</a:t>
              </a:r>
            </a:p>
          </p:txBody>
        </p:sp>
      </p:grpSp>
      <p:pic>
        <p:nvPicPr>
          <p:cNvPr id="32" name="SeaHorn">
            <a:extLst>
              <a:ext uri="{FF2B5EF4-FFF2-40B4-BE49-F238E27FC236}">
                <a16:creationId xmlns:a16="http://schemas.microsoft.com/office/drawing/2014/main" id="{46440650-B687-443C-BE68-ABE0A7B94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219" y="2540084"/>
            <a:ext cx="1006759" cy="88891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E1CD0F2-4F62-4C36-9E24-D8740BAB5B82}"/>
              </a:ext>
            </a:extLst>
          </p:cNvPr>
          <p:cNvSpPr/>
          <p:nvPr/>
        </p:nvSpPr>
        <p:spPr>
          <a:xfrm>
            <a:off x="5913912" y="1294409"/>
            <a:ext cx="5439888" cy="501368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726ABE-8861-4BBC-BA01-15BE823D6368}"/>
              </a:ext>
            </a:extLst>
          </p:cNvPr>
          <p:cNvSpPr/>
          <p:nvPr/>
        </p:nvSpPr>
        <p:spPr>
          <a:xfrm>
            <a:off x="925320" y="1622081"/>
            <a:ext cx="4888047" cy="501368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B5D7-9180-4EB6-9E5B-B3ED0CAF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DB966D3-6344-4284-BC32-C3268B42A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31195"/>
              </p:ext>
            </p:extLst>
          </p:nvPr>
        </p:nvGraphicFramePr>
        <p:xfrm>
          <a:off x="1395719" y="2092088"/>
          <a:ext cx="4319716" cy="3257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Acrobat Document" r:id="rId4" imgW="4066953" imgH="3066912" progId="AcroExch.Document.DC">
                  <p:embed/>
                </p:oleObj>
              </mc:Choice>
              <mc:Fallback>
                <p:oleObj name="Acrobat Document" r:id="rId4" imgW="4066953" imgH="306691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5719" y="2092088"/>
                        <a:ext cx="4319716" cy="3257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79E25-373A-4F44-A1BF-A4FEDECF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9</a:t>
            </a:fld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E84A994-9C63-4A18-9F3E-5C2BB07EBF0C}"/>
              </a:ext>
            </a:extLst>
          </p:cNvPr>
          <p:cNvSpPr/>
          <p:nvPr/>
        </p:nvSpPr>
        <p:spPr>
          <a:xfrm>
            <a:off x="9240379" y="5564504"/>
            <a:ext cx="2453489" cy="791845"/>
          </a:xfrm>
          <a:prstGeom prst="wedgeRectCallout">
            <a:avLst>
              <a:gd name="adj1" fmla="val -40880"/>
              <a:gd name="adj2" fmla="val -80594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ysClr val="windowText" lastClr="000000"/>
                </a:solidFill>
              </a:rPr>
              <a:t>Code2Inv solved 5 NIA instances unsolved by the other tools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2DF72C-CA3C-45F7-B45A-9608212854A9}"/>
              </a:ext>
            </a:extLst>
          </p:cNvPr>
          <p:cNvCxnSpPr>
            <a:cxnSpLocks/>
          </p:cNvCxnSpPr>
          <p:nvPr/>
        </p:nvCxnSpPr>
        <p:spPr>
          <a:xfrm>
            <a:off x="4473711" y="3371533"/>
            <a:ext cx="0" cy="457200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9B54D8-0E19-A744-B47C-76B6E52A2D79}"/>
              </a:ext>
            </a:extLst>
          </p:cNvPr>
          <p:cNvSpPr txBox="1"/>
          <p:nvPr/>
        </p:nvSpPr>
        <p:spPr>
          <a:xfrm>
            <a:off x="2104762" y="1507767"/>
            <a:ext cx="32287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Loop Invariant Synthesis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9A784-0D25-454A-AC1F-D07847C5F7B7}"/>
              </a:ext>
            </a:extLst>
          </p:cNvPr>
          <p:cNvSpPr txBox="1"/>
          <p:nvPr/>
        </p:nvSpPr>
        <p:spPr>
          <a:xfrm>
            <a:off x="847171" y="5907069"/>
            <a:ext cx="513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tools run with single core CPU for up to 12 hours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DDC244-0DF6-D947-991A-4D98F12AD10A}"/>
              </a:ext>
            </a:extLst>
          </p:cNvPr>
          <p:cNvGrpSpPr/>
          <p:nvPr/>
        </p:nvGrpSpPr>
        <p:grpSpPr>
          <a:xfrm>
            <a:off x="7826374" y="3166068"/>
            <a:ext cx="1781516" cy="1579420"/>
            <a:chOff x="7635578" y="2759127"/>
            <a:chExt cx="1781516" cy="157942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1503CC-7F85-C944-B9D4-E45140B87285}"/>
                </a:ext>
              </a:extLst>
            </p:cNvPr>
            <p:cNvSpPr/>
            <p:nvPr/>
          </p:nvSpPr>
          <p:spPr>
            <a:xfrm>
              <a:off x="7635578" y="2759127"/>
              <a:ext cx="1781516" cy="15794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72ACF7D9-D6FB-4245-9C12-0213F8EB0EEC}"/>
                </a:ext>
              </a:extLst>
            </p:cNvPr>
            <p:cNvSpPr txBox="1"/>
            <p:nvPr/>
          </p:nvSpPr>
          <p:spPr>
            <a:xfrm>
              <a:off x="8101380" y="2830090"/>
              <a:ext cx="849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Spacer</a:t>
              </a:r>
            </a:p>
            <a:p>
              <a:pPr algn="ctr"/>
              <a:r>
                <a:rPr lang="en-US" dirty="0"/>
                <a:t>(112)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485880-44EC-6044-A44F-C8C9B951F818}"/>
              </a:ext>
            </a:extLst>
          </p:cNvPr>
          <p:cNvGrpSpPr/>
          <p:nvPr/>
        </p:nvGrpSpPr>
        <p:grpSpPr>
          <a:xfrm>
            <a:off x="7259787" y="2235746"/>
            <a:ext cx="2914690" cy="2559123"/>
            <a:chOff x="7068991" y="1828805"/>
            <a:chExt cx="2914690" cy="255912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CEB2E6-AE08-EF46-AABE-42FF070F5BC0}"/>
                </a:ext>
              </a:extLst>
            </p:cNvPr>
            <p:cNvSpPr/>
            <p:nvPr/>
          </p:nvSpPr>
          <p:spPr>
            <a:xfrm>
              <a:off x="7068991" y="1828805"/>
              <a:ext cx="2914690" cy="2559123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1901662B-2678-7642-B603-302D630DB266}"/>
                </a:ext>
              </a:extLst>
            </p:cNvPr>
            <p:cNvSpPr txBox="1"/>
            <p:nvPr/>
          </p:nvSpPr>
          <p:spPr>
            <a:xfrm>
              <a:off x="7684600" y="2042121"/>
              <a:ext cx="1683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DataDrivenCHC</a:t>
              </a:r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(118)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3D3AE2-7190-C84A-B15E-53EEBFDA721F}"/>
              </a:ext>
            </a:extLst>
          </p:cNvPr>
          <p:cNvGrpSpPr/>
          <p:nvPr/>
        </p:nvGrpSpPr>
        <p:grpSpPr>
          <a:xfrm>
            <a:off x="7760460" y="3985085"/>
            <a:ext cx="1913345" cy="1579420"/>
            <a:chOff x="7681200" y="3578144"/>
            <a:chExt cx="1913345" cy="157942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8AA4EE-5F14-BC4A-9C88-583E33EA9197}"/>
                </a:ext>
              </a:extLst>
            </p:cNvPr>
            <p:cNvSpPr/>
            <p:nvPr/>
          </p:nvSpPr>
          <p:spPr>
            <a:xfrm>
              <a:off x="7681200" y="3578144"/>
              <a:ext cx="1913345" cy="157942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253232BA-5ED3-B14D-B0B8-FCE1DD8CEDAE}"/>
                </a:ext>
              </a:extLst>
            </p:cNvPr>
            <p:cNvSpPr txBox="1"/>
            <p:nvPr/>
          </p:nvSpPr>
          <p:spPr>
            <a:xfrm>
              <a:off x="8163139" y="4450920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B050"/>
                  </a:solidFill>
                </a:rPr>
                <a:t>Code2Inv</a:t>
              </a:r>
              <a:br>
                <a:rPr lang="en-US" dirty="0">
                  <a:solidFill>
                    <a:srgbClr val="00B050"/>
                  </a:solidFill>
                </a:rPr>
              </a:br>
              <a:r>
                <a:rPr lang="en-US" dirty="0">
                  <a:solidFill>
                    <a:srgbClr val="00B050"/>
                  </a:solidFill>
                </a:rPr>
                <a:t>(99)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07FA10-ED2D-894E-BFB8-4D9E1BF849FC}"/>
              </a:ext>
            </a:extLst>
          </p:cNvPr>
          <p:cNvSpPr/>
          <p:nvPr/>
        </p:nvSpPr>
        <p:spPr>
          <a:xfrm>
            <a:off x="8499765" y="417819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94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D171EB2E-9BE2-1347-BF9D-CE774B85A1D9}"/>
              </a:ext>
            </a:extLst>
          </p:cNvPr>
          <p:cNvSpPr txBox="1"/>
          <p:nvPr/>
        </p:nvSpPr>
        <p:spPr>
          <a:xfrm>
            <a:off x="7052490" y="1507767"/>
            <a:ext cx="3352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/>
              <a:t>CHC Constraint Solving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16603-12A6-304E-A3DD-03B76E23083A}"/>
              </a:ext>
            </a:extLst>
          </p:cNvPr>
          <p:cNvSpPr/>
          <p:nvPr/>
        </p:nvSpPr>
        <p:spPr>
          <a:xfrm>
            <a:off x="6388987" y="1284129"/>
            <a:ext cx="5706871" cy="519846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BADFA-5A82-B34D-94D6-397F7DB750E0}"/>
              </a:ext>
            </a:extLst>
          </p:cNvPr>
          <p:cNvSpPr/>
          <p:nvPr/>
        </p:nvSpPr>
        <p:spPr>
          <a:xfrm>
            <a:off x="852214" y="1400557"/>
            <a:ext cx="4888047" cy="394195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3" grpId="1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9.2|9.4|2.4|12.8|9.7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2|2.8|3.9|5.2|7.8|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.6|13.4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1|3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720</Words>
  <Application>Microsoft Macintosh PowerPoint</Application>
  <PresentationFormat>Widescreen</PresentationFormat>
  <Paragraphs>189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Consolas</vt:lpstr>
      <vt:lpstr>Courier New</vt:lpstr>
      <vt:lpstr>Office Theme</vt:lpstr>
      <vt:lpstr>Acrobat Document</vt:lpstr>
      <vt:lpstr>Code2Inv: A Deep Learning Framework for Program Verification</vt:lpstr>
      <vt:lpstr>Inspiring Successes of Reinforcement Learning</vt:lpstr>
      <vt:lpstr>From Games to Programs: New Challenges</vt:lpstr>
      <vt:lpstr>Overview of Code2Inv</vt:lpstr>
      <vt:lpstr>Representing Programs</vt:lpstr>
      <vt:lpstr>Example Grammar</vt:lpstr>
      <vt:lpstr>Smoothed Reward</vt:lpstr>
      <vt:lpstr>Experimental Evaluation</vt:lpstr>
      <vt:lpstr>Performance</vt:lpstr>
      <vt:lpstr>Case Study on Naturalness</vt:lpstr>
      <vt:lpstr>Extending Code2Inv</vt:lpstr>
      <vt:lpstr>Conclusion</vt:lpstr>
      <vt:lpstr>Try Code2Inv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Aaditya Naik</dc:creator>
  <cp:lastModifiedBy>Si, Xujie</cp:lastModifiedBy>
  <cp:revision>198</cp:revision>
  <dcterms:created xsi:type="dcterms:W3CDTF">2020-07-05T11:37:27Z</dcterms:created>
  <dcterms:modified xsi:type="dcterms:W3CDTF">2020-07-14T00:19:02Z</dcterms:modified>
</cp:coreProperties>
</file>