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512" r:id="rId2"/>
    <p:sldId id="543" r:id="rId3"/>
    <p:sldId id="544" r:id="rId4"/>
    <p:sldId id="545" r:id="rId5"/>
    <p:sldId id="546" r:id="rId6"/>
    <p:sldId id="559" r:id="rId7"/>
    <p:sldId id="560" r:id="rId8"/>
    <p:sldId id="553" r:id="rId9"/>
    <p:sldId id="328" r:id="rId10"/>
    <p:sldId id="329" r:id="rId11"/>
    <p:sldId id="555" r:id="rId12"/>
    <p:sldId id="554" r:id="rId13"/>
    <p:sldId id="549" r:id="rId14"/>
    <p:sldId id="556" r:id="rId15"/>
    <p:sldId id="558" r:id="rId16"/>
    <p:sldId id="550" r:id="rId17"/>
    <p:sldId id="557" r:id="rId18"/>
    <p:sldId id="55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EEDC390-007B-4530-A9D6-96491424DA3F}">
          <p14:sldIdLst>
            <p14:sldId id="512"/>
          </p14:sldIdLst>
        </p14:section>
        <p14:section name="problem" id="{8652194C-BFBF-2244-AC70-6C9D7638E226}">
          <p14:sldIdLst>
            <p14:sldId id="543"/>
            <p14:sldId id="544"/>
            <p14:sldId id="545"/>
          </p14:sldIdLst>
        </p14:section>
        <p14:section name="techniques" id="{190DE47C-2A92-D142-9ABD-84141C64D62A}">
          <p14:sldIdLst>
            <p14:sldId id="546"/>
            <p14:sldId id="559"/>
            <p14:sldId id="560"/>
            <p14:sldId id="553"/>
            <p14:sldId id="328"/>
            <p14:sldId id="329"/>
            <p14:sldId id="555"/>
            <p14:sldId id="554"/>
            <p14:sldId id="549"/>
            <p14:sldId id="556"/>
            <p14:sldId id="558"/>
            <p14:sldId id="550"/>
            <p14:sldId id="557"/>
            <p14:sldId id="551"/>
          </p14:sldIdLst>
        </p14:section>
        <p14:section name="backup" id="{691C31A6-6DF8-2945-AA5B-D30C4418AF3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F9A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 autoAdjust="0"/>
    <p:restoredTop sz="82907" autoAdjust="0"/>
  </p:normalViewPr>
  <p:slideViewPr>
    <p:cSldViewPr snapToGrid="0">
      <p:cViewPr varScale="1">
        <p:scale>
          <a:sx n="78" d="100"/>
          <a:sy n="78" d="100"/>
        </p:scale>
        <p:origin x="192" y="7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0EAE3-4DE4-4D9E-A660-247B895495E5}" type="datetimeFigureOut">
              <a:rPr lang="en-US" smtClean="0"/>
              <a:t>8/10/19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E9045-BF6D-488E-94C2-D75260773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8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000" dirty="0"/>
              <a:t>Widely</a:t>
            </a:r>
            <a:r>
              <a:rPr lang="zh-CN" altLang="en-US" sz="1000" dirty="0"/>
              <a:t> </a:t>
            </a:r>
            <a:r>
              <a:rPr lang="en-US" altLang="zh-CN" sz="1000" dirty="0"/>
              <a:t>used</a:t>
            </a:r>
            <a:r>
              <a:rPr lang="zh-CN" altLang="en-US" sz="1000" dirty="0"/>
              <a:t> </a:t>
            </a:r>
            <a:r>
              <a:rPr lang="en-US" altLang="zh-CN" sz="1000" dirty="0"/>
              <a:t>in</a:t>
            </a:r>
            <a:r>
              <a:rPr lang="zh-CN" altLang="en-US" sz="1000" dirty="0"/>
              <a:t> </a:t>
            </a:r>
            <a:r>
              <a:rPr lang="en-US" altLang="zh-CN" sz="1000" dirty="0"/>
              <a:t>many</a:t>
            </a:r>
            <a:r>
              <a:rPr lang="zh-CN" altLang="en-US" sz="1000" dirty="0"/>
              <a:t> </a:t>
            </a:r>
            <a:r>
              <a:rPr lang="en-US" altLang="zh-CN" sz="1000" dirty="0"/>
              <a:t>areas,</a:t>
            </a:r>
            <a:r>
              <a:rPr lang="zh-CN" altLang="en-US" sz="1000" dirty="0"/>
              <a:t> </a:t>
            </a:r>
            <a:r>
              <a:rPr lang="en-US" altLang="zh-CN" sz="1000" dirty="0"/>
              <a:t>for</a:t>
            </a:r>
            <a:r>
              <a:rPr lang="zh-CN" altLang="en-US" sz="1000" dirty="0"/>
              <a:t> </a:t>
            </a:r>
            <a:r>
              <a:rPr lang="en-US" altLang="zh-CN" sz="1000" dirty="0"/>
              <a:t>instance,</a:t>
            </a:r>
            <a:r>
              <a:rPr lang="zh-CN" altLang="en-US" sz="1000" dirty="0"/>
              <a:t> </a:t>
            </a:r>
            <a:r>
              <a:rPr lang="en-US" altLang="zh-CN" sz="1000" dirty="0"/>
              <a:t>A/B/C</a:t>
            </a:r>
          </a:p>
          <a:p>
            <a:r>
              <a:rPr lang="en-US" altLang="zh-CN" sz="1000" dirty="0"/>
              <a:t>All</a:t>
            </a:r>
            <a:r>
              <a:rPr lang="zh-CN" altLang="en-US" sz="1000" dirty="0"/>
              <a:t> </a:t>
            </a:r>
            <a:r>
              <a:rPr lang="en-US" altLang="zh-CN" sz="1000" dirty="0"/>
              <a:t>these</a:t>
            </a:r>
            <a:r>
              <a:rPr lang="zh-CN" altLang="en-US" sz="1000" dirty="0"/>
              <a:t> </a:t>
            </a:r>
            <a:r>
              <a:rPr lang="en-US" altLang="zh-CN" sz="1000" dirty="0"/>
              <a:t>applications</a:t>
            </a:r>
            <a:r>
              <a:rPr lang="zh-CN" altLang="en-US" sz="1000" dirty="0"/>
              <a:t> </a:t>
            </a:r>
            <a:r>
              <a:rPr lang="en-US" altLang="zh-CN" sz="1000" dirty="0"/>
              <a:t>use</a:t>
            </a:r>
            <a:r>
              <a:rPr lang="zh-CN" altLang="en-US" sz="1000" dirty="0"/>
              <a:t> </a:t>
            </a:r>
            <a:r>
              <a:rPr lang="en-US" altLang="zh-CN" sz="1000" dirty="0"/>
              <a:t>a</a:t>
            </a:r>
            <a:r>
              <a:rPr lang="zh-CN" altLang="en-US" sz="1000" dirty="0"/>
              <a:t> </a:t>
            </a:r>
            <a:r>
              <a:rPr lang="en-US" altLang="zh-CN" sz="1000" dirty="0"/>
              <a:t>common</a:t>
            </a:r>
            <a:r>
              <a:rPr lang="zh-CN" altLang="en-US" sz="1000" dirty="0"/>
              <a:t> </a:t>
            </a:r>
            <a:r>
              <a:rPr lang="en-US" altLang="zh-CN" sz="1000" dirty="0"/>
              <a:t>language</a:t>
            </a:r>
            <a:r>
              <a:rPr lang="zh-CN" altLang="en-US" sz="1000" dirty="0"/>
              <a:t> </a:t>
            </a:r>
            <a:r>
              <a:rPr lang="en-US" altLang="zh-CN" sz="1000" dirty="0"/>
              <a:t>called</a:t>
            </a:r>
            <a:r>
              <a:rPr lang="zh-CN" altLang="en-US" sz="1000" dirty="0"/>
              <a:t> </a:t>
            </a:r>
            <a:r>
              <a:rPr lang="en-US" altLang="zh-CN" sz="1000" dirty="0" err="1"/>
              <a:t>Datalog</a:t>
            </a:r>
            <a:r>
              <a:rPr lang="en-US" altLang="zh-CN" sz="1000" dirty="0"/>
              <a:t>.</a:t>
            </a:r>
            <a:r>
              <a:rPr lang="zh-CN" altLang="en-US" sz="1000" dirty="0"/>
              <a:t> </a:t>
            </a:r>
            <a:endParaRPr lang="en-US" altLang="zh-CN" sz="1000" dirty="0"/>
          </a:p>
          <a:p>
            <a:r>
              <a:rPr lang="en-US" altLang="zh-CN" sz="1000" dirty="0"/>
              <a:t>Roughly</a:t>
            </a:r>
            <a:r>
              <a:rPr lang="zh-CN" altLang="en-US" sz="1000" dirty="0"/>
              <a:t> </a:t>
            </a:r>
            <a:r>
              <a:rPr lang="en-US" altLang="zh-CN" sz="1000" dirty="0"/>
              <a:t>speaking,</a:t>
            </a:r>
            <a:r>
              <a:rPr lang="zh-CN" altLang="en-US" sz="1000" dirty="0"/>
              <a:t> </a:t>
            </a:r>
            <a:r>
              <a:rPr lang="en-US" altLang="zh-CN" sz="1000" dirty="0"/>
              <a:t>…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78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Timeout is 1 hour.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0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interested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synthesizing</a:t>
            </a:r>
            <a:r>
              <a:rPr lang="zh-CN" altLang="en-US" dirty="0"/>
              <a:t> </a:t>
            </a:r>
            <a:r>
              <a:rPr lang="en-US" altLang="zh-CN" dirty="0" err="1"/>
              <a:t>Datalog</a:t>
            </a:r>
            <a:r>
              <a:rPr lang="zh-CN" altLang="en-US" dirty="0"/>
              <a:t> </a:t>
            </a:r>
            <a:r>
              <a:rPr lang="en-US" altLang="zh-CN" dirty="0"/>
              <a:t>problems,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words,</a:t>
            </a:r>
            <a:r>
              <a:rPr lang="zh-CN" altLang="en-US" dirty="0"/>
              <a:t> </a:t>
            </a:r>
            <a:r>
              <a:rPr lang="en-US" altLang="zh-CN" dirty="0"/>
              <a:t>synthesizing</a:t>
            </a:r>
            <a:r>
              <a:rPr lang="zh-CN" altLang="en-US" dirty="0"/>
              <a:t> </a:t>
            </a:r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rules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in the following aspects: xxx</a:t>
            </a:r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problem;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fact,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entire</a:t>
            </a:r>
            <a:r>
              <a:rPr lang="zh-CN" altLang="en-US" dirty="0"/>
              <a:t> </a:t>
            </a:r>
            <a:r>
              <a:rPr lang="en-US" altLang="zh-CN" dirty="0"/>
              <a:t>domain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r>
              <a:rPr lang="en-US" altLang="zh-CN" dirty="0"/>
              <a:t>Representative</a:t>
            </a:r>
            <a:r>
              <a:rPr lang="zh-CN" altLang="en-US" dirty="0"/>
              <a:t> </a:t>
            </a:r>
            <a:r>
              <a:rPr lang="en-US" altLang="zh-CN" dirty="0"/>
              <a:t>pioneer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r>
              <a:rPr lang="en-US" dirty="0"/>
              <a:t>Another very related line of work in PL community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1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Gradient-based, stochastic approaches have achieve dramatic successes in deep learning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7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outline for the rest of my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7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concretize the actual problem we are working on, namely rule selection problem</a:t>
            </a:r>
          </a:p>
          <a:p>
            <a:r>
              <a:rPr lang="en-US" dirty="0" err="1"/>
              <a:t>Blablah</a:t>
            </a:r>
            <a:r>
              <a:rPr lang="en-US" dirty="0"/>
              <a:t>..</a:t>
            </a:r>
          </a:p>
          <a:p>
            <a:r>
              <a:rPr lang="en-US" dirty="0"/>
              <a:t>And, this is NP-hard</a:t>
            </a:r>
            <a:r>
              <a:rPr lang="en-US" altLang="zh-CN" dirty="0"/>
              <a:t>!</a:t>
            </a:r>
            <a:r>
              <a:rPr lang="en-US" dirty="0"/>
              <a:t> </a:t>
            </a:r>
            <a:r>
              <a:rPr lang="en-US" altLang="zh-CN" dirty="0"/>
              <a:t>B</a:t>
            </a:r>
            <a:r>
              <a:rPr lang="en-US" dirty="0"/>
              <a:t>ut that is not the worst thing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a</a:t>
            </a:r>
            <a:r>
              <a:rPr lang="en-US" dirty="0"/>
              <a:t>s you may wonder where these rules come from,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who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them?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answer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automatically</a:t>
            </a:r>
            <a:r>
              <a:rPr lang="zh-CN" altLang="en-US" dirty="0"/>
              <a:t> </a:t>
            </a:r>
            <a:r>
              <a:rPr lang="en-US" altLang="zh-CN" dirty="0"/>
              <a:t>generated.</a:t>
            </a:r>
          </a:p>
          <a:p>
            <a:r>
              <a:rPr lang="en-US" altLang="zh-CN" dirty="0"/>
              <a:t>So,</a:t>
            </a:r>
            <a:r>
              <a:rPr lang="zh-CN" altLang="en-US" dirty="0"/>
              <a:t> </a:t>
            </a:r>
            <a:r>
              <a:rPr lang="en-US" altLang="zh-CN" dirty="0"/>
              <a:t>rule</a:t>
            </a:r>
            <a:r>
              <a:rPr lang="zh-CN" altLang="en-US" dirty="0"/>
              <a:t> </a:t>
            </a:r>
            <a:r>
              <a:rPr lang="en-US" altLang="zh-CN" dirty="0"/>
              <a:t>selection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loop.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7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</a:t>
            </a:r>
            <a:r>
              <a:rPr lang="en-US" dirty="0"/>
              <a:t>xplain </a:t>
            </a:r>
            <a:r>
              <a:rPr lang="en-US" altLang="zh-CN" dirty="0"/>
              <a:t>tuple</a:t>
            </a:r>
            <a:r>
              <a:rPr lang="en-US" dirty="0"/>
              <a:t> (e.g.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tuple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fact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dirty="0"/>
              <a:t>derived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logical</a:t>
            </a:r>
            <a:r>
              <a:rPr lang="zh-CN" altLang="en-US" dirty="0"/>
              <a:t> </a:t>
            </a:r>
            <a:r>
              <a:rPr lang="en-US" altLang="zh-CN" dirty="0"/>
              <a:t>rules</a:t>
            </a:r>
            <a:r>
              <a:rPr lang="en-US" dirty="0"/>
              <a:t>, Boolean =&gt; numerical)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idea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turn</a:t>
            </a:r>
            <a:r>
              <a:rPr lang="zh-CN" altLang="en-US" dirty="0"/>
              <a:t> </a:t>
            </a:r>
            <a:r>
              <a:rPr lang="en-US" altLang="zh-CN" dirty="0"/>
              <a:t>xxx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xxx</a:t>
            </a:r>
          </a:p>
          <a:p>
            <a:r>
              <a:rPr lang="en-US" altLang="zh-CN" dirty="0" err="1"/>
              <a:t>Blahblah</a:t>
            </a:r>
            <a:r>
              <a:rPr lang="en-US" altLang="zh-CN" dirty="0"/>
              <a:t>…</a:t>
            </a:r>
            <a:endParaRPr lang="en-US" dirty="0"/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PBE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PBD</a:t>
            </a:r>
            <a:r>
              <a:rPr lang="zh-CN" altLang="en-US" dirty="0"/>
              <a:t> </a:t>
            </a:r>
            <a:r>
              <a:rPr lang="en-US" altLang="zh-CN" dirty="0"/>
              <a:t>setting,</a:t>
            </a:r>
            <a:r>
              <a:rPr lang="zh-CN" altLang="en-US" dirty="0"/>
              <a:t> </a:t>
            </a:r>
            <a:r>
              <a:rPr lang="en-US" altLang="zh-CN" dirty="0"/>
              <a:t>0-loss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achievable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cases.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06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altLang="zh-CN" dirty="0"/>
              <a:t>Forget</a:t>
            </a:r>
            <a:r>
              <a:rPr lang="zh-CN" altLang="en-US" dirty="0"/>
              <a:t> </a:t>
            </a:r>
            <a:r>
              <a:rPr lang="en-US" altLang="zh-CN" dirty="0"/>
              <a:t>weights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minute,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r>
              <a:rPr lang="en-US" altLang="zh-CN" dirty="0"/>
              <a:t>Now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consider</a:t>
            </a:r>
            <a:r>
              <a:rPr lang="zh-CN" altLang="en-US" dirty="0"/>
              <a:t> </a:t>
            </a:r>
            <a:r>
              <a:rPr lang="en-US" altLang="zh-CN" dirty="0"/>
              <a:t>weights,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weight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Note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probability,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intended.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reason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clear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minute.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take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maximum,</a:t>
            </a:r>
            <a:r>
              <a:rPr lang="zh-CN" altLang="en-US" dirty="0"/>
              <a:t> </a:t>
            </a:r>
            <a:r>
              <a:rPr lang="en-US" altLang="zh-CN" dirty="0"/>
              <a:t>instead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computing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absolute</a:t>
            </a:r>
            <a:r>
              <a:rPr lang="zh-CN" altLang="en-US" dirty="0"/>
              <a:t> </a:t>
            </a:r>
            <a:r>
              <a:rPr lang="en-US" altLang="zh-CN" dirty="0"/>
              <a:t>probability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derivation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sum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them.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1)</a:t>
            </a:r>
            <a:r>
              <a:rPr lang="zh-CN" altLang="en-US" dirty="0"/>
              <a:t> </a:t>
            </a:r>
            <a:r>
              <a:rPr lang="en-US" altLang="zh-CN" dirty="0"/>
              <a:t>Enable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elegant</a:t>
            </a:r>
            <a:r>
              <a:rPr lang="zh-CN" altLang="en-US" dirty="0"/>
              <a:t> </a:t>
            </a:r>
            <a:r>
              <a:rPr lang="en-US" altLang="zh-CN" dirty="0"/>
              <a:t>correspondence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dirty="0"/>
              <a:t>Least-fixed point semantic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dirty="0">
                <a:sym typeface="Wingdings" pitchFamily="2" charset="2"/>
              </a:rPr>
              <a:t>Viterbi semi-ring</a:t>
            </a:r>
          </a:p>
          <a:p>
            <a:endParaRPr lang="en-US" altLang="zh-CN" dirty="0"/>
          </a:p>
          <a:p>
            <a:r>
              <a:rPr lang="en-US" altLang="zh-CN" dirty="0"/>
              <a:t>2)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importantly,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very</a:t>
            </a:r>
            <a:r>
              <a:rPr lang="zh-CN" altLang="en-US" dirty="0"/>
              <a:t> </a:t>
            </a:r>
            <a:r>
              <a:rPr lang="en-US" altLang="zh-CN" dirty="0"/>
              <a:t>efficient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maintain</a:t>
            </a:r>
            <a:r>
              <a:rPr lang="zh-CN" altLang="en-US" dirty="0"/>
              <a:t> </a:t>
            </a:r>
            <a:r>
              <a:rPr lang="en-US" altLang="zh-CN" dirty="0"/>
              <a:t>V</a:t>
            </a:r>
            <a:r>
              <a:rPr lang="zh-CN" altLang="en-US" dirty="0"/>
              <a:t> </a:t>
            </a:r>
            <a:r>
              <a:rPr lang="en-US" altLang="zh-CN" dirty="0"/>
              <a:t>semiring.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Computing</a:t>
            </a:r>
            <a:r>
              <a:rPr lang="zh-CN" altLang="en-US" dirty="0"/>
              <a:t> </a:t>
            </a:r>
            <a:r>
              <a:rPr lang="en-US" altLang="zh-CN" dirty="0"/>
              <a:t>probability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always</a:t>
            </a:r>
            <a:r>
              <a:rPr lang="zh-CN" altLang="en-US" dirty="0"/>
              <a:t> </a:t>
            </a:r>
            <a:r>
              <a:rPr lang="en-US" altLang="zh-CN" dirty="0"/>
              <a:t>intractable,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careful</a:t>
            </a:r>
            <a:r>
              <a:rPr lang="zh-CN" altLang="en-US" dirty="0"/>
              <a:t> </a:t>
            </a:r>
            <a:r>
              <a:rPr lang="en-US" altLang="zh-CN" dirty="0"/>
              <a:t>attention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avoid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counting</a:t>
            </a:r>
            <a:r>
              <a:rPr lang="zh-CN" altLang="en-US" dirty="0"/>
              <a:t> </a:t>
            </a:r>
            <a:r>
              <a:rPr lang="en-US" altLang="zh-CN" dirty="0"/>
              <a:t>issues,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worse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infinite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derivations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recursion.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6F48E5-7FBB-CE48-BEE7-E9C5013F80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84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E9045-BF6D-488E-94C2-D752607737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2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FD20-78D1-4838-BEF9-F09D3BD39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B4B25-6F48-419A-818A-1E07B2C71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A7C1B-24BC-483C-AC63-7969E9EB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A610-D07F-4258-BE68-8F3A0CC42189}" type="datetime1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CF014-2D2D-40DC-809C-4B4B5454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E4FB-6BF5-49AF-AEB6-C378700E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3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54E3-2A2F-4AD7-A058-D06F55136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72808F-E073-4C71-95EC-F7418AF24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800A8-EC74-4DE3-ABC8-0A3FA8486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DFFEC-29A5-4442-8BE0-DF44C587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0B2-0739-4015-8BAD-A3ECD76DB14D}" type="datetime1">
              <a:rPr lang="en-US" smtClean="0"/>
              <a:t>8/10/19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AE467-E5B6-4F90-9996-10F7F844B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D2FC2-F775-4665-B975-17A34A13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F8D9-180A-4BF0-BB1E-63E92F9FC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6D3B2-F9A4-438F-B044-E1C025C1C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669E9-9733-4A11-AA01-07EEB00C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B91C-5E92-4AFD-A6EC-80B170A66C1B}" type="datetime1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E4B40-3E67-412B-990C-449861BB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33DB8-3EB6-4D96-A141-42CD6237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78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B0B5B4-C400-4E27-8808-77A4F246E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938A0-A3E8-4866-9E49-D063CA5D8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81AA-26B7-4DBD-97E9-CBFB4D83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E9BA-A62F-4967-A38C-EE51FC820BA3}" type="datetime1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A67F7-5D22-4A08-8203-BD2DE7397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2D1F2-92C2-4B43-AA18-B2169796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4A647-72B3-4E50-B870-2B23F900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31265-C40C-43B0-AB81-E04ECA2FA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0A993-D309-429C-B5DC-E2C30F7D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83BE-57FC-4C52-BC8E-0B167FA0E956}" type="datetime1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4475E-511E-4181-8ADF-FD377325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685F0-4E1C-4CFC-AB79-5627B12C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31265-C40C-43B0-AB81-E04ECA2FA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0A993-D309-429C-B5DC-E2C30F7D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DC4F-9237-4D85-81FF-6AB94D29EA1D}" type="datetime1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4475E-511E-4181-8ADF-FD377325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685F0-4E1C-4CFC-AB79-5627B12C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2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D407-E802-4CC7-B538-0432EAFDB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6EC5E-D6E5-4FF8-943D-DABC83B5F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3D985-3FF8-4071-949A-67745C6C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89B92-A437-464C-A60C-2F93699E9BDA}" type="datetime1">
              <a:rPr lang="en-US" smtClean="0"/>
              <a:t>8/10/19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E2ABB-C8F2-4259-923B-D94FD41B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E7EF4-142E-40B6-ADFB-FE0BF48D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6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B771-F083-471A-87BD-ABA0A8E1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04EE8-01AD-491A-A10C-68D2331A1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F3FBD-7078-41A5-A791-58B729D5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71972-7B9A-4711-86A9-40CF1589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ACB-A5C6-458C-B3B7-180ADD5C5759}" type="datetime1">
              <a:rPr lang="en-US" smtClean="0"/>
              <a:t>8/10/19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1751F-AF21-4953-9C73-D4BB059C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B323A-7595-4E5C-8946-2A267110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190D-16B9-443C-8F2E-9DFD5322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1918A-209E-412A-85C2-2033AE91E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A2AE0-D422-46CF-950E-AE991DF4F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BB6E7-63CA-47B2-9622-DAD599F548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BF3B2-F555-4278-98DA-F0C2F31CF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C7DDF-8478-470F-A3BD-A523C65BA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70898-32AC-4EE7-A2C9-C60ECBF3ADB9}" type="datetime1">
              <a:rPr lang="en-US" smtClean="0"/>
              <a:t>8/10/19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871C2-E99B-42BF-8918-51381A75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278FB0-8F1B-4593-AA70-4CE26846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9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B831-E11E-409D-8012-CD50475F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EEC58-459C-4C0A-97A4-EC034641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3B7C-0EF1-4B9F-98BA-FF6E3E08F1C4}" type="datetime1">
              <a:rPr lang="en-US" smtClean="0"/>
              <a:t>8/10/19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718DF-EF04-4661-8B94-3E846645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92E73-FE2F-4686-BBE2-101F0A67D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6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2A1C4-2B74-4C13-A125-DE9F8D84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A9622-8D52-48DD-B0AD-95ECCA896B6F}" type="datetime1">
              <a:rPr lang="en-US" smtClean="0"/>
              <a:t>8/10/19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39E09-F292-4A0E-862F-175FD8C78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5E579-9897-408A-AF17-23607B71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8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B69E-BDFA-4F1A-BC9F-859ADE6F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F2F5D-8291-41FB-B929-3385817E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B4ECB-9CA0-4E6F-9CF4-61037D93C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98F65-C2DA-4A50-A830-255FC358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D9A3-AD4C-4023-9A6D-C1FB250CCFC1}" type="datetime1">
              <a:rPr lang="en-US" smtClean="0"/>
              <a:t>8/10/19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99990-EBDD-4E0C-BD4F-20F4136E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Continuously Reasoning about Programs using Differential Bayesian Inference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C5A88-2A05-4CC1-BCBE-1DF2249F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">
            <a:extLst>
              <a:ext uri="{FF2B5EF4-FFF2-40B4-BE49-F238E27FC236}">
                <a16:creationId xmlns:a16="http://schemas.microsoft.com/office/drawing/2014/main" id="{54CC096C-7F64-4003-9E52-3445B5954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1248" y="6356350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Continuously Reasoning about Programs using Differential Bayesian Inference</a:t>
            </a:r>
            <a:endParaRPr lang="en-US" dirty="0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1D520196-0669-41A3-9AD6-90DE94350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56448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F1F-E90C-4E53-9F02-D99081962CD8}" type="datetime1">
              <a:rPr lang="en-US" smtClean="0"/>
              <a:t>8/10/19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3424888-6F25-4DA8-804A-653B6A010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5248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C07E-C14A-4E39-96E1-70798E95AE8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8E757A7-24A9-40B9-AF11-99ED8E38F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9266EB41-9D7F-46F8-A8E4-602998129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49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0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48.png"/><Relationship Id="rId5" Type="http://schemas.openxmlformats.org/officeDocument/2006/relationships/image" Target="../media/image410.png"/><Relationship Id="rId10" Type="http://schemas.openxmlformats.org/officeDocument/2006/relationships/image" Target="../media/image47.png"/><Relationship Id="rId4" Type="http://schemas.openxmlformats.org/officeDocument/2006/relationships/image" Target="../media/image400.png"/><Relationship Id="rId9" Type="http://schemas.openxmlformats.org/officeDocument/2006/relationships/image" Target="../media/image190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91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49B5E2-EE8E-40BB-872B-606945E2F2EB}"/>
              </a:ext>
            </a:extLst>
          </p:cNvPr>
          <p:cNvGrpSpPr/>
          <p:nvPr/>
        </p:nvGrpSpPr>
        <p:grpSpPr>
          <a:xfrm>
            <a:off x="1298448" y="1413058"/>
            <a:ext cx="9601200" cy="4119062"/>
            <a:chOff x="1298448" y="945409"/>
            <a:chExt cx="9601200" cy="4119062"/>
          </a:xfrm>
        </p:grpSpPr>
        <p:sp>
          <p:nvSpPr>
            <p:cNvPr id="5" name="Title">
              <a:extLst>
                <a:ext uri="{FF2B5EF4-FFF2-40B4-BE49-F238E27FC236}">
                  <a16:creationId xmlns:a16="http://schemas.microsoft.com/office/drawing/2014/main" id="{D615BC9D-C86E-4E05-9600-4A48AF41F2BC}"/>
                </a:ext>
              </a:extLst>
            </p:cNvPr>
            <p:cNvSpPr txBox="1"/>
            <p:nvPr/>
          </p:nvSpPr>
          <p:spPr>
            <a:xfrm>
              <a:off x="1298448" y="945409"/>
              <a:ext cx="9601200" cy="132343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altLang="zh-CN" sz="4000" dirty="0">
                  <a:latin typeface="+mj-lt"/>
                </a:rPr>
                <a:t>Synthesizing</a:t>
              </a:r>
              <a:r>
                <a:rPr lang="en-US" sz="4000" dirty="0">
                  <a:latin typeface="+mj-lt"/>
                </a:rPr>
                <a:t> </a:t>
              </a:r>
              <a:r>
                <a:rPr lang="en-US" altLang="zh-CN" sz="4000" dirty="0" err="1">
                  <a:latin typeface="+mj-lt"/>
                </a:rPr>
                <a:t>Datalog</a:t>
              </a:r>
              <a:r>
                <a:rPr lang="en-US" sz="4000" dirty="0">
                  <a:latin typeface="+mj-lt"/>
                </a:rPr>
                <a:t> Programs</a:t>
              </a:r>
            </a:p>
            <a:p>
              <a:pPr algn="ctr"/>
              <a:r>
                <a:rPr lang="en-US" sz="4000" dirty="0">
                  <a:latin typeface="+mj-lt"/>
                </a:rPr>
                <a:t>using </a:t>
              </a:r>
              <a:r>
                <a:rPr lang="en-US" altLang="zh-CN" sz="4000" dirty="0">
                  <a:latin typeface="+mj-lt"/>
                </a:rPr>
                <a:t>Numerical</a:t>
              </a:r>
              <a:r>
                <a:rPr lang="en-US" sz="4000" dirty="0">
                  <a:latin typeface="+mj-lt"/>
                </a:rPr>
                <a:t> </a:t>
              </a:r>
              <a:r>
                <a:rPr lang="en-US" altLang="zh-CN" sz="4000" dirty="0">
                  <a:latin typeface="+mj-lt"/>
                </a:rPr>
                <a:t>Relaxation</a:t>
              </a:r>
              <a:endParaRPr lang="en-US" sz="4000" dirty="0">
                <a:latin typeface="+mj-lt"/>
              </a:endParaRPr>
            </a:p>
          </p:txBody>
        </p:sp>
        <p:cxnSp>
          <p:nvCxnSpPr>
            <p:cNvPr id="6" name="Horizontal Line">
              <a:extLst>
                <a:ext uri="{FF2B5EF4-FFF2-40B4-BE49-F238E27FC236}">
                  <a16:creationId xmlns:a16="http://schemas.microsoft.com/office/drawing/2014/main" id="{7B7EC5F2-FF73-48C5-9C81-4ADABD977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448" y="2518347"/>
              <a:ext cx="9601200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Author">
              <a:extLst>
                <a:ext uri="{FF2B5EF4-FFF2-40B4-BE49-F238E27FC236}">
                  <a16:creationId xmlns:a16="http://schemas.microsoft.com/office/drawing/2014/main" id="{0C3F098A-1C1A-4BEC-8961-2713F86F5420}"/>
                </a:ext>
              </a:extLst>
            </p:cNvPr>
            <p:cNvSpPr txBox="1"/>
            <p:nvPr/>
          </p:nvSpPr>
          <p:spPr>
            <a:xfrm>
              <a:off x="1298448" y="2767847"/>
              <a:ext cx="9601200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03864"/>
                  </a:solidFill>
                </a:rPr>
                <a:t>Xujie Si </a:t>
              </a:r>
              <a:r>
                <a:rPr lang="en-US" sz="2800" dirty="0">
                  <a:solidFill>
                    <a:srgbClr val="203864"/>
                  </a:solidFill>
                </a:rPr>
                <a:t>· Mukund Raghothaman · </a:t>
              </a:r>
              <a:r>
                <a:rPr lang="en-US" sz="2800" dirty="0" err="1">
                  <a:solidFill>
                    <a:srgbClr val="203864"/>
                  </a:solidFill>
                </a:rPr>
                <a:t>Kihong</a:t>
              </a:r>
              <a:r>
                <a:rPr lang="en-US" sz="2800" dirty="0">
                  <a:solidFill>
                    <a:srgbClr val="203864"/>
                  </a:solidFill>
                </a:rPr>
                <a:t> </a:t>
              </a:r>
              <a:r>
                <a:rPr lang="en-US" sz="2800" dirty="0" err="1">
                  <a:solidFill>
                    <a:srgbClr val="203864"/>
                  </a:solidFill>
                </a:rPr>
                <a:t>Heo</a:t>
              </a:r>
              <a:r>
                <a:rPr lang="en-US" sz="2800" dirty="0">
                  <a:solidFill>
                    <a:srgbClr val="203864"/>
                  </a:solidFill>
                </a:rPr>
                <a:t> · Mayur Naik</a:t>
              </a:r>
            </a:p>
            <a:p>
              <a:pPr algn="ctr"/>
              <a:endParaRPr lang="en-US" sz="500" dirty="0">
                <a:solidFill>
                  <a:srgbClr val="203864"/>
                </a:solidFill>
              </a:endParaRPr>
            </a:p>
            <a:p>
              <a:pPr algn="ctr"/>
              <a:r>
                <a:rPr lang="en-US" sz="2800" dirty="0"/>
                <a:t>University of Pennsylvania</a:t>
              </a:r>
            </a:p>
          </p:txBody>
        </p:sp>
        <p:pic>
          <p:nvPicPr>
            <p:cNvPr id="8" name="Logo">
              <a:extLst>
                <a:ext uri="{FF2B5EF4-FFF2-40B4-BE49-F238E27FC236}">
                  <a16:creationId xmlns:a16="http://schemas.microsoft.com/office/drawing/2014/main" id="{317B90F5-2B65-477D-8ACF-E5FE52FCA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9482" y="4058631"/>
              <a:ext cx="893036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712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8D8A-1A4F-5542-BC44-FBAA2458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4226" cy="1325563"/>
          </a:xfrm>
        </p:spPr>
        <p:txBody>
          <a:bodyPr/>
          <a:lstStyle/>
          <a:p>
            <a:r>
              <a:rPr lang="en-US" dirty="0" err="1"/>
              <a:t>Datalog</a:t>
            </a:r>
            <a:r>
              <a:rPr lang="en-US" dirty="0"/>
              <a:t> relaxation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F3123-2AC6-8B4D-B930-46144657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4579C-E44D-464A-ACB2-0ED19DE8FF87}"/>
              </a:ext>
            </a:extLst>
          </p:cNvPr>
          <p:cNvSpPr txBox="1"/>
          <p:nvPr/>
        </p:nvSpPr>
        <p:spPr>
          <a:xfrm>
            <a:off x="7940364" y="2733861"/>
            <a:ext cx="976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edge(1,2)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70B7830-A8FC-D04B-BE7F-0FAF3AFC3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83784"/>
              </p:ext>
            </p:extLst>
          </p:nvPr>
        </p:nvGraphicFramePr>
        <p:xfrm>
          <a:off x="1137114" y="1696333"/>
          <a:ext cx="5543164" cy="87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898">
                  <a:extLst>
                    <a:ext uri="{9D8B030D-6E8A-4147-A177-3AD203B41FA5}">
                      <a16:colId xmlns:a16="http://schemas.microsoft.com/office/drawing/2014/main" val="731599859"/>
                    </a:ext>
                  </a:extLst>
                </a:gridCol>
                <a:gridCol w="1625823">
                  <a:extLst>
                    <a:ext uri="{9D8B030D-6E8A-4147-A177-3AD203B41FA5}">
                      <a16:colId xmlns:a16="http://schemas.microsoft.com/office/drawing/2014/main" val="65270924"/>
                    </a:ext>
                  </a:extLst>
                </a:gridCol>
                <a:gridCol w="460864">
                  <a:extLst>
                    <a:ext uri="{9D8B030D-6E8A-4147-A177-3AD203B41FA5}">
                      <a16:colId xmlns:a16="http://schemas.microsoft.com/office/drawing/2014/main" val="3390757254"/>
                    </a:ext>
                  </a:extLst>
                </a:gridCol>
                <a:gridCol w="1447575">
                  <a:extLst>
                    <a:ext uri="{9D8B030D-6E8A-4147-A177-3AD203B41FA5}">
                      <a16:colId xmlns:a16="http://schemas.microsoft.com/office/drawing/2014/main" val="1746267912"/>
                    </a:ext>
                  </a:extLst>
                </a:gridCol>
                <a:gridCol w="1292004">
                  <a:extLst>
                    <a:ext uri="{9D8B030D-6E8A-4147-A177-3AD203B41FA5}">
                      <a16:colId xmlns:a16="http://schemas.microsoft.com/office/drawing/2014/main" val="3560301869"/>
                    </a:ext>
                  </a:extLst>
                </a:gridCol>
              </a:tblGrid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05687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z)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edge  (x, y),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path (y, z).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9474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C8E184B-E5F4-CC4E-BF7E-D626D574E97D}"/>
              </a:ext>
            </a:extLst>
          </p:cNvPr>
          <p:cNvSpPr txBox="1"/>
          <p:nvPr/>
        </p:nvSpPr>
        <p:spPr>
          <a:xfrm>
            <a:off x="9331752" y="1709624"/>
            <a:ext cx="976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edge(2,3)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C955AE-A252-0B47-813B-34CD35048D65}"/>
              </a:ext>
            </a:extLst>
          </p:cNvPr>
          <p:cNvSpPr txBox="1"/>
          <p:nvPr/>
        </p:nvSpPr>
        <p:spPr>
          <a:xfrm>
            <a:off x="9359195" y="2725248"/>
            <a:ext cx="94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path(2,3)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A7536D-1759-D343-B112-F87815B77F62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9819963" y="2048178"/>
            <a:ext cx="13721" cy="677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ABB121-D7EB-1B4A-8A7E-F37AAEFEBF29}"/>
              </a:ext>
            </a:extLst>
          </p:cNvPr>
          <p:cNvSpPr txBox="1"/>
          <p:nvPr/>
        </p:nvSpPr>
        <p:spPr>
          <a:xfrm>
            <a:off x="791797" y="1704043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C31354-28F8-5747-8F51-C8FDFE6D3B46}"/>
              </a:ext>
            </a:extLst>
          </p:cNvPr>
          <p:cNvSpPr txBox="1"/>
          <p:nvPr/>
        </p:nvSpPr>
        <p:spPr>
          <a:xfrm>
            <a:off x="803672" y="2127023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DC2023-B2C4-AE4A-8E27-C27AB9E92DFD}"/>
              </a:ext>
            </a:extLst>
          </p:cNvPr>
          <p:cNvSpPr txBox="1"/>
          <p:nvPr/>
        </p:nvSpPr>
        <p:spPr>
          <a:xfrm>
            <a:off x="9833904" y="217471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2E05E4-0D15-CC4E-B972-C81BE9227C3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428575" y="3072415"/>
            <a:ext cx="752329" cy="54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9885895-343A-5644-A5E3-B5EA213B9B97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9180904" y="3063802"/>
            <a:ext cx="652780" cy="549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07963BC-A224-674E-AF2A-AA0EA0AC5EAD}"/>
              </a:ext>
            </a:extLst>
          </p:cNvPr>
          <p:cNvSpPr txBox="1"/>
          <p:nvPr/>
        </p:nvSpPr>
        <p:spPr>
          <a:xfrm>
            <a:off x="8706415" y="4295511"/>
            <a:ext cx="94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path(1,3)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21E887-0AC1-0543-ADC6-5BE69E8B2B2D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180904" y="3613547"/>
            <a:ext cx="0" cy="681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C71DD23-5FC1-7C44-8ECB-A435AF90CAC6}"/>
              </a:ext>
            </a:extLst>
          </p:cNvPr>
          <p:cNvSpPr txBox="1"/>
          <p:nvPr/>
        </p:nvSpPr>
        <p:spPr>
          <a:xfrm>
            <a:off x="9331752" y="344787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EA4E41-B78E-3F43-9C4F-FFA2A8096F3C}"/>
                  </a:ext>
                </a:extLst>
              </p:cNvPr>
              <p:cNvSpPr txBox="1"/>
              <p:nvPr/>
            </p:nvSpPr>
            <p:spPr>
              <a:xfrm>
                <a:off x="8940158" y="1779792"/>
                <a:ext cx="3574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EA4E41-B78E-3F43-9C4F-FFA2A8096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158" y="1779792"/>
                <a:ext cx="357469" cy="276999"/>
              </a:xfrm>
              <a:prstGeom prst="rect">
                <a:avLst/>
              </a:prstGeom>
              <a:blipFill>
                <a:blip r:embed="rId3"/>
                <a:stretch>
                  <a:fillRect l="-13793" r="-1379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E6EEAD6-ABD3-6F4D-A427-F2CD0D2B2813}"/>
                  </a:ext>
                </a:extLst>
              </p:cNvPr>
              <p:cNvSpPr txBox="1"/>
              <p:nvPr/>
            </p:nvSpPr>
            <p:spPr>
              <a:xfrm>
                <a:off x="10393113" y="2764638"/>
                <a:ext cx="14827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.7=0.7∗1.0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E6EEAD6-ABD3-6F4D-A427-F2CD0D2B2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113" y="2764638"/>
                <a:ext cx="1482778" cy="276999"/>
              </a:xfrm>
              <a:prstGeom prst="rect">
                <a:avLst/>
              </a:prstGeom>
              <a:blipFill>
                <a:blip r:embed="rId4"/>
                <a:stretch>
                  <a:fillRect l="-2542" r="-2542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F0A106-401F-7F44-81A4-4832F9376CEF}"/>
                  </a:ext>
                </a:extLst>
              </p:cNvPr>
              <p:cNvSpPr txBox="1"/>
              <p:nvPr/>
            </p:nvSpPr>
            <p:spPr>
              <a:xfrm>
                <a:off x="10220520" y="2235706"/>
                <a:ext cx="3105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F0A106-401F-7F44-81A4-4832F9376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0520" y="2235706"/>
                <a:ext cx="310512" cy="276999"/>
              </a:xfrm>
              <a:prstGeom prst="rect">
                <a:avLst/>
              </a:prstGeom>
              <a:blipFill>
                <a:blip r:embed="rId5"/>
                <a:stretch>
                  <a:fillRect l="-24000" r="-24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0ECA51F-40D8-3E48-91A9-38A20E3C9B66}"/>
                  </a:ext>
                </a:extLst>
              </p:cNvPr>
              <p:cNvSpPr txBox="1"/>
              <p:nvPr/>
            </p:nvSpPr>
            <p:spPr>
              <a:xfrm>
                <a:off x="9695401" y="3494036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0ECA51F-40D8-3E48-91A9-38A20E3C9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401" y="3494036"/>
                <a:ext cx="357470" cy="276999"/>
              </a:xfrm>
              <a:prstGeom prst="rect">
                <a:avLst/>
              </a:prstGeom>
              <a:blipFill>
                <a:blip r:embed="rId6"/>
                <a:stretch>
                  <a:fillRect l="-10000" r="-1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6D86B1-1A3D-D64B-A471-D111802EE779}"/>
                  </a:ext>
                </a:extLst>
              </p:cNvPr>
              <p:cNvSpPr txBox="1"/>
              <p:nvPr/>
            </p:nvSpPr>
            <p:spPr>
              <a:xfrm>
                <a:off x="7582893" y="2795416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6D86B1-1A3D-D64B-A471-D111802EE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893" y="2795416"/>
                <a:ext cx="357470" cy="276999"/>
              </a:xfrm>
              <a:prstGeom prst="rect">
                <a:avLst/>
              </a:prstGeom>
              <a:blipFill>
                <a:blip r:embed="rId7"/>
                <a:stretch>
                  <a:fillRect l="-13793" r="-1379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8CCD16C-2F90-9E45-AE89-458C1DF5AE84}"/>
                  </a:ext>
                </a:extLst>
              </p:cNvPr>
              <p:cNvSpPr txBox="1"/>
              <p:nvPr/>
            </p:nvSpPr>
            <p:spPr>
              <a:xfrm>
                <a:off x="9578863" y="4352682"/>
                <a:ext cx="26465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.63=0.9∗1.0∗0.7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8CCD16C-2F90-9E45-AE89-458C1DF5A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863" y="4352682"/>
                <a:ext cx="2646558" cy="276999"/>
              </a:xfrm>
              <a:prstGeom prst="rect">
                <a:avLst/>
              </a:prstGeom>
              <a:blipFill>
                <a:blip r:embed="rId8"/>
                <a:stretch>
                  <a:fillRect l="-1429" r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4CABADE9-94DD-5D46-88A2-631B881544A7}"/>
              </a:ext>
            </a:extLst>
          </p:cNvPr>
          <p:cNvSpPr txBox="1"/>
          <p:nvPr/>
        </p:nvSpPr>
        <p:spPr>
          <a:xfrm>
            <a:off x="6693999" y="3418413"/>
            <a:ext cx="976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edge(1,3)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3EC20-697A-5844-88FD-0FEBEE1D294E}"/>
              </a:ext>
            </a:extLst>
          </p:cNvPr>
          <p:cNvCxnSpPr>
            <a:stCxn id="45" idx="2"/>
            <a:endCxn id="32" idx="1"/>
          </p:cNvCxnSpPr>
          <p:nvPr/>
        </p:nvCxnSpPr>
        <p:spPr>
          <a:xfrm>
            <a:off x="7182210" y="3756967"/>
            <a:ext cx="1524205" cy="70782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FD66A2F-5A46-344D-A48E-2E0DC997ECE3}"/>
              </a:ext>
            </a:extLst>
          </p:cNvPr>
          <p:cNvSpPr/>
          <p:nvPr/>
        </p:nvSpPr>
        <p:spPr>
          <a:xfrm>
            <a:off x="7479502" y="4072187"/>
            <a:ext cx="381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CAD175C1-EEB0-AC40-9352-C0681C79DE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6559224"/>
                  </p:ext>
                </p:extLst>
              </p:nvPr>
            </p:nvGraphicFramePr>
            <p:xfrm>
              <a:off x="1556871" y="2890503"/>
              <a:ext cx="3235115" cy="21945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18703">
                      <a:extLst>
                        <a:ext uri="{9D8B030D-6E8A-4147-A177-3AD203B41FA5}">
                          <a16:colId xmlns:a16="http://schemas.microsoft.com/office/drawing/2014/main" val="2801816968"/>
                        </a:ext>
                      </a:extLst>
                    </a:gridCol>
                    <a:gridCol w="2016412">
                      <a:extLst>
                        <a:ext uri="{9D8B030D-6E8A-4147-A177-3AD203B41FA5}">
                          <a16:colId xmlns:a16="http://schemas.microsoft.com/office/drawing/2014/main" val="2880216440"/>
                        </a:ext>
                      </a:extLst>
                    </a:gridCol>
                  </a:tblGrid>
                  <a:tr h="32349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Viterbi Semiring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568276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[0,1]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695937757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⨁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max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12766723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⨂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717001698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Zero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609571726"/>
                      </a:ext>
                    </a:extLst>
                  </a:tr>
                  <a:tr h="3234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347416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CAD175C1-EEB0-AC40-9352-C0681C79DE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6559224"/>
                  </p:ext>
                </p:extLst>
              </p:nvPr>
            </p:nvGraphicFramePr>
            <p:xfrm>
              <a:off x="1556871" y="2890503"/>
              <a:ext cx="3235115" cy="21945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18703">
                      <a:extLst>
                        <a:ext uri="{9D8B030D-6E8A-4147-A177-3AD203B41FA5}">
                          <a16:colId xmlns:a16="http://schemas.microsoft.com/office/drawing/2014/main" val="2801816968"/>
                        </a:ext>
                      </a:extLst>
                    </a:gridCol>
                    <a:gridCol w="2016412">
                      <a:extLst>
                        <a:ext uri="{9D8B030D-6E8A-4147-A177-3AD203B41FA5}">
                          <a16:colId xmlns:a16="http://schemas.microsoft.com/office/drawing/2014/main" val="2880216440"/>
                        </a:ext>
                      </a:extLst>
                    </a:gridCol>
                  </a:tblGrid>
                  <a:tr h="3657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Viterbi Semiring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56827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[0,1]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69593775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9"/>
                          <a:stretch>
                            <a:fillRect l="-1042" t="-206897" r="-166667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max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71276672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9"/>
                          <a:stretch>
                            <a:fillRect l="-1042" t="-306897" r="-166667" b="-2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9"/>
                          <a:stretch>
                            <a:fillRect l="-60625" t="-306897" b="-2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70016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Zero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6095717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347416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6A149CB-50B5-C743-9EAE-F00AA8CD4EC9}"/>
                  </a:ext>
                </a:extLst>
              </p:cNvPr>
              <p:cNvSpPr txBox="1"/>
              <p:nvPr/>
            </p:nvSpPr>
            <p:spPr>
              <a:xfrm>
                <a:off x="6355080" y="3465900"/>
                <a:ext cx="3574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6A149CB-50B5-C743-9EAE-F00AA8CD4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080" y="3465900"/>
                <a:ext cx="357470" cy="276999"/>
              </a:xfrm>
              <a:prstGeom prst="rect">
                <a:avLst/>
              </a:prstGeom>
              <a:blipFill>
                <a:blip r:embed="rId10"/>
                <a:stretch>
                  <a:fillRect l="-10000" r="-1000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5FE9659-FB8F-3248-A18F-52B7A25C2FA5}"/>
                  </a:ext>
                </a:extLst>
              </p:cNvPr>
              <p:cNvSpPr txBox="1"/>
              <p:nvPr/>
            </p:nvSpPr>
            <p:spPr>
              <a:xfrm>
                <a:off x="7129359" y="4147996"/>
                <a:ext cx="3105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5FE9659-FB8F-3248-A18F-52B7A25C2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359" y="4147996"/>
                <a:ext cx="310512" cy="276999"/>
              </a:xfrm>
              <a:prstGeom prst="rect">
                <a:avLst/>
              </a:prstGeom>
              <a:blipFill>
                <a:blip r:embed="rId11"/>
                <a:stretch>
                  <a:fillRect l="-19231" r="-19231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FB3F613-5090-C04D-BCD2-DFE27C421105}"/>
                  </a:ext>
                </a:extLst>
              </p:cNvPr>
              <p:cNvSpPr txBox="1"/>
              <p:nvPr/>
            </p:nvSpPr>
            <p:spPr>
              <a:xfrm>
                <a:off x="810064" y="5514564"/>
                <a:ext cx="4189480" cy="1030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⋁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∧…∧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FB3F613-5090-C04D-BCD2-DFE27C421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64" y="5514564"/>
                <a:ext cx="4189480" cy="1030667"/>
              </a:xfrm>
              <a:prstGeom prst="rect">
                <a:avLst/>
              </a:prstGeom>
              <a:blipFill>
                <a:blip r:embed="rId12"/>
                <a:stretch>
                  <a:fillRect l="-8157" t="-124390" b="-169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0A7CDEAD-C84F-C445-B189-79CACC998FE6}"/>
              </a:ext>
            </a:extLst>
          </p:cNvPr>
          <p:cNvGrpSpPr/>
          <p:nvPr/>
        </p:nvGrpSpPr>
        <p:grpSpPr>
          <a:xfrm>
            <a:off x="5119577" y="5690733"/>
            <a:ext cx="6139383" cy="617670"/>
            <a:chOff x="5236990" y="4783960"/>
            <a:chExt cx="6139383" cy="617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D283987-99A3-6E48-BD3C-ECBD5D0BD081}"/>
                    </a:ext>
                  </a:extLst>
                </p:cNvPr>
                <p:cNvSpPr txBox="1"/>
                <p:nvPr/>
              </p:nvSpPr>
              <p:spPr>
                <a:xfrm>
                  <a:off x="6239839" y="4783960"/>
                  <a:ext cx="5136534" cy="6176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×…×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D283987-99A3-6E48-BD3C-ECBD5D0BD0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9839" y="4783960"/>
                  <a:ext cx="5136534" cy="617670"/>
                </a:xfrm>
                <a:prstGeom prst="rect">
                  <a:avLst/>
                </a:prstGeom>
                <a:blipFill>
                  <a:blip r:embed="rId13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52C26BE-514C-5741-AD80-F2873FCF11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6990" y="5074341"/>
              <a:ext cx="1002849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8FEFDE-0D39-4943-996D-0C3A98F9BF25}"/>
                  </a:ext>
                </a:extLst>
              </p:cNvPr>
              <p:cNvSpPr txBox="1"/>
              <p:nvPr/>
            </p:nvSpPr>
            <p:spPr>
              <a:xfrm>
                <a:off x="7725775" y="4736496"/>
                <a:ext cx="364065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.7=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⁡{0.7, 0.63}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38FEFDE-0D39-4943-996D-0C3A98F9B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775" y="4736496"/>
                <a:ext cx="3640650" cy="276999"/>
              </a:xfrm>
              <a:prstGeom prst="rect">
                <a:avLst/>
              </a:prstGeom>
              <a:blipFill>
                <a:blip r:embed="rId14"/>
                <a:stretch>
                  <a:fillRect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>
            <a:extLst>
              <a:ext uri="{FF2B5EF4-FFF2-40B4-BE49-F238E27FC236}">
                <a16:creationId xmlns:a16="http://schemas.microsoft.com/office/drawing/2014/main" id="{3A96375A-8AB3-FA40-BF4E-0F84843F2301}"/>
              </a:ext>
            </a:extLst>
          </p:cNvPr>
          <p:cNvSpPr/>
          <p:nvPr/>
        </p:nvSpPr>
        <p:spPr>
          <a:xfrm>
            <a:off x="1262092" y="1603717"/>
            <a:ext cx="635803" cy="98410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20F4F5-84AC-F547-9EDB-914B2385DD36}"/>
              </a:ext>
            </a:extLst>
          </p:cNvPr>
          <p:cNvSpPr/>
          <p:nvPr/>
        </p:nvSpPr>
        <p:spPr>
          <a:xfrm>
            <a:off x="1389888" y="1779792"/>
            <a:ext cx="414528" cy="71656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2" grpId="0"/>
      <p:bldP spid="32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8" grpId="0"/>
      <p:bldP spid="52" grpId="0"/>
      <p:bldP spid="53" grpId="0"/>
      <p:bldP spid="54" grpId="0"/>
      <p:bldP spid="58" grpId="0"/>
      <p:bldP spid="60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A656-1B3D-6047-9DBB-A9AD59C8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to classical </a:t>
            </a:r>
            <a:r>
              <a:rPr lang="en-US" dirty="0" err="1"/>
              <a:t>Datalog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B1888-3361-5E48-8648-457253777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BEF256-38C5-CF4F-8A77-8297A08A5EF0}"/>
                  </a:ext>
                </a:extLst>
              </p:cNvPr>
              <p:cNvSpPr txBox="1"/>
              <p:nvPr/>
            </p:nvSpPr>
            <p:spPr>
              <a:xfrm>
                <a:off x="1011860" y="3768842"/>
                <a:ext cx="7891272" cy="9233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0" tIns="91440" rIns="182880" bIns="91440" rtlCol="0">
                <a:spAutoFit/>
              </a:bodyPr>
              <a:lstStyle/>
              <a:p>
                <a:r>
                  <a:rPr lang="en-US" sz="2400" dirty="0"/>
                  <a:t>Theorem:  Each tuple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 is non-zero if and only if it can be derived in the classical program.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BEF256-38C5-CF4F-8A77-8297A08A5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60" y="3768842"/>
                <a:ext cx="7891272" cy="923330"/>
              </a:xfrm>
              <a:prstGeom prst="rect">
                <a:avLst/>
              </a:prstGeom>
              <a:blipFill>
                <a:blip r:embed="rId3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5DFFCE-9EA7-3A48-9FDA-193B33D7BCD6}"/>
                  </a:ext>
                </a:extLst>
              </p:cNvPr>
              <p:cNvSpPr txBox="1"/>
              <p:nvPr/>
            </p:nvSpPr>
            <p:spPr>
              <a:xfrm>
                <a:off x="1011860" y="1875663"/>
                <a:ext cx="7891272" cy="92333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182880" tIns="91440" rIns="182880" bIns="91440" rtlCol="0">
                <a:spAutoFit/>
              </a:bodyPr>
              <a:lstStyle/>
              <a:p>
                <a:r>
                  <a:rPr lang="en-US" sz="2400" dirty="0"/>
                  <a:t>Theorem: Each t</a:t>
                </a:r>
                <a:r>
                  <a:rPr lang="en-US" sz="2400" b="0" dirty="0"/>
                  <a:t>uple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 varies continuously and monotonically increases with the rule weights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5DFFCE-9EA7-3A48-9FDA-193B33D7B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860" y="1875663"/>
                <a:ext cx="7891272" cy="923330"/>
              </a:xfrm>
              <a:prstGeom prst="rect">
                <a:avLst/>
              </a:prstGeom>
              <a:blipFill>
                <a:blip r:embed="rId4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4E69DA40-6A08-EA42-B73A-91AC606D6AF9}"/>
              </a:ext>
            </a:extLst>
          </p:cNvPr>
          <p:cNvSpPr/>
          <p:nvPr/>
        </p:nvSpPr>
        <p:spPr>
          <a:xfrm>
            <a:off x="9484389" y="1789738"/>
            <a:ext cx="2373318" cy="1095179"/>
          </a:xfrm>
          <a:prstGeom prst="wedgeRectCallout">
            <a:avLst>
              <a:gd name="adj1" fmla="val -72431"/>
              <a:gd name="adj2" fmla="val -8947"/>
            </a:avLst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The loss surface is still NOT monotonic.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CF5F55DE-CC20-D84A-B0A2-6C2DAD790328}"/>
              </a:ext>
            </a:extLst>
          </p:cNvPr>
          <p:cNvSpPr/>
          <p:nvPr/>
        </p:nvSpPr>
        <p:spPr>
          <a:xfrm>
            <a:off x="9353233" y="3768842"/>
            <a:ext cx="2504474" cy="1095178"/>
          </a:xfrm>
          <a:prstGeom prst="wedgeRectCallout">
            <a:avLst>
              <a:gd name="adj1" fmla="val -64505"/>
              <a:gd name="adj2" fmla="val -14583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This enables us to recover classical program.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E1BAF-D752-AB48-80EF-25953486C38D}"/>
              </a:ext>
            </a:extLst>
          </p:cNvPr>
          <p:cNvSpPr txBox="1"/>
          <p:nvPr/>
        </p:nvSpPr>
        <p:spPr>
          <a:xfrm>
            <a:off x="1011860" y="5449824"/>
            <a:ext cx="8486619" cy="46166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Easy to modify existing </a:t>
            </a:r>
            <a:r>
              <a:rPr lang="en-US" sz="2400" dirty="0" err="1"/>
              <a:t>Datalog</a:t>
            </a:r>
            <a:r>
              <a:rPr lang="en-US" sz="2400" dirty="0"/>
              <a:t> solvers with only </a:t>
            </a:r>
            <a:r>
              <a:rPr lang="en-US" sz="2400" b="1" i="1" dirty="0"/>
              <a:t>O(1)</a:t>
            </a:r>
            <a:r>
              <a:rPr lang="en-US" sz="2400" dirty="0"/>
              <a:t> overhead.</a:t>
            </a:r>
          </a:p>
        </p:txBody>
      </p:sp>
    </p:spTree>
    <p:extLst>
      <p:ext uri="{BB962C8B-B14F-4D97-AF65-F5344CB8AC3E}">
        <p14:creationId xmlns:p14="http://schemas.microsoft.com/office/powerpoint/2010/main" val="41999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  <p:bldP spid="3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34AF-28D6-E647-A906-B80BDEA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0D38-0849-AF42-BB80-D667BF77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A8C79-1141-994E-87E8-8446A4D68CC1}"/>
              </a:ext>
            </a:extLst>
          </p:cNvPr>
          <p:cNvSpPr txBox="1"/>
          <p:nvPr/>
        </p:nvSpPr>
        <p:spPr>
          <a:xfrm>
            <a:off x="3669792" y="4319540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Datalog</a:t>
            </a:r>
            <a:r>
              <a:rPr lang="en-US" dirty="0"/>
              <a:t> Relaxation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68F68-7C10-C640-9874-2A60068183DF}"/>
              </a:ext>
            </a:extLst>
          </p:cNvPr>
          <p:cNvSpPr txBox="1"/>
          <p:nvPr/>
        </p:nvSpPr>
        <p:spPr>
          <a:xfrm>
            <a:off x="1458644" y="431954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54C2-ABCF-EC48-8BBD-0575F6EEEA79}"/>
              </a:ext>
            </a:extLst>
          </p:cNvPr>
          <p:cNvSpPr txBox="1"/>
          <p:nvPr/>
        </p:nvSpPr>
        <p:spPr>
          <a:xfrm>
            <a:off x="6722191" y="4319540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5B201-E58E-5C45-9920-95BA2EEE4A10}"/>
              </a:ext>
            </a:extLst>
          </p:cNvPr>
          <p:cNvSpPr txBox="1"/>
          <p:nvPr/>
        </p:nvSpPr>
        <p:spPr>
          <a:xfrm>
            <a:off x="9247437" y="431954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9C18A-51BC-FD49-B326-C9D2248CB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477" y="2182368"/>
            <a:ext cx="1834634" cy="1834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F623C-8088-5546-8397-BF7E64E9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982587" y="2297819"/>
            <a:ext cx="1834634" cy="1834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A661BD-639A-B243-83AF-78C005EEB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96433" y="2300737"/>
            <a:ext cx="1658111" cy="1658111"/>
          </a:xfrm>
          <a:prstGeom prst="rect">
            <a:avLst/>
          </a:prstGeom>
        </p:spPr>
      </p:pic>
      <p:cxnSp>
        <p:nvCxnSpPr>
          <p:cNvPr id="37" name="Straight Connector 36" hidden="1">
            <a:extLst>
              <a:ext uri="{FF2B5EF4-FFF2-40B4-BE49-F238E27FC236}">
                <a16:creationId xmlns:a16="http://schemas.microsoft.com/office/drawing/2014/main" id="{94390144-5A2E-3749-95FD-4889E15A8AFA}"/>
              </a:ext>
            </a:extLst>
          </p:cNvPr>
          <p:cNvCxnSpPr/>
          <p:nvPr/>
        </p:nvCxnSpPr>
        <p:spPr>
          <a:xfrm>
            <a:off x="838200" y="4059936"/>
            <a:ext cx="1035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3781FBB-5E14-A549-81A6-0F67BF293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765" y="229781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1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9068-DC1F-CA47-9696-4791E991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85F78-E6D9-BB4E-A849-C5695E79E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Newton-Raphson method + Periodic MCMC sampling</a:t>
            </a:r>
          </a:p>
          <a:p>
            <a:pPr lvl="1"/>
            <a:r>
              <a:rPr lang="en-US" dirty="0"/>
              <a:t>Focus on the exact program synthesis where </a:t>
            </a:r>
            <a:r>
              <a:rPr lang="en-US" b="1" i="1" dirty="0"/>
              <a:t>zero</a:t>
            </a:r>
            <a:r>
              <a:rPr lang="en-US" dirty="0"/>
              <a:t> loss is achievable</a:t>
            </a:r>
          </a:p>
          <a:p>
            <a:pPr lvl="1"/>
            <a:r>
              <a:rPr lang="en-US" dirty="0"/>
              <a:t>Periodic MCMC helps to escape local minimum</a:t>
            </a:r>
          </a:p>
          <a:p>
            <a:endParaRPr lang="en-US" dirty="0"/>
          </a:p>
          <a:p>
            <a:r>
              <a:rPr lang="en-US" dirty="0"/>
              <a:t>Early termination</a:t>
            </a:r>
          </a:p>
          <a:p>
            <a:pPr lvl="1"/>
            <a:r>
              <a:rPr lang="en-US" dirty="0"/>
              <a:t>Based on a </a:t>
            </a:r>
            <a:r>
              <a:rPr lang="en-US" b="1" i="1" dirty="0"/>
              <a:t>sound</a:t>
            </a:r>
            <a:r>
              <a:rPr lang="en-US" dirty="0"/>
              <a:t> separation condition </a:t>
            </a:r>
          </a:p>
          <a:p>
            <a:pPr lvl="1"/>
            <a:endParaRPr lang="en-US" dirty="0"/>
          </a:p>
          <a:p>
            <a:r>
              <a:rPr lang="en-US" dirty="0"/>
              <a:t>Leverage parallelization</a:t>
            </a:r>
          </a:p>
          <a:p>
            <a:pPr lvl="1"/>
            <a:r>
              <a:rPr lang="en-US" dirty="0"/>
              <a:t>Our approach is a type of Las Vegas algorithm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72400-C465-474B-853B-61B8870D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4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34AF-28D6-E647-A906-B80BDEA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0D38-0849-AF42-BB80-D667BF77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A8C79-1141-994E-87E8-8446A4D68CC1}"/>
              </a:ext>
            </a:extLst>
          </p:cNvPr>
          <p:cNvSpPr txBox="1"/>
          <p:nvPr/>
        </p:nvSpPr>
        <p:spPr>
          <a:xfrm>
            <a:off x="3669792" y="4319540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Datalog</a:t>
            </a:r>
            <a:r>
              <a:rPr lang="en-US" dirty="0"/>
              <a:t> Relaxation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68F68-7C10-C640-9874-2A60068183DF}"/>
              </a:ext>
            </a:extLst>
          </p:cNvPr>
          <p:cNvSpPr txBox="1"/>
          <p:nvPr/>
        </p:nvSpPr>
        <p:spPr>
          <a:xfrm>
            <a:off x="1458644" y="431954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54C2-ABCF-EC48-8BBD-0575F6EEEA79}"/>
              </a:ext>
            </a:extLst>
          </p:cNvPr>
          <p:cNvSpPr txBox="1"/>
          <p:nvPr/>
        </p:nvSpPr>
        <p:spPr>
          <a:xfrm>
            <a:off x="6722191" y="4319540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5B201-E58E-5C45-9920-95BA2EEE4A10}"/>
              </a:ext>
            </a:extLst>
          </p:cNvPr>
          <p:cNvSpPr txBox="1"/>
          <p:nvPr/>
        </p:nvSpPr>
        <p:spPr>
          <a:xfrm>
            <a:off x="9247437" y="4319540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9C18A-51BC-FD49-B326-C9D2248CB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477" y="2182368"/>
            <a:ext cx="1834634" cy="1834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F623C-8088-5546-8397-BF7E64E9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8982587" y="2297819"/>
            <a:ext cx="1834634" cy="1834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A661BD-639A-B243-83AF-78C005EEB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96433" y="2300737"/>
            <a:ext cx="1658111" cy="1658111"/>
          </a:xfrm>
          <a:prstGeom prst="rect">
            <a:avLst/>
          </a:prstGeom>
        </p:spPr>
      </p:pic>
      <p:cxnSp>
        <p:nvCxnSpPr>
          <p:cNvPr id="37" name="Straight Connector 36" hidden="1">
            <a:extLst>
              <a:ext uri="{FF2B5EF4-FFF2-40B4-BE49-F238E27FC236}">
                <a16:creationId xmlns:a16="http://schemas.microsoft.com/office/drawing/2014/main" id="{94390144-5A2E-3749-95FD-4889E15A8AFA}"/>
              </a:ext>
            </a:extLst>
          </p:cNvPr>
          <p:cNvCxnSpPr/>
          <p:nvPr/>
        </p:nvCxnSpPr>
        <p:spPr>
          <a:xfrm>
            <a:off x="838200" y="4059936"/>
            <a:ext cx="1035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3781FBB-5E14-A549-81A6-0F67BF293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765" y="229781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78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E1EB3-230A-F646-847B-7D83A180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27614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47772-2474-0944-AFE7-5794F6EF0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Difflog</a:t>
            </a:r>
            <a:r>
              <a:rPr lang="en-US" dirty="0"/>
              <a:t>: a prototype implementation in Scala</a:t>
            </a:r>
          </a:p>
          <a:p>
            <a:r>
              <a:rPr lang="en-US" dirty="0"/>
              <a:t>Baseline</a:t>
            </a:r>
          </a:p>
          <a:p>
            <a:pPr lvl="1"/>
            <a:r>
              <a:rPr lang="en-US" dirty="0"/>
              <a:t>ALPS, the state-of-the-art tool in C++</a:t>
            </a:r>
          </a:p>
          <a:p>
            <a:r>
              <a:rPr lang="en-US" dirty="0"/>
              <a:t>34 benchmark problems in three categories</a:t>
            </a:r>
          </a:p>
          <a:p>
            <a:pPr lvl="1"/>
            <a:r>
              <a:rPr lang="en-US" dirty="0"/>
              <a:t>Knowledge discovery (8 tasks, up to 4 rules)</a:t>
            </a:r>
          </a:p>
          <a:p>
            <a:pPr lvl="1"/>
            <a:r>
              <a:rPr lang="en-US" dirty="0"/>
              <a:t>Relational queries (15 tasks, up to 4 rules)</a:t>
            </a:r>
          </a:p>
          <a:p>
            <a:pPr lvl="1"/>
            <a:r>
              <a:rPr lang="en-US" dirty="0"/>
              <a:t>Program analysis (11 tasks, up to 10 rules)</a:t>
            </a:r>
          </a:p>
          <a:p>
            <a:r>
              <a:rPr lang="en-US" dirty="0"/>
              <a:t>Setup</a:t>
            </a:r>
          </a:p>
          <a:p>
            <a:pPr lvl="1"/>
            <a:r>
              <a:rPr lang="en-US" dirty="0"/>
              <a:t>Run in 32 parallel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64239-BA9F-834B-BDC6-CA735F73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6F7C-ACEA-0944-BE26-9CBB82BED11C}"/>
              </a:ext>
            </a:extLst>
          </p:cNvPr>
          <p:cNvSpPr/>
          <p:nvPr/>
        </p:nvSpPr>
        <p:spPr>
          <a:xfrm>
            <a:off x="6781935" y="902753"/>
            <a:ext cx="4924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https://</a:t>
            </a:r>
            <a:r>
              <a:rPr lang="en-US" sz="2400" b="1" dirty="0" err="1">
                <a:solidFill>
                  <a:schemeClr val="accent1"/>
                </a:solidFill>
              </a:rPr>
              <a:t>github.com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petablox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difflog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018F35-E4AC-5C4E-9A28-FBBB9CBC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32413"/>
            <a:ext cx="602346" cy="60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7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8EBA-C38E-5840-88D5-6BDF1EF5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67912" cy="1325563"/>
          </a:xfrm>
        </p:spPr>
        <p:txBody>
          <a:bodyPr/>
          <a:lstStyle/>
          <a:p>
            <a:r>
              <a:rPr lang="en-US" b="1" dirty="0" err="1">
                <a:solidFill>
                  <a:srgbClr val="00B050"/>
                </a:solidFill>
              </a:rPr>
              <a:t>Difflog</a:t>
            </a:r>
            <a:r>
              <a:rPr lang="en-US" dirty="0"/>
              <a:t> vs ALPS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A3463-1498-D04F-8B63-17A37D5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122B258-F586-E949-934B-B5C1347B6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845826"/>
              </p:ext>
            </p:extLst>
          </p:nvPr>
        </p:nvGraphicFramePr>
        <p:xfrm>
          <a:off x="1374648" y="1678496"/>
          <a:ext cx="9442703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303">
                  <a:extLst>
                    <a:ext uri="{9D8B030D-6E8A-4147-A177-3AD203B41FA5}">
                      <a16:colId xmlns:a16="http://schemas.microsoft.com/office/drawing/2014/main" val="229775499"/>
                    </a:ext>
                  </a:extLst>
                </a:gridCol>
                <a:gridCol w="1196886">
                  <a:extLst>
                    <a:ext uri="{9D8B030D-6E8A-4147-A177-3AD203B41FA5}">
                      <a16:colId xmlns:a16="http://schemas.microsoft.com/office/drawing/2014/main" val="3629624848"/>
                    </a:ext>
                  </a:extLst>
                </a:gridCol>
                <a:gridCol w="1203432">
                  <a:extLst>
                    <a:ext uri="{9D8B030D-6E8A-4147-A177-3AD203B41FA5}">
                      <a16:colId xmlns:a16="http://schemas.microsoft.com/office/drawing/2014/main" val="549825001"/>
                    </a:ext>
                  </a:extLst>
                </a:gridCol>
                <a:gridCol w="1529737">
                  <a:extLst>
                    <a:ext uri="{9D8B030D-6E8A-4147-A177-3AD203B41FA5}">
                      <a16:colId xmlns:a16="http://schemas.microsoft.com/office/drawing/2014/main" val="2058912425"/>
                    </a:ext>
                  </a:extLst>
                </a:gridCol>
                <a:gridCol w="1253287">
                  <a:extLst>
                    <a:ext uri="{9D8B030D-6E8A-4147-A177-3AD203B41FA5}">
                      <a16:colId xmlns:a16="http://schemas.microsoft.com/office/drawing/2014/main" val="1953153389"/>
                    </a:ext>
                  </a:extLst>
                </a:gridCol>
                <a:gridCol w="1527099">
                  <a:extLst>
                    <a:ext uri="{9D8B030D-6E8A-4147-A177-3AD203B41FA5}">
                      <a16:colId xmlns:a16="http://schemas.microsoft.com/office/drawing/2014/main" val="3924260539"/>
                    </a:ext>
                  </a:extLst>
                </a:gridCol>
                <a:gridCol w="1584959">
                  <a:extLst>
                    <a:ext uri="{9D8B030D-6E8A-4147-A177-3AD203B41FA5}">
                      <a16:colId xmlns:a16="http://schemas.microsoft.com/office/drawing/2014/main" val="3172371268"/>
                    </a:ext>
                  </a:extLst>
                </a:gridCol>
              </a:tblGrid>
              <a:tr h="59381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benchmark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#relations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#candidate rules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Difflog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#iterations    (time  in sec)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ALPS</a:t>
                      </a:r>
                    </a:p>
                    <a:p>
                      <a:pPr algn="ctr"/>
                      <a:r>
                        <a:rPr lang="en-US" dirty="0"/>
                        <a:t>(time in sec)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5093400"/>
                  </a:ext>
                </a:extLst>
              </a:tr>
              <a:tr h="339321">
                <a:tc rowSpan="10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Program</a:t>
                      </a:r>
                    </a:p>
                    <a:p>
                      <a:pPr algn="ctr"/>
                      <a:r>
                        <a:rPr lang="en-US" dirty="0"/>
                        <a:t>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polysite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295758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downcast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547411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rv</a:t>
                      </a:r>
                      <a:r>
                        <a:rPr lang="en-US" dirty="0"/>
                        <a:t>-check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732666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andersen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244474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1-call-site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43813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2-call-site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302595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248104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580411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837425"/>
                  </a:ext>
                </a:extLst>
              </a:tr>
              <a:tr h="3393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modref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8063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A2F7F76-3889-6D4D-9D1C-2AFF8D1D3CDB}"/>
              </a:ext>
            </a:extLst>
          </p:cNvPr>
          <p:cNvSpPr/>
          <p:nvPr/>
        </p:nvSpPr>
        <p:spPr>
          <a:xfrm>
            <a:off x="6477000" y="1553528"/>
            <a:ext cx="4584192" cy="4572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ular Callout 7">
                <a:extLst>
                  <a:ext uri="{FF2B5EF4-FFF2-40B4-BE49-F238E27FC236}">
                    <a16:creationId xmlns:a16="http://schemas.microsoft.com/office/drawing/2014/main" id="{702EC84D-1610-5A4E-8FAC-A6B0FFFEC739}"/>
                  </a:ext>
                </a:extLst>
              </p:cNvPr>
              <p:cNvSpPr/>
              <p:nvPr/>
            </p:nvSpPr>
            <p:spPr>
              <a:xfrm>
                <a:off x="4925567" y="644461"/>
                <a:ext cx="2688337" cy="821056"/>
              </a:xfrm>
              <a:prstGeom prst="wedgeRectCallout">
                <a:avLst>
                  <a:gd name="adj1" fmla="val -19926"/>
                  <a:gd name="adj2" fmla="val 74380"/>
                </a:avLst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2"/>
                    </a:solidFill>
                  </a:rPr>
                  <a:t>Search space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𝑟𝑢𝑙𝑒𝑠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Rectangular Callout 7">
                <a:extLst>
                  <a:ext uri="{FF2B5EF4-FFF2-40B4-BE49-F238E27FC236}">
                    <a16:creationId xmlns:a16="http://schemas.microsoft.com/office/drawing/2014/main" id="{702EC84D-1610-5A4E-8FAC-A6B0FFFEC7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567" y="644461"/>
                <a:ext cx="2688337" cy="821056"/>
              </a:xfrm>
              <a:prstGeom prst="wedgeRectCallout">
                <a:avLst>
                  <a:gd name="adj1" fmla="val -19926"/>
                  <a:gd name="adj2" fmla="val 74380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A41FFDE-36BE-164F-88D3-03A3DEF20FCC}"/>
              </a:ext>
            </a:extLst>
          </p:cNvPr>
          <p:cNvSpPr/>
          <p:nvPr/>
        </p:nvSpPr>
        <p:spPr>
          <a:xfrm>
            <a:off x="3715512" y="1622108"/>
            <a:ext cx="2761488" cy="4572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2E3C7-E98F-EB4A-8EE2-73FA836CE5A4}"/>
              </a:ext>
            </a:extLst>
          </p:cNvPr>
          <p:cNvSpPr/>
          <p:nvPr/>
        </p:nvSpPr>
        <p:spPr>
          <a:xfrm>
            <a:off x="7705344" y="2023872"/>
            <a:ext cx="1505712" cy="3947732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63811B4C-A98E-D24C-A737-980256DDE12C}"/>
              </a:ext>
            </a:extLst>
          </p:cNvPr>
          <p:cNvSpPr/>
          <p:nvPr/>
        </p:nvSpPr>
        <p:spPr>
          <a:xfrm>
            <a:off x="8756903" y="582042"/>
            <a:ext cx="2060448" cy="805307"/>
          </a:xfrm>
          <a:prstGeom prst="wedgeRectCallout">
            <a:avLst>
              <a:gd name="adj1" fmla="val -44501"/>
              <a:gd name="adj2" fmla="val 86724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Orders of magnitude faster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75FD3-C08F-F24C-9A39-6003B1A6E6D0}"/>
              </a:ext>
            </a:extLst>
          </p:cNvPr>
          <p:cNvSpPr/>
          <p:nvPr/>
        </p:nvSpPr>
        <p:spPr>
          <a:xfrm>
            <a:off x="6477000" y="1987296"/>
            <a:ext cx="1228344" cy="401478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44096DD4-23B8-B447-AF39-7D8CB2299D04}"/>
              </a:ext>
            </a:extLst>
          </p:cNvPr>
          <p:cNvSpPr/>
          <p:nvPr/>
        </p:nvSpPr>
        <p:spPr>
          <a:xfrm>
            <a:off x="6440424" y="587789"/>
            <a:ext cx="2060448" cy="805307"/>
          </a:xfrm>
          <a:prstGeom prst="wedgeRectCallout">
            <a:avLst>
              <a:gd name="adj1" fmla="val -39767"/>
              <a:gd name="adj2" fmla="val 88238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Converges to the global optimal quickly</a:t>
            </a:r>
          </a:p>
        </p:txBody>
      </p:sp>
    </p:spTree>
    <p:extLst>
      <p:ext uri="{BB962C8B-B14F-4D97-AF65-F5344CB8AC3E}">
        <p14:creationId xmlns:p14="http://schemas.microsoft.com/office/powerpoint/2010/main" val="30667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A20001-5FF3-5F41-9004-57ED8BCAD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9" y="1159161"/>
            <a:ext cx="10924122" cy="41559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76FED-E9A7-B344-B49B-D15BA265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AFFA89-BD83-3747-9791-FE7307DE6D6D}"/>
              </a:ext>
            </a:extLst>
          </p:cNvPr>
          <p:cNvSpPr/>
          <p:nvPr/>
        </p:nvSpPr>
        <p:spPr>
          <a:xfrm>
            <a:off x="4498848" y="1645920"/>
            <a:ext cx="987552" cy="352348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5F85F9-0975-0A47-B918-1B0B1D8EEF95}"/>
              </a:ext>
            </a:extLst>
          </p:cNvPr>
          <p:cNvSpPr/>
          <p:nvPr/>
        </p:nvSpPr>
        <p:spPr>
          <a:xfrm>
            <a:off x="7443216" y="1645920"/>
            <a:ext cx="987552" cy="3523488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251866-BED9-0D40-91B9-A0805255446D}"/>
              </a:ext>
            </a:extLst>
          </p:cNvPr>
          <p:cNvSpPr/>
          <p:nvPr/>
        </p:nvSpPr>
        <p:spPr>
          <a:xfrm>
            <a:off x="10485120" y="1645920"/>
            <a:ext cx="987552" cy="3523488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2D7F89A7-B43F-CC4B-81A7-AFA2FDF7C042}"/>
              </a:ext>
            </a:extLst>
          </p:cNvPr>
          <p:cNvSpPr/>
          <p:nvPr/>
        </p:nvSpPr>
        <p:spPr>
          <a:xfrm>
            <a:off x="4456176" y="5380355"/>
            <a:ext cx="2060448" cy="805307"/>
          </a:xfrm>
          <a:prstGeom prst="wedgeRectCallout">
            <a:avLst>
              <a:gd name="adj1" fmla="val -24383"/>
              <a:gd name="adj2" fmla="val -64672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Almost no timeout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ECD501-FFD4-6F49-B25D-3701A5C77BA1}"/>
              </a:ext>
            </a:extLst>
          </p:cNvPr>
          <p:cNvSpPr/>
          <p:nvPr/>
        </p:nvSpPr>
        <p:spPr>
          <a:xfrm>
            <a:off x="5565648" y="1664208"/>
            <a:ext cx="688848" cy="3102864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443D0F-A742-424F-B748-9747D79E4DD7}"/>
              </a:ext>
            </a:extLst>
          </p:cNvPr>
          <p:cNvSpPr/>
          <p:nvPr/>
        </p:nvSpPr>
        <p:spPr>
          <a:xfrm>
            <a:off x="3377184" y="1645920"/>
            <a:ext cx="2109216" cy="35234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D3445-6499-4C43-8E2B-ED71BBBE0A66}"/>
              </a:ext>
            </a:extLst>
          </p:cNvPr>
          <p:cNvSpPr/>
          <p:nvPr/>
        </p:nvSpPr>
        <p:spPr>
          <a:xfrm>
            <a:off x="6333744" y="1645920"/>
            <a:ext cx="2109216" cy="35234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6E6B07-FAF0-6841-A793-35E5B1B9C0B2}"/>
              </a:ext>
            </a:extLst>
          </p:cNvPr>
          <p:cNvSpPr/>
          <p:nvPr/>
        </p:nvSpPr>
        <p:spPr>
          <a:xfrm>
            <a:off x="9381744" y="1645920"/>
            <a:ext cx="2109216" cy="352348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122831-0088-9846-93E0-6DC828E290DB}"/>
              </a:ext>
            </a:extLst>
          </p:cNvPr>
          <p:cNvSpPr/>
          <p:nvPr/>
        </p:nvSpPr>
        <p:spPr>
          <a:xfrm>
            <a:off x="5486400" y="2584704"/>
            <a:ext cx="847344" cy="329184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E83D1-BB2B-634D-9DF9-1D8A7E210B20}"/>
              </a:ext>
            </a:extLst>
          </p:cNvPr>
          <p:cNvSpPr/>
          <p:nvPr/>
        </p:nvSpPr>
        <p:spPr>
          <a:xfrm>
            <a:off x="2633427" y="1670304"/>
            <a:ext cx="688848" cy="3102864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>
            <a:extLst>
              <a:ext uri="{FF2B5EF4-FFF2-40B4-BE49-F238E27FC236}">
                <a16:creationId xmlns:a16="http://schemas.microsoft.com/office/drawing/2014/main" id="{8F0BA550-AAA6-3748-A5B0-DB82E9859A29}"/>
              </a:ext>
            </a:extLst>
          </p:cNvPr>
          <p:cNvSpPr/>
          <p:nvPr/>
        </p:nvSpPr>
        <p:spPr>
          <a:xfrm>
            <a:off x="2292051" y="214598"/>
            <a:ext cx="2060448" cy="805307"/>
          </a:xfrm>
          <a:prstGeom prst="wedgeRectCallout">
            <a:avLst>
              <a:gd name="adj1" fmla="val -27933"/>
              <a:gd name="adj2" fmla="val 103377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Successfully synthesize all tasks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991B5E4-B9DE-F541-893C-B2A347A3363C}"/>
              </a:ext>
            </a:extLst>
          </p:cNvPr>
          <p:cNvSpPr/>
          <p:nvPr/>
        </p:nvSpPr>
        <p:spPr>
          <a:xfrm>
            <a:off x="871728" y="5380355"/>
            <a:ext cx="3194349" cy="877999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Hybrid approach is more effective and efficient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1D8D066-7364-0348-A67C-9B68E398471C}"/>
              </a:ext>
            </a:extLst>
          </p:cNvPr>
          <p:cNvSpPr/>
          <p:nvPr/>
        </p:nvSpPr>
        <p:spPr>
          <a:xfrm>
            <a:off x="8449056" y="2584704"/>
            <a:ext cx="847344" cy="329184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833B-97FD-724C-A3FD-83055B45C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670D2-0CE0-4D47-A938-0DCC86EB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18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54B3DF-EB00-6243-97CD-F2EBA5831F85}"/>
              </a:ext>
            </a:extLst>
          </p:cNvPr>
          <p:cNvSpPr/>
          <p:nvPr/>
        </p:nvSpPr>
        <p:spPr>
          <a:xfrm>
            <a:off x="838200" y="1851819"/>
            <a:ext cx="10035540" cy="80867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solidFill>
                  <a:schemeClr val="bg1"/>
                </a:solidFill>
              </a:rPr>
              <a:t>Numerical</a:t>
            </a:r>
            <a:r>
              <a:rPr lang="zh-CN" altLang="en-US" sz="2400" b="1" i="1" dirty="0">
                <a:solidFill>
                  <a:schemeClr val="bg1"/>
                </a:solidFill>
              </a:rPr>
              <a:t> </a:t>
            </a:r>
            <a:r>
              <a:rPr lang="en-US" altLang="zh-CN" sz="2400" b="1" i="1" dirty="0">
                <a:solidFill>
                  <a:schemeClr val="bg1"/>
                </a:solidFill>
              </a:rPr>
              <a:t>approaches </a:t>
            </a:r>
            <a:r>
              <a:rPr lang="en-US" altLang="zh-CN" sz="2400" dirty="0">
                <a:solidFill>
                  <a:schemeClr val="bg1"/>
                </a:solidFill>
              </a:rPr>
              <a:t>significantly improve synthesis of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logic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programs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21778-0140-6647-8148-A1162BCABE56}"/>
              </a:ext>
            </a:extLst>
          </p:cNvPr>
          <p:cNvSpPr/>
          <p:nvPr/>
        </p:nvSpPr>
        <p:spPr>
          <a:xfrm>
            <a:off x="3830006" y="3141979"/>
            <a:ext cx="3369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51904-315B-6040-9D98-26D6438DA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614" y="4546797"/>
            <a:ext cx="5740309" cy="17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37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3CA9-3E8E-BE46-B5DD-E9229535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85315" cy="1325563"/>
          </a:xfrm>
        </p:spPr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75C7E-AD65-2C4F-8EB1-60ED385ED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80" y="1693935"/>
            <a:ext cx="7887021" cy="669995"/>
          </a:xfrm>
        </p:spPr>
        <p:txBody>
          <a:bodyPr/>
          <a:lstStyle/>
          <a:p>
            <a:r>
              <a:rPr lang="en-US" dirty="0"/>
              <a:t>Declarative logical rules are widely used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855E6-9EBE-CD44-84CB-297925E80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2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723A6FC-2CCD-AA46-80D2-CD2A71269D4C}"/>
              </a:ext>
            </a:extLst>
          </p:cNvPr>
          <p:cNvSpPr/>
          <p:nvPr/>
        </p:nvSpPr>
        <p:spPr>
          <a:xfrm>
            <a:off x="4511977" y="2643671"/>
            <a:ext cx="3117646" cy="310309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BB64F41-1846-314C-AE15-2141EA5EF982}"/>
              </a:ext>
            </a:extLst>
          </p:cNvPr>
          <p:cNvSpPr/>
          <p:nvPr/>
        </p:nvSpPr>
        <p:spPr>
          <a:xfrm>
            <a:off x="7979201" y="2544480"/>
            <a:ext cx="3703320" cy="309981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544B7BC-9828-C548-88C8-4EB7B7A34F29}"/>
              </a:ext>
            </a:extLst>
          </p:cNvPr>
          <p:cNvSpPr/>
          <p:nvPr/>
        </p:nvSpPr>
        <p:spPr>
          <a:xfrm>
            <a:off x="461510" y="2650147"/>
            <a:ext cx="3700888" cy="310309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3EAEA8-2DE8-FA4A-A94F-E2FDB3BC9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801" y="3868512"/>
            <a:ext cx="1810669" cy="755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37A89F-FCBB-2E4D-8560-777BF3FCE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856" y="3709921"/>
            <a:ext cx="2612662" cy="10344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1AF5F1-023A-F246-9D53-B9275C333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26" y="3015630"/>
            <a:ext cx="3170210" cy="724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E9771C-8423-0E44-A349-AB46D8035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450" y="2858343"/>
            <a:ext cx="2795073" cy="8819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A7198C7-4A10-054F-AC99-B9A8C9595606}"/>
              </a:ext>
            </a:extLst>
          </p:cNvPr>
          <p:cNvSpPr txBox="1"/>
          <p:nvPr/>
        </p:nvSpPr>
        <p:spPr>
          <a:xfrm>
            <a:off x="5038936" y="4286436"/>
            <a:ext cx="181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halkboard" panose="03050602040202020205" pitchFamily="66" charset="77"/>
              </a:rPr>
              <a:t>SociaLite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33016E-60E6-6F45-B7DE-04D6F98F119E}"/>
              </a:ext>
            </a:extLst>
          </p:cNvPr>
          <p:cNvSpPr txBox="1"/>
          <p:nvPr/>
        </p:nvSpPr>
        <p:spPr>
          <a:xfrm>
            <a:off x="717826" y="4850004"/>
            <a:ext cx="209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halkboard" panose="03050602040202020205" pitchFamily="66" charset="77"/>
              </a:rPr>
              <a:t>BigDatalog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C6B79A-CA5B-274F-A285-DC53BE8D6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122" y="4844978"/>
            <a:ext cx="2459557" cy="4806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2DCB5E-CE9F-7643-AD58-A877514FE530}"/>
              </a:ext>
            </a:extLst>
          </p:cNvPr>
          <p:cNvSpPr txBox="1"/>
          <p:nvPr/>
        </p:nvSpPr>
        <p:spPr>
          <a:xfrm>
            <a:off x="1017876" y="5879592"/>
            <a:ext cx="2839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Big Data Analytics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9EC3ED-C88F-EC44-8889-EE93E5373B98}"/>
              </a:ext>
            </a:extLst>
          </p:cNvPr>
          <p:cNvSpPr txBox="1"/>
          <p:nvPr/>
        </p:nvSpPr>
        <p:spPr>
          <a:xfrm>
            <a:off x="4726568" y="5877074"/>
            <a:ext cx="2839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70C0"/>
                </a:solidFill>
              </a:rPr>
              <a:t>Networking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7F0D7A-7FBF-3E42-AC89-C82A3944AEBC}"/>
              </a:ext>
            </a:extLst>
          </p:cNvPr>
          <p:cNvSpPr txBox="1"/>
          <p:nvPr/>
        </p:nvSpPr>
        <p:spPr>
          <a:xfrm>
            <a:off x="8435260" y="5879592"/>
            <a:ext cx="28394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>
                <a:solidFill>
                  <a:schemeClr val="accent2"/>
                </a:solidFill>
              </a:rPr>
              <a:t>Software</a:t>
            </a:r>
            <a:r>
              <a:rPr lang="en-US" sz="2600" b="1" dirty="0">
                <a:solidFill>
                  <a:schemeClr val="accent2"/>
                </a:solidFill>
              </a:rPr>
              <a:t> Analysis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2EB785-1DDD-D941-B02D-A6F8D2DCB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9599" y="3905428"/>
            <a:ext cx="1409700" cy="457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62225A-A089-BC43-BCD0-5B770E747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8753" y="3258697"/>
            <a:ext cx="2451100" cy="558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607CC1E-01AF-E24B-B7E3-A496D883223A}"/>
              </a:ext>
            </a:extLst>
          </p:cNvPr>
          <p:cNvSpPr/>
          <p:nvPr/>
        </p:nvSpPr>
        <p:spPr>
          <a:xfrm>
            <a:off x="461510" y="2363930"/>
            <a:ext cx="11491637" cy="400558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3CE6C1A-684F-2347-BC52-C657C3D09854}"/>
                  </a:ext>
                </a:extLst>
              </p:cNvPr>
              <p:cNvSpPr/>
              <p:nvPr/>
            </p:nvSpPr>
            <p:spPr>
              <a:xfrm>
                <a:off x="1564018" y="3653103"/>
                <a:ext cx="8940569" cy="10028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schemeClr val="bg1"/>
                    </a:solidFill>
                  </a:rPr>
                  <a:t>Datalog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altLang="zh-CN" sz="2400" dirty="0">
                    <a:solidFill>
                      <a:schemeClr val="bg1"/>
                    </a:solidFill>
                  </a:rPr>
                  <a:t>First-order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logical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rules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+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Least fixed-point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semantics</a:t>
                </a: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3CE6C1A-684F-2347-BC52-C657C3D098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018" y="3653103"/>
                <a:ext cx="8940569" cy="10028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78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CF48-6EDD-4049-BA8A-2C4B102A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80755" cy="1325563"/>
          </a:xfrm>
        </p:spPr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B37A2-DA52-E849-A458-FFD02B52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649A43-B509-B44A-AFE2-72E4E5CE6904}"/>
              </a:ext>
            </a:extLst>
          </p:cNvPr>
          <p:cNvSpPr txBox="1"/>
          <p:nvPr/>
        </p:nvSpPr>
        <p:spPr>
          <a:xfrm>
            <a:off x="5484820" y="5366515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Scalability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BDD86F-2C30-7F4C-B868-6F7A031F2B71}"/>
              </a:ext>
            </a:extLst>
          </p:cNvPr>
          <p:cNvSpPr txBox="1"/>
          <p:nvPr/>
        </p:nvSpPr>
        <p:spPr>
          <a:xfrm>
            <a:off x="5131918" y="4722479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Resilience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to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noise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073431-3EB6-3843-8979-B2090E2A63AC}"/>
              </a:ext>
            </a:extLst>
          </p:cNvPr>
          <p:cNvSpPr txBox="1"/>
          <p:nvPr/>
        </p:nvSpPr>
        <p:spPr>
          <a:xfrm>
            <a:off x="4978030" y="4060271"/>
            <a:ext cx="275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Predicate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invention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E12A39-A02F-EE48-967E-D18D204B5984}"/>
              </a:ext>
            </a:extLst>
          </p:cNvPr>
          <p:cNvSpPr txBox="1"/>
          <p:nvPr/>
        </p:nvSpPr>
        <p:spPr>
          <a:xfrm>
            <a:off x="1286418" y="4528509"/>
            <a:ext cx="251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err="1"/>
              <a:t>Progol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Metagol</a:t>
            </a:r>
            <a:endParaRPr lang="en-US" altLang="zh-CN" dirty="0"/>
          </a:p>
          <a:p>
            <a:pPr algn="ctr"/>
            <a:r>
              <a:rPr lang="en-US" dirty="0"/>
              <a:t>(</a:t>
            </a:r>
            <a:r>
              <a:rPr lang="en-US" dirty="0" err="1"/>
              <a:t>Muggleton</a:t>
            </a:r>
            <a:r>
              <a:rPr lang="en-US" dirty="0"/>
              <a:t>, 1995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2015</a:t>
            </a:r>
            <a:r>
              <a:rPr lang="en-US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DF94A9-40AE-D147-864E-C8F6412D4C1C}"/>
              </a:ext>
            </a:extLst>
          </p:cNvPr>
          <p:cNvSpPr txBox="1"/>
          <p:nvPr/>
        </p:nvSpPr>
        <p:spPr>
          <a:xfrm>
            <a:off x="8931113" y="452628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Syntax-guided</a:t>
            </a:r>
            <a:r>
              <a:rPr lang="zh-CN" altLang="en-US" dirty="0"/>
              <a:t> </a:t>
            </a:r>
            <a:r>
              <a:rPr lang="en-US" altLang="zh-CN" dirty="0"/>
              <a:t>synthesis</a:t>
            </a:r>
            <a:br>
              <a:rPr lang="en-US" altLang="zh-CN" dirty="0"/>
            </a:br>
            <a:r>
              <a:rPr lang="en-US" altLang="zh-CN" dirty="0"/>
              <a:t>(Si et al, 2018)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DDD76-C85D-8B45-A934-14A689A3C1A3}"/>
              </a:ext>
            </a:extLst>
          </p:cNvPr>
          <p:cNvSpPr txBox="1"/>
          <p:nvPr/>
        </p:nvSpPr>
        <p:spPr>
          <a:xfrm>
            <a:off x="8829322" y="3822192"/>
            <a:ext cx="2786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Constraint-based synthesis</a:t>
            </a:r>
            <a:br>
              <a:rPr lang="en-US" altLang="zh-CN" dirty="0"/>
            </a:br>
            <a:r>
              <a:rPr lang="en-US" altLang="zh-CN" dirty="0"/>
              <a:t>(</a:t>
            </a:r>
            <a:r>
              <a:rPr lang="en-US" altLang="zh-CN" dirty="0" err="1"/>
              <a:t>Albarghouthi</a:t>
            </a:r>
            <a:r>
              <a:rPr lang="en-US" altLang="zh-CN" dirty="0"/>
              <a:t> et al, 2017)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45F556-7100-7349-9D62-650C9D5EFDE6}"/>
              </a:ext>
            </a:extLst>
          </p:cNvPr>
          <p:cNvSpPr txBox="1"/>
          <p:nvPr/>
        </p:nvSpPr>
        <p:spPr>
          <a:xfrm>
            <a:off x="5542625" y="3451427"/>
            <a:ext cx="149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Recursion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8E938B-CC21-0042-A443-9DDC80589531}"/>
              </a:ext>
            </a:extLst>
          </p:cNvPr>
          <p:cNvSpPr txBox="1"/>
          <p:nvPr/>
        </p:nvSpPr>
        <p:spPr>
          <a:xfrm>
            <a:off x="1696838" y="3819030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FOIL</a:t>
            </a:r>
          </a:p>
          <a:p>
            <a:pPr algn="ctr"/>
            <a:r>
              <a:rPr lang="en-US" dirty="0"/>
              <a:t>(Quinlan, 1990)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8743CF-9AA6-D54D-917E-D47164B2B34A}"/>
              </a:ext>
            </a:extLst>
          </p:cNvPr>
          <p:cNvSpPr txBox="1"/>
          <p:nvPr/>
        </p:nvSpPr>
        <p:spPr>
          <a:xfrm>
            <a:off x="5552707" y="2851619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Soundness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A773B-6239-7A46-8188-1C8CDD5E966C}"/>
              </a:ext>
            </a:extLst>
          </p:cNvPr>
          <p:cNvSpPr txBox="1"/>
          <p:nvPr/>
        </p:nvSpPr>
        <p:spPr>
          <a:xfrm>
            <a:off x="1620695" y="5360534"/>
            <a:ext cx="1818126" cy="646331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ad-hoc</a:t>
            </a:r>
            <a:r>
              <a:rPr lang="zh-CN" altLang="en-US" dirty="0"/>
              <a:t> </a:t>
            </a:r>
            <a:r>
              <a:rPr lang="en-US" altLang="zh-CN" dirty="0"/>
              <a:t>heuristics</a:t>
            </a:r>
          </a:p>
          <a:p>
            <a:pPr algn="ctr"/>
            <a:r>
              <a:rPr lang="en-US" altLang="zh-CN" dirty="0"/>
              <a:t>“greedy”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2A4E46-9F0B-934A-A077-6BE1B1092FB7}"/>
              </a:ext>
            </a:extLst>
          </p:cNvPr>
          <p:cNvSpPr txBox="1"/>
          <p:nvPr/>
        </p:nvSpPr>
        <p:spPr>
          <a:xfrm>
            <a:off x="8931113" y="5358384"/>
            <a:ext cx="2582758" cy="646331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systematic</a:t>
            </a:r>
            <a:r>
              <a:rPr lang="zh-CN" altLang="en-US" dirty="0"/>
              <a:t> </a:t>
            </a:r>
            <a:r>
              <a:rPr lang="en-US" altLang="zh-CN" dirty="0"/>
              <a:t>search</a:t>
            </a:r>
          </a:p>
          <a:p>
            <a:pPr algn="ctr"/>
            <a:r>
              <a:rPr lang="en-US" altLang="zh-CN" dirty="0"/>
              <a:t>“discrete</a:t>
            </a:r>
            <a:r>
              <a:rPr lang="zh-CN" altLang="en-US" dirty="0"/>
              <a:t> </a:t>
            </a:r>
            <a:r>
              <a:rPr lang="en-US" altLang="zh-CN" dirty="0"/>
              <a:t>combinatorial”</a:t>
            </a:r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0EA5985-E199-0C43-9876-E8B80C8419F6}"/>
              </a:ext>
            </a:extLst>
          </p:cNvPr>
          <p:cNvSpPr/>
          <p:nvPr/>
        </p:nvSpPr>
        <p:spPr>
          <a:xfrm>
            <a:off x="1542939" y="2579822"/>
            <a:ext cx="2260515" cy="9905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Inductive</a:t>
            </a:r>
            <a:r>
              <a:rPr lang="zh-CN" altLang="en-US" dirty="0"/>
              <a:t> </a:t>
            </a:r>
            <a:r>
              <a:rPr lang="en-US" altLang="zh-CN" dirty="0"/>
              <a:t>logic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144658-F39F-2C48-AFF6-3562F7B799F2}"/>
              </a:ext>
            </a:extLst>
          </p:cNvPr>
          <p:cNvSpPr/>
          <p:nvPr/>
        </p:nvSpPr>
        <p:spPr>
          <a:xfrm>
            <a:off x="2297422" y="1610833"/>
            <a:ext cx="8303045" cy="68075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</a:rPr>
              <a:t>Synthesizing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logical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rules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from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relational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input-output</a:t>
            </a:r>
            <a:r>
              <a:rPr lang="zh-CN" altLang="en-US" sz="2400" b="1" dirty="0">
                <a:solidFill>
                  <a:schemeClr val="accent1"/>
                </a:solidFill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data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00B60B4-F8B6-444E-972A-2883D52172EA}"/>
              </a:ext>
            </a:extLst>
          </p:cNvPr>
          <p:cNvSpPr/>
          <p:nvPr/>
        </p:nvSpPr>
        <p:spPr>
          <a:xfrm>
            <a:off x="8931113" y="2578608"/>
            <a:ext cx="2260515" cy="99058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Program</a:t>
            </a:r>
            <a:r>
              <a:rPr lang="zh-CN" altLang="en-US" dirty="0"/>
              <a:t> </a:t>
            </a:r>
            <a:r>
              <a:rPr lang="en-US" altLang="zh-CN" dirty="0"/>
              <a:t>Synthesis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C57B44-B910-8C47-A82D-7DB42AF9717C}"/>
              </a:ext>
            </a:extLst>
          </p:cNvPr>
          <p:cNvSpPr/>
          <p:nvPr/>
        </p:nvSpPr>
        <p:spPr>
          <a:xfrm>
            <a:off x="4726044" y="3390467"/>
            <a:ext cx="3104255" cy="1915088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AFA49A-FEB9-C34C-B977-36CC3F044587}"/>
              </a:ext>
            </a:extLst>
          </p:cNvPr>
          <p:cNvSpPr/>
          <p:nvPr/>
        </p:nvSpPr>
        <p:spPr>
          <a:xfrm>
            <a:off x="4906402" y="2763052"/>
            <a:ext cx="3104255" cy="1915088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50B727BC-1FD7-484B-905F-5A0804F1E282}"/>
              </a:ext>
            </a:extLst>
          </p:cNvPr>
          <p:cNvSpPr/>
          <p:nvPr/>
        </p:nvSpPr>
        <p:spPr>
          <a:xfrm>
            <a:off x="3746533" y="4129811"/>
            <a:ext cx="685419" cy="392125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>
            <a:extLst>
              <a:ext uri="{FF2B5EF4-FFF2-40B4-BE49-F238E27FC236}">
                <a16:creationId xmlns:a16="http://schemas.microsoft.com/office/drawing/2014/main" id="{200B06A9-BB61-A245-A5B0-D9050361BE3B}"/>
              </a:ext>
            </a:extLst>
          </p:cNvPr>
          <p:cNvSpPr/>
          <p:nvPr/>
        </p:nvSpPr>
        <p:spPr>
          <a:xfrm rot="10800000">
            <a:off x="8150831" y="4205876"/>
            <a:ext cx="685419" cy="392125"/>
          </a:xfrm>
          <a:prstGeom prst="notch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9" grpId="0"/>
      <p:bldP spid="20" grpId="0"/>
      <p:bldP spid="22" grpId="0"/>
      <p:bldP spid="24" grpId="0"/>
      <p:bldP spid="25" grpId="0"/>
      <p:bldP spid="29" grpId="0" animBg="1"/>
      <p:bldP spid="30" grpId="0" animBg="1"/>
      <p:bldP spid="32" grpId="0" animBg="1"/>
      <p:bldP spid="33" grpId="0" animBg="1"/>
      <p:bldP spid="34" grpId="0" animBg="1"/>
      <p:bldP spid="45" grpId="0" animBg="1"/>
      <p:bldP spid="46" grpId="0" animBg="1"/>
      <p:bldP spid="5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6F276-EECA-294A-8DE0-2633BA7A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Central</a:t>
            </a:r>
            <a:r>
              <a:rPr lang="zh-CN" altLang="en-US" dirty="0"/>
              <a:t> </a:t>
            </a:r>
            <a:r>
              <a:rPr lang="en-US" altLang="zh-CN" dirty="0"/>
              <a:t>Question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090C1-549B-5244-90C5-3F30238E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3DA731-46B3-C24B-BC0F-E3D107D25762}"/>
              </a:ext>
            </a:extLst>
          </p:cNvPr>
          <p:cNvSpPr/>
          <p:nvPr/>
        </p:nvSpPr>
        <p:spPr>
          <a:xfrm>
            <a:off x="1257300" y="1690688"/>
            <a:ext cx="10254342" cy="120831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</a:rPr>
              <a:t>Can</a:t>
            </a:r>
            <a:r>
              <a:rPr lang="zh-CN" altLang="en-US" sz="2800" dirty="0">
                <a:solidFill>
                  <a:schemeClr val="accent1"/>
                </a:solidFill>
              </a:rPr>
              <a:t> </a:t>
            </a:r>
            <a:r>
              <a:rPr lang="en-US" altLang="zh-CN" sz="2800" b="1" i="1" dirty="0">
                <a:solidFill>
                  <a:schemeClr val="accent1"/>
                </a:solidFill>
              </a:rPr>
              <a:t>numerical</a:t>
            </a:r>
            <a:r>
              <a:rPr lang="zh-CN" altLang="en-US" sz="2800" b="1" i="1" dirty="0">
                <a:solidFill>
                  <a:schemeClr val="accent1"/>
                </a:solidFill>
              </a:rPr>
              <a:t> </a:t>
            </a:r>
            <a:r>
              <a:rPr lang="en-US" altLang="zh-CN" sz="2800" b="1" i="1" dirty="0">
                <a:solidFill>
                  <a:schemeClr val="accent1"/>
                </a:solidFill>
              </a:rPr>
              <a:t>approaches </a:t>
            </a:r>
            <a:r>
              <a:rPr lang="zh-CN" altLang="en-US" sz="2800" b="1" i="1" dirty="0">
                <a:solidFill>
                  <a:schemeClr val="accent1"/>
                </a:solidFill>
              </a:rPr>
              <a:t> </a:t>
            </a:r>
            <a:r>
              <a:rPr lang="en-US" altLang="zh-CN" sz="2800" dirty="0">
                <a:solidFill>
                  <a:schemeClr val="accent1"/>
                </a:solidFill>
              </a:rPr>
              <a:t>help synthesize logic</a:t>
            </a:r>
            <a:r>
              <a:rPr lang="zh-CN" altLang="en-US" sz="2800" dirty="0">
                <a:solidFill>
                  <a:schemeClr val="accent1"/>
                </a:solidFill>
              </a:rPr>
              <a:t> </a:t>
            </a:r>
            <a:r>
              <a:rPr lang="en-US" altLang="zh-CN" sz="2800" dirty="0">
                <a:solidFill>
                  <a:schemeClr val="accent1"/>
                </a:solidFill>
              </a:rPr>
              <a:t>programs?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1CB36-AC67-6A4F-8E1D-1A3C87740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17" y="3429000"/>
            <a:ext cx="8173366" cy="24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00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34AF-28D6-E647-A906-B80BDEA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0D38-0849-AF42-BB80-D667BF77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A8C79-1141-994E-87E8-8446A4D68CC1}"/>
              </a:ext>
            </a:extLst>
          </p:cNvPr>
          <p:cNvSpPr txBox="1"/>
          <p:nvPr/>
        </p:nvSpPr>
        <p:spPr>
          <a:xfrm>
            <a:off x="3669792" y="4319540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Datalog</a:t>
            </a:r>
            <a:r>
              <a:rPr lang="en-US" dirty="0"/>
              <a:t> Relaxation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68F68-7C10-C640-9874-2A60068183DF}"/>
              </a:ext>
            </a:extLst>
          </p:cNvPr>
          <p:cNvSpPr txBox="1"/>
          <p:nvPr/>
        </p:nvSpPr>
        <p:spPr>
          <a:xfrm>
            <a:off x="1458644" y="4319540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Rule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54C2-ABCF-EC48-8BBD-0575F6EEEA79}"/>
              </a:ext>
            </a:extLst>
          </p:cNvPr>
          <p:cNvSpPr txBox="1"/>
          <p:nvPr/>
        </p:nvSpPr>
        <p:spPr>
          <a:xfrm>
            <a:off x="6722191" y="4319540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5B201-E58E-5C45-9920-95BA2EEE4A10}"/>
              </a:ext>
            </a:extLst>
          </p:cNvPr>
          <p:cNvSpPr txBox="1"/>
          <p:nvPr/>
        </p:nvSpPr>
        <p:spPr>
          <a:xfrm>
            <a:off x="9247437" y="431954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9C18A-51BC-FD49-B326-C9D2248CB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477" y="2182368"/>
            <a:ext cx="1834634" cy="1834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F623C-8088-5546-8397-BF7E64E923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982587" y="2297819"/>
            <a:ext cx="1834634" cy="1834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A661BD-639A-B243-83AF-78C005EEBD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496433" y="2300737"/>
            <a:ext cx="1658111" cy="1658111"/>
          </a:xfrm>
          <a:prstGeom prst="rect">
            <a:avLst/>
          </a:prstGeom>
        </p:spPr>
      </p:pic>
      <p:cxnSp>
        <p:nvCxnSpPr>
          <p:cNvPr id="37" name="Straight Connector 36" hidden="1">
            <a:extLst>
              <a:ext uri="{FF2B5EF4-FFF2-40B4-BE49-F238E27FC236}">
                <a16:creationId xmlns:a16="http://schemas.microsoft.com/office/drawing/2014/main" id="{94390144-5A2E-3749-95FD-4889E15A8AFA}"/>
              </a:ext>
            </a:extLst>
          </p:cNvPr>
          <p:cNvCxnSpPr/>
          <p:nvPr/>
        </p:nvCxnSpPr>
        <p:spPr>
          <a:xfrm>
            <a:off x="838200" y="4059936"/>
            <a:ext cx="1035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051F9557-80EA-B34D-922B-9A9CECD39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765" y="2297819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1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6702FDB6-341A-9C41-B26A-0A75A77A0D9D}"/>
              </a:ext>
            </a:extLst>
          </p:cNvPr>
          <p:cNvSpPr txBox="1"/>
          <p:nvPr/>
        </p:nvSpPr>
        <p:spPr>
          <a:xfrm>
            <a:off x="6621905" y="956641"/>
            <a:ext cx="4641915" cy="1661993"/>
          </a:xfrm>
          <a:prstGeom prst="rect">
            <a:avLst/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sz="2400" dirty="0"/>
              <a:t>Rule generation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Syntax-guided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Inductive bias, e.g. meta-rules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Meta-rule augmentation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D71FF-E635-2849-8634-936BE8A1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6</a:t>
            </a:fld>
            <a:endParaRPr lang="en-US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ED8E6EAA-08C4-C841-AAD6-49B3FED061E0}"/>
              </a:ext>
            </a:extLst>
          </p:cNvPr>
          <p:cNvSpPr/>
          <p:nvPr/>
        </p:nvSpPr>
        <p:spPr>
          <a:xfrm rot="20592646">
            <a:off x="10021882" y="3485298"/>
            <a:ext cx="2179715" cy="1164557"/>
          </a:xfrm>
          <a:prstGeom prst="irregularSeal1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NP-Hard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A28980-89E0-114C-8D20-FB91EA54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Rule Selection Problem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60261C9-C27B-C84D-83EE-9BECB9904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41183"/>
              </p:ext>
            </p:extLst>
          </p:nvPr>
        </p:nvGraphicFramePr>
        <p:xfrm>
          <a:off x="3128883" y="3378491"/>
          <a:ext cx="5042096" cy="1857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530">
                  <a:extLst>
                    <a:ext uri="{9D8B030D-6E8A-4147-A177-3AD203B41FA5}">
                      <a16:colId xmlns:a16="http://schemas.microsoft.com/office/drawing/2014/main" val="65270924"/>
                    </a:ext>
                  </a:extLst>
                </a:gridCol>
                <a:gridCol w="481474">
                  <a:extLst>
                    <a:ext uri="{9D8B030D-6E8A-4147-A177-3AD203B41FA5}">
                      <a16:colId xmlns:a16="http://schemas.microsoft.com/office/drawing/2014/main" val="3390757254"/>
                    </a:ext>
                  </a:extLst>
                </a:gridCol>
                <a:gridCol w="1512310">
                  <a:extLst>
                    <a:ext uri="{9D8B030D-6E8A-4147-A177-3AD203B41FA5}">
                      <a16:colId xmlns:a16="http://schemas.microsoft.com/office/drawing/2014/main" val="1746267912"/>
                    </a:ext>
                  </a:extLst>
                </a:gridCol>
                <a:gridCol w="1349782">
                  <a:extLst>
                    <a:ext uri="{9D8B030D-6E8A-4147-A177-3AD203B41FA5}">
                      <a16:colId xmlns:a16="http://schemas.microsoft.com/office/drawing/2014/main" val="3560301869"/>
                    </a:ext>
                  </a:extLst>
                </a:gridCol>
              </a:tblGrid>
              <a:tr h="350968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05687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x)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94748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z)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y),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path (y, z).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199628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path  (y, x).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48674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vert="vert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835878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3BCF6319-E620-7341-931E-2663D30BE784}"/>
              </a:ext>
            </a:extLst>
          </p:cNvPr>
          <p:cNvGrpSpPr/>
          <p:nvPr/>
        </p:nvGrpSpPr>
        <p:grpSpPr>
          <a:xfrm>
            <a:off x="688173" y="3429000"/>
            <a:ext cx="1389888" cy="1389888"/>
            <a:chOff x="705995" y="3200583"/>
            <a:chExt cx="1389888" cy="13898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8CA8F2-27BF-094D-9622-7719CCD4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995" y="3200583"/>
              <a:ext cx="1389888" cy="138988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8CA2FC-509E-4346-834E-D0BB3148E167}"/>
                </a:ext>
              </a:extLst>
            </p:cNvPr>
            <p:cNvSpPr txBox="1"/>
            <p:nvPr/>
          </p:nvSpPr>
          <p:spPr>
            <a:xfrm>
              <a:off x="1150759" y="4128806"/>
              <a:ext cx="4026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 I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2F1CCE-E3DD-4641-A42E-7DB77E443A5A}"/>
              </a:ext>
            </a:extLst>
          </p:cNvPr>
          <p:cNvGrpSpPr/>
          <p:nvPr/>
        </p:nvGrpSpPr>
        <p:grpSpPr>
          <a:xfrm>
            <a:off x="8127878" y="4588055"/>
            <a:ext cx="1455143" cy="1390547"/>
            <a:chOff x="2267851" y="4299585"/>
            <a:chExt cx="1749969" cy="17577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451BB2-8EC9-1D4B-9962-4A5D1E48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67851" y="4299585"/>
              <a:ext cx="1749969" cy="174996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158BF7-0781-8547-B1BE-10B878CCDB95}"/>
                </a:ext>
              </a:extLst>
            </p:cNvPr>
            <p:cNvSpPr txBox="1"/>
            <p:nvPr/>
          </p:nvSpPr>
          <p:spPr>
            <a:xfrm>
              <a:off x="2873370" y="5473784"/>
              <a:ext cx="586433" cy="5835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O</a:t>
              </a:r>
              <a:r>
                <a:rPr lang="en-US" sz="2400" b="1" i="1" baseline="30000" dirty="0"/>
                <a:t>--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B8217-3423-A146-8156-6B594999B083}"/>
              </a:ext>
            </a:extLst>
          </p:cNvPr>
          <p:cNvGrpSpPr/>
          <p:nvPr/>
        </p:nvGrpSpPr>
        <p:grpSpPr>
          <a:xfrm>
            <a:off x="8170979" y="2683217"/>
            <a:ext cx="1455143" cy="1390547"/>
            <a:chOff x="2267851" y="4299585"/>
            <a:chExt cx="1749969" cy="17577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B25CCE-3B45-5F41-A47B-9739ADA6B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67851" y="4299585"/>
              <a:ext cx="1749969" cy="174996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4124EA-2E47-DF4A-9FD8-BCC320B3C9D3}"/>
                </a:ext>
              </a:extLst>
            </p:cNvPr>
            <p:cNvSpPr txBox="1"/>
            <p:nvPr/>
          </p:nvSpPr>
          <p:spPr>
            <a:xfrm>
              <a:off x="2873370" y="5473784"/>
              <a:ext cx="588360" cy="5835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O</a:t>
              </a:r>
              <a:r>
                <a:rPr lang="en-US" sz="2400" b="1" i="1" baseline="30000" dirty="0"/>
                <a:t>+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0A08C73-BC53-CF46-96B9-B6E748944D5D}"/>
              </a:ext>
            </a:extLst>
          </p:cNvPr>
          <p:cNvSpPr/>
          <p:nvPr/>
        </p:nvSpPr>
        <p:spPr>
          <a:xfrm>
            <a:off x="3338948" y="3336926"/>
            <a:ext cx="3519054" cy="41765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A037DE5-DDBB-D24C-8C9D-288DDAF2780B}"/>
              </a:ext>
            </a:extLst>
          </p:cNvPr>
          <p:cNvSpPr/>
          <p:nvPr/>
        </p:nvSpPr>
        <p:spPr>
          <a:xfrm>
            <a:off x="3338947" y="4096234"/>
            <a:ext cx="4655125" cy="41765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08D597-7BAD-D94B-ABA2-2993C27B169B}"/>
              </a:ext>
            </a:extLst>
          </p:cNvPr>
          <p:cNvGrpSpPr/>
          <p:nvPr/>
        </p:nvGrpSpPr>
        <p:grpSpPr>
          <a:xfrm>
            <a:off x="4832379" y="1416738"/>
            <a:ext cx="1942493" cy="1825124"/>
            <a:chOff x="4832379" y="1458303"/>
            <a:chExt cx="1942493" cy="18251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4D1F7D-7F2D-9E41-9D94-916165A34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832379" y="1458303"/>
              <a:ext cx="1942493" cy="13255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ABFEA6-AD7B-DA4C-B0D7-B24484E4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070" y="2727550"/>
              <a:ext cx="432348" cy="555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60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E6497-3652-4F49-9CD0-C05F4EF6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C4126-29BE-5840-9633-D9B70DAE1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85955"/>
            <a:ext cx="10975848" cy="20813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Associate each rule with a weight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Therefore each tuple will get a weight (</a:t>
            </a:r>
            <a:r>
              <a:rPr lang="en-US" altLang="zh-CN" dirty="0"/>
              <a:t>according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semantics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Turn </a:t>
            </a:r>
            <a:r>
              <a:rPr lang="en-US" altLang="zh-CN" dirty="0"/>
              <a:t>discrete</a:t>
            </a:r>
            <a:r>
              <a:rPr lang="zh-CN" altLang="en-US" dirty="0"/>
              <a:t> </a:t>
            </a:r>
            <a:r>
              <a:rPr lang="en-US" dirty="0"/>
              <a:t>combinatorial search into continuous optimization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Recover the desired logic program from the optimized weights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A63A6-1F0B-2947-8F86-9C2E47C3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7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F8619BE-ED18-E947-8710-A097CA58F73D}"/>
              </a:ext>
            </a:extLst>
          </p:cNvPr>
          <p:cNvSpPr/>
          <p:nvPr/>
        </p:nvSpPr>
        <p:spPr>
          <a:xfrm>
            <a:off x="942108" y="1690687"/>
            <a:ext cx="10411692" cy="10688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Inspired by the popular paradigm in mathematical optimizations </a:t>
            </a:r>
          </a:p>
          <a:p>
            <a:pPr algn="ctr"/>
            <a:r>
              <a:rPr lang="en-US" sz="2800" dirty="0"/>
              <a:t>like LP relaxation, SDP relaxation, etc.</a:t>
            </a:r>
          </a:p>
        </p:txBody>
      </p:sp>
    </p:spTree>
    <p:extLst>
      <p:ext uri="{BB962C8B-B14F-4D97-AF65-F5344CB8AC3E}">
        <p14:creationId xmlns:p14="http://schemas.microsoft.com/office/powerpoint/2010/main" val="14941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34AF-28D6-E647-A906-B80BDEAB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A0D38-0849-AF42-BB80-D667BF771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C07E-C14A-4E39-96E1-70798E95AE85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A8C79-1141-994E-87E8-8446A4D68CC1}"/>
              </a:ext>
            </a:extLst>
          </p:cNvPr>
          <p:cNvSpPr txBox="1"/>
          <p:nvPr/>
        </p:nvSpPr>
        <p:spPr>
          <a:xfrm>
            <a:off x="3669792" y="4319540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Datalog</a:t>
            </a:r>
            <a:r>
              <a:rPr lang="en-US" b="1" dirty="0"/>
              <a:t> Relaxation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68F68-7C10-C640-9874-2A60068183DF}"/>
              </a:ext>
            </a:extLst>
          </p:cNvPr>
          <p:cNvSpPr txBox="1"/>
          <p:nvPr/>
        </p:nvSpPr>
        <p:spPr>
          <a:xfrm>
            <a:off x="1458644" y="431954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54C2-ABCF-EC48-8BBD-0575F6EEEA79}"/>
              </a:ext>
            </a:extLst>
          </p:cNvPr>
          <p:cNvSpPr txBox="1"/>
          <p:nvPr/>
        </p:nvSpPr>
        <p:spPr>
          <a:xfrm>
            <a:off x="6722191" y="4319540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5B201-E58E-5C45-9920-95BA2EEE4A10}"/>
              </a:ext>
            </a:extLst>
          </p:cNvPr>
          <p:cNvSpPr txBox="1"/>
          <p:nvPr/>
        </p:nvSpPr>
        <p:spPr>
          <a:xfrm>
            <a:off x="9247437" y="431954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9C18A-51BC-FD49-B326-C9D2248CB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2477" y="2182368"/>
            <a:ext cx="1834634" cy="1834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FF623C-8088-5546-8397-BF7E64E923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982587" y="2297819"/>
            <a:ext cx="1834634" cy="1834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A661BD-639A-B243-83AF-78C005EEB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6496433" y="2300737"/>
            <a:ext cx="1658111" cy="1658111"/>
          </a:xfrm>
          <a:prstGeom prst="rect">
            <a:avLst/>
          </a:prstGeom>
        </p:spPr>
      </p:pic>
      <p:cxnSp>
        <p:nvCxnSpPr>
          <p:cNvPr id="37" name="Straight Connector 36" hidden="1">
            <a:extLst>
              <a:ext uri="{FF2B5EF4-FFF2-40B4-BE49-F238E27FC236}">
                <a16:creationId xmlns:a16="http://schemas.microsoft.com/office/drawing/2014/main" id="{94390144-5A2E-3749-95FD-4889E15A8AFA}"/>
              </a:ext>
            </a:extLst>
          </p:cNvPr>
          <p:cNvCxnSpPr/>
          <p:nvPr/>
        </p:nvCxnSpPr>
        <p:spPr>
          <a:xfrm>
            <a:off x="838200" y="4059936"/>
            <a:ext cx="1035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519CA14-1831-DF4A-B0EC-B349A2E53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154" y="2243066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9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4218B-D469-FA4F-A508-6056C594A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Datalog</a:t>
            </a:r>
            <a:r>
              <a:rPr lang="en-US" sz="4000" dirty="0"/>
              <a:t> relaxation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5013C-2CBB-784F-92E2-0247152D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955"/>
            <a:ext cx="10515600" cy="561975"/>
          </a:xfrm>
        </p:spPr>
        <p:txBody>
          <a:bodyPr/>
          <a:lstStyle/>
          <a:p>
            <a:r>
              <a:rPr lang="en-US" altLang="zh-CN" dirty="0"/>
              <a:t>Discrete</a:t>
            </a:r>
            <a:r>
              <a:rPr lang="en-US" dirty="0"/>
              <a:t> </a:t>
            </a:r>
            <a:r>
              <a:rPr lang="en-US" altLang="zh-CN" dirty="0"/>
              <a:t>Combinatorial</a:t>
            </a:r>
            <a:r>
              <a:rPr lang="zh-CN" altLang="en-US" dirty="0"/>
              <a:t> </a:t>
            </a:r>
            <a:r>
              <a:rPr lang="en-US" dirty="0"/>
              <a:t>Search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Continuous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A511F-7906-B842-8902-1C94E97A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F6F98-5FD8-4E4B-873B-B5026D419E81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5C34C7A-B0DD-8248-871C-56B039A1F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977"/>
              </p:ext>
            </p:extLst>
          </p:nvPr>
        </p:nvGraphicFramePr>
        <p:xfrm>
          <a:off x="1175824" y="2658564"/>
          <a:ext cx="5042096" cy="175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530">
                  <a:extLst>
                    <a:ext uri="{9D8B030D-6E8A-4147-A177-3AD203B41FA5}">
                      <a16:colId xmlns:a16="http://schemas.microsoft.com/office/drawing/2014/main" val="65270924"/>
                    </a:ext>
                  </a:extLst>
                </a:gridCol>
                <a:gridCol w="481474">
                  <a:extLst>
                    <a:ext uri="{9D8B030D-6E8A-4147-A177-3AD203B41FA5}">
                      <a16:colId xmlns:a16="http://schemas.microsoft.com/office/drawing/2014/main" val="3390757254"/>
                    </a:ext>
                  </a:extLst>
                </a:gridCol>
                <a:gridCol w="1512310">
                  <a:extLst>
                    <a:ext uri="{9D8B030D-6E8A-4147-A177-3AD203B41FA5}">
                      <a16:colId xmlns:a16="http://schemas.microsoft.com/office/drawing/2014/main" val="1746267912"/>
                    </a:ext>
                  </a:extLst>
                </a:gridCol>
                <a:gridCol w="1349782">
                  <a:extLst>
                    <a:ext uri="{9D8B030D-6E8A-4147-A177-3AD203B41FA5}">
                      <a16:colId xmlns:a16="http://schemas.microsoft.com/office/drawing/2014/main" val="3560301869"/>
                    </a:ext>
                  </a:extLst>
                </a:gridCol>
              </a:tblGrid>
              <a:tr h="43871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105687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z)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y),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path (y, z).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994748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x)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edge  (x, y).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199628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path  (x, y)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:-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path  (y, x).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486745"/>
                  </a:ext>
                </a:extLst>
              </a:tr>
            </a:tbl>
          </a:graphicData>
        </a:graphic>
      </p:graphicFrame>
      <p:graphicFrame>
        <p:nvGraphicFramePr>
          <p:cNvPr id="7" name="Table Conclusions">
            <a:extLst>
              <a:ext uri="{FF2B5EF4-FFF2-40B4-BE49-F238E27FC236}">
                <a16:creationId xmlns:a16="http://schemas.microsoft.com/office/drawing/2014/main" id="{C72304FF-D554-574A-BA12-C08872FDA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325477"/>
              </p:ext>
            </p:extLst>
          </p:nvPr>
        </p:nvGraphicFramePr>
        <p:xfrm>
          <a:off x="662540" y="4804226"/>
          <a:ext cx="2205351" cy="9144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091653">
                  <a:extLst>
                    <a:ext uri="{9D8B030D-6E8A-4147-A177-3AD203B41FA5}">
                      <a16:colId xmlns:a16="http://schemas.microsoft.com/office/drawing/2014/main" val="529335950"/>
                    </a:ext>
                  </a:extLst>
                </a:gridCol>
                <a:gridCol w="1113698">
                  <a:extLst>
                    <a:ext uri="{9D8B030D-6E8A-4147-A177-3AD203B41FA5}">
                      <a16:colId xmlns:a16="http://schemas.microsoft.com/office/drawing/2014/main" val="400472386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/>
                        <a:t>edge(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1</a:t>
                      </a:r>
                      <a:r>
                        <a:rPr lang="en-US" sz="1600" b="0" i="0" baseline="0" dirty="0"/>
                        <a:t>, 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US" sz="1600" b="0" i="0" baseline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/>
                        <a:t>edge(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US" sz="1600" b="0" i="0" baseline="0" dirty="0"/>
                        <a:t>, 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3</a:t>
                      </a:r>
                      <a:r>
                        <a:rPr lang="en-US" sz="1600" b="0" i="0" baseline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3905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54493"/>
                  </a:ext>
                </a:extLst>
              </a:tr>
            </a:tbl>
          </a:graphicData>
        </a:graphic>
      </p:graphicFrame>
      <p:graphicFrame>
        <p:nvGraphicFramePr>
          <p:cNvPr id="8" name="Table Conclusions">
            <a:extLst>
              <a:ext uri="{FF2B5EF4-FFF2-40B4-BE49-F238E27FC236}">
                <a16:creationId xmlns:a16="http://schemas.microsoft.com/office/drawing/2014/main" id="{660518EF-D049-FE47-B800-5310B4D09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481"/>
              </p:ext>
            </p:extLst>
          </p:nvPr>
        </p:nvGraphicFramePr>
        <p:xfrm>
          <a:off x="4152462" y="4804226"/>
          <a:ext cx="7328070" cy="9144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221345">
                  <a:extLst>
                    <a:ext uri="{9D8B030D-6E8A-4147-A177-3AD203B41FA5}">
                      <a16:colId xmlns:a16="http://schemas.microsoft.com/office/drawing/2014/main" val="529335950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4004723867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1574705987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1632042883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4260038378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210015162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baseline="0" dirty="0"/>
                        <a:t>path(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1</a:t>
                      </a:r>
                      <a:r>
                        <a:rPr lang="en-US" sz="1600" b="0" i="0" baseline="0" dirty="0"/>
                        <a:t>, 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US" sz="1600" b="0" i="0" baseline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baseline="0" dirty="0"/>
                        <a:t>path(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2</a:t>
                      </a:r>
                      <a:r>
                        <a:rPr lang="en-US" sz="1600" b="0" i="0" baseline="0" dirty="0"/>
                        <a:t>, </a:t>
                      </a:r>
                      <a:r>
                        <a:rPr lang="en-US" sz="1600" b="0" i="0" baseline="0" dirty="0">
                          <a:latin typeface="Consolas" panose="020B0609020204030204" pitchFamily="49" charset="0"/>
                        </a:rPr>
                        <a:t>3</a:t>
                      </a:r>
                      <a:r>
                        <a:rPr lang="en-US" sz="1600" b="0" i="0" baseline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path(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path(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path(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3905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0.21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baseline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544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B14EF-770F-B04F-8BAB-14419E66201E}"/>
                  </a:ext>
                </a:extLst>
              </p:cNvPr>
              <p:cNvSpPr txBox="1"/>
              <p:nvPr/>
            </p:nvSpPr>
            <p:spPr>
              <a:xfrm>
                <a:off x="6613233" y="2977374"/>
                <a:ext cx="4106829" cy="796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𝑝𝑜𝑠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𝑛𝑒𝑔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(0−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B14EF-770F-B04F-8BAB-14419E662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233" y="2977374"/>
                <a:ext cx="4106829" cy="796115"/>
              </a:xfrm>
              <a:prstGeom prst="rect">
                <a:avLst/>
              </a:prstGeom>
              <a:blipFill>
                <a:blip r:embed="rId3"/>
                <a:stretch>
                  <a:fillRect t="-115625" b="-15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34DD9D-695F-484D-9E0F-E30922797467}"/>
              </a:ext>
            </a:extLst>
          </p:cNvPr>
          <p:cNvGraphicFramePr>
            <a:graphicFrameLocks noGrp="1"/>
          </p:cNvGraphicFramePr>
          <p:nvPr/>
        </p:nvGraphicFramePr>
        <p:xfrm>
          <a:off x="678375" y="2682790"/>
          <a:ext cx="665018" cy="175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018">
                  <a:extLst>
                    <a:ext uri="{9D8B030D-6E8A-4147-A177-3AD203B41FA5}">
                      <a16:colId xmlns:a16="http://schemas.microsoft.com/office/drawing/2014/main" val="255809639"/>
                    </a:ext>
                  </a:extLst>
                </a:gridCol>
              </a:tblGrid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087402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321356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560236"/>
                  </a:ext>
                </a:extLst>
              </a:tr>
              <a:tr h="438710">
                <a:tc>
                  <a:txBody>
                    <a:bodyPr/>
                    <a:lstStyle/>
                    <a:p>
                      <a:pPr algn="r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9748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481F0C-64FA-2349-9A3A-96681D2D6E32}"/>
                  </a:ext>
                </a:extLst>
              </p:cNvPr>
              <p:cNvSpPr txBox="1"/>
              <p:nvPr/>
            </p:nvSpPr>
            <p:spPr>
              <a:xfrm>
                <a:off x="228705" y="2206706"/>
                <a:ext cx="1616981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Parameters: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481F0C-64FA-2349-9A3A-96681D2D6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05" y="2206706"/>
                <a:ext cx="1616981" cy="402931"/>
              </a:xfrm>
              <a:prstGeom prst="rect">
                <a:avLst/>
              </a:prstGeom>
              <a:blipFill>
                <a:blip r:embed="rId4"/>
                <a:stretch>
                  <a:fillRect l="-312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D5D68C8-F678-7546-93A4-F8BD26A62960}"/>
              </a:ext>
            </a:extLst>
          </p:cNvPr>
          <p:cNvSpPr/>
          <p:nvPr/>
        </p:nvSpPr>
        <p:spPr>
          <a:xfrm>
            <a:off x="738804" y="2616654"/>
            <a:ext cx="665018" cy="179675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CDEF7F-772D-2541-A608-64F455A5F679}"/>
                  </a:ext>
                </a:extLst>
              </p:cNvPr>
              <p:cNvSpPr txBox="1"/>
              <p:nvPr/>
            </p:nvSpPr>
            <p:spPr>
              <a:xfrm>
                <a:off x="3685475" y="5349134"/>
                <a:ext cx="26346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CDEF7F-772D-2541-A608-64F455A5F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475" y="5349134"/>
                <a:ext cx="263469" cy="276999"/>
              </a:xfrm>
              <a:prstGeom prst="rect">
                <a:avLst/>
              </a:prstGeom>
              <a:blipFill>
                <a:blip r:embed="rId5"/>
                <a:stretch>
                  <a:fillRect l="-9091" r="-4545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C97F83-0C00-9A43-8DFF-EE064FED4CAC}"/>
                  </a:ext>
                </a:extLst>
              </p:cNvPr>
              <p:cNvSpPr txBox="1"/>
              <p:nvPr/>
            </p:nvSpPr>
            <p:spPr>
              <a:xfrm>
                <a:off x="3742254" y="4902831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C97F83-0C00-9A43-8DFF-EE064FED4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54" y="4902831"/>
                <a:ext cx="149913" cy="276999"/>
              </a:xfrm>
              <a:prstGeom prst="rect">
                <a:avLst/>
              </a:prstGeom>
              <a:blipFill>
                <a:blip r:embed="rId6"/>
                <a:stretch>
                  <a:fillRect l="-33333"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169366-0899-D749-AE55-50C4B8BB1EA8}"/>
                  </a:ext>
                </a:extLst>
              </p:cNvPr>
              <p:cNvSpPr txBox="1"/>
              <p:nvPr/>
            </p:nvSpPr>
            <p:spPr>
              <a:xfrm>
                <a:off x="6424551" y="2539611"/>
                <a:ext cx="336303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</m:oMath>
                </a14:m>
                <a:r>
                  <a:rPr lang="en-US" dirty="0"/>
                  <a:t> which minimizes the loss: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169366-0899-D749-AE55-50C4B8BB1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551" y="2539611"/>
                <a:ext cx="3363037" cy="402931"/>
              </a:xfrm>
              <a:prstGeom prst="rect">
                <a:avLst/>
              </a:prstGeom>
              <a:blipFill>
                <a:blip r:embed="rId7"/>
                <a:stretch>
                  <a:fillRect l="-1504" r="-37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A18B8D28-4D23-E54D-B735-203F4CA80CBC}"/>
              </a:ext>
            </a:extLst>
          </p:cNvPr>
          <p:cNvSpPr/>
          <p:nvPr/>
        </p:nvSpPr>
        <p:spPr>
          <a:xfrm>
            <a:off x="6424551" y="2331076"/>
            <a:ext cx="4419460" cy="17386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90AB62E1-A162-1D40-9537-3279A9F625BE}"/>
              </a:ext>
            </a:extLst>
          </p:cNvPr>
          <p:cNvSpPr/>
          <p:nvPr/>
        </p:nvSpPr>
        <p:spPr>
          <a:xfrm>
            <a:off x="585115" y="5283382"/>
            <a:ext cx="2360200" cy="1072968"/>
          </a:xfrm>
          <a:prstGeom prst="wedgeRectCallout">
            <a:avLst>
              <a:gd name="adj1" fmla="val 80619"/>
              <a:gd name="adj2" fmla="val -244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Question: how do we compute this?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C9832E7-B989-BA4C-B9BA-95FA7C9F4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172460"/>
              </p:ext>
            </p:extLst>
          </p:nvPr>
        </p:nvGraphicFramePr>
        <p:xfrm>
          <a:off x="4152462" y="5726416"/>
          <a:ext cx="7328070" cy="41563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221345">
                  <a:extLst>
                    <a:ext uri="{9D8B030D-6E8A-4147-A177-3AD203B41FA5}">
                      <a16:colId xmlns:a16="http://schemas.microsoft.com/office/drawing/2014/main" val="3919389265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238699676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2455567351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636307278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384228898"/>
                    </a:ext>
                  </a:extLst>
                </a:gridCol>
                <a:gridCol w="1221345">
                  <a:extLst>
                    <a:ext uri="{9D8B030D-6E8A-4147-A177-3AD203B41FA5}">
                      <a16:colId xmlns:a16="http://schemas.microsoft.com/office/drawing/2014/main" val="2757547766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baseline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194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7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  <p:bldP spid="15" grpId="0"/>
      <p:bldP spid="17" grpId="0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17224</TotalTime>
  <Words>1245</Words>
  <Application>Microsoft Macintosh PowerPoint</Application>
  <PresentationFormat>Widescreen</PresentationFormat>
  <Paragraphs>341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Candara</vt:lpstr>
      <vt:lpstr>Chalkboard</vt:lpstr>
      <vt:lpstr>Consolas</vt:lpstr>
      <vt:lpstr>Office Theme</vt:lpstr>
      <vt:lpstr>PowerPoint Presentation</vt:lpstr>
      <vt:lpstr>Background</vt:lpstr>
      <vt:lpstr>The Problem &amp; Challenges</vt:lpstr>
      <vt:lpstr>Central Question</vt:lpstr>
      <vt:lpstr>Outline</vt:lpstr>
      <vt:lpstr>Rule Selection Problem</vt:lpstr>
      <vt:lpstr>Key idea</vt:lpstr>
      <vt:lpstr>Outline</vt:lpstr>
      <vt:lpstr>Datalog relaxation</vt:lpstr>
      <vt:lpstr>Datalog relaxation</vt:lpstr>
      <vt:lpstr>Connections to classical Datalog</vt:lpstr>
      <vt:lpstr>Outline</vt:lpstr>
      <vt:lpstr>Optimization</vt:lpstr>
      <vt:lpstr>Outline</vt:lpstr>
      <vt:lpstr>Evaluation</vt:lpstr>
      <vt:lpstr>Difflog vs ALPS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Mukund Raghothaman, Fnu</dc:creator>
  <cp:lastModifiedBy>Si, Xujie</cp:lastModifiedBy>
  <cp:revision>359</cp:revision>
  <dcterms:created xsi:type="dcterms:W3CDTF">2019-06-03T10:14:26Z</dcterms:created>
  <dcterms:modified xsi:type="dcterms:W3CDTF">2019-08-13T06:26:41Z</dcterms:modified>
</cp:coreProperties>
</file>