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6" r:id="rId17"/>
    <p:sldId id="274" r:id="rId18"/>
    <p:sldId id="275" r:id="rId19"/>
    <p:sldId id="277" r:id="rId20"/>
    <p:sldId id="278" r:id="rId21"/>
    <p:sldId id="270"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8" autoAdjust="0"/>
    <p:restoredTop sz="87795" autoAdjust="0"/>
  </p:normalViewPr>
  <p:slideViewPr>
    <p:cSldViewPr>
      <p:cViewPr>
        <p:scale>
          <a:sx n="70" d="100"/>
          <a:sy n="70" d="100"/>
        </p:scale>
        <p:origin x="-878" y="-1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641BAD8-31ED-49C5-B0A5-22A954DB1758}" type="datetimeFigureOut">
              <a:rPr lang="en-US"/>
              <a:pPr>
                <a:defRPr/>
              </a:pPr>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B7141F-3E1D-45B6-A862-8A405C8D3BA8}" type="slidenum">
              <a:rPr lang="en-US"/>
              <a:pPr>
                <a:defRPr/>
              </a:pPr>
              <a:t>‹#›</a:t>
            </a:fld>
            <a:endParaRPr lang="en-US"/>
          </a:p>
        </p:txBody>
      </p:sp>
    </p:spTree>
    <p:extLst>
      <p:ext uri="{BB962C8B-B14F-4D97-AF65-F5344CB8AC3E}">
        <p14:creationId xmlns:p14="http://schemas.microsoft.com/office/powerpoint/2010/main" val="975137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 goal is to teach you NOT to memorize</a:t>
            </a:r>
            <a:r>
              <a:rPr lang="en-US" baseline="0" dirty="0" smtClean="0"/>
              <a:t> the rotations, but rather to be able to easily reconstruct the cases and the rotations that fix them from scratch.</a:t>
            </a:r>
            <a:endParaRPr lang="en-US" dirty="0" smtClean="0"/>
          </a:p>
        </p:txBody>
      </p:sp>
      <p:sp>
        <p:nvSpPr>
          <p:cNvPr id="194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90BC662-C0B9-4872-9E35-188BB1FE4C11}"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Right </a:t>
            </a:r>
            <a:r>
              <a:rPr lang="en-US" dirty="0" err="1" smtClean="0"/>
              <a:t>subtree</a:t>
            </a:r>
            <a:r>
              <a:rPr lang="en-US" dirty="0" smtClean="0"/>
              <a:t> is too damn big, so we rotate x and z to the left.</a:t>
            </a:r>
          </a:p>
          <a:p>
            <a:pPr eaLnBrk="1" hangingPunct="1">
              <a:spcBef>
                <a:spcPct val="0"/>
              </a:spcBef>
            </a:pPr>
            <a:r>
              <a:rPr lang="en-US" dirty="0" smtClean="0"/>
              <a:t>Which of these two nodes have to contain key x? Which one have to contain key z? (MUST preserve </a:t>
            </a:r>
            <a:r>
              <a:rPr lang="en-US" dirty="0" err="1" smtClean="0"/>
              <a:t>inorder</a:t>
            </a:r>
            <a:r>
              <a:rPr lang="en-US" dirty="0" smtClean="0"/>
              <a:t> traversal)</a:t>
            </a:r>
          </a:p>
          <a:p>
            <a:pPr eaLnBrk="1" hangingPunct="1">
              <a:spcBef>
                <a:spcPct val="0"/>
              </a:spcBef>
            </a:pPr>
            <a:r>
              <a:rPr lang="en-US" dirty="0" smtClean="0"/>
              <a:t>Which order do we have to reattach the </a:t>
            </a:r>
            <a:r>
              <a:rPr lang="en-US" dirty="0" err="1" smtClean="0"/>
              <a:t>subtrees</a:t>
            </a:r>
            <a:r>
              <a:rPr lang="en-US" dirty="0" smtClean="0"/>
              <a:t> in? (maintain </a:t>
            </a:r>
            <a:r>
              <a:rPr lang="en-US" dirty="0" err="1" smtClean="0"/>
              <a:t>inorder</a:t>
            </a:r>
            <a:r>
              <a:rPr lang="en-US" dirty="0" smtClean="0"/>
              <a:t> traversal…)</a:t>
            </a:r>
          </a:p>
          <a:p>
            <a:pPr eaLnBrk="1" hangingPunct="1">
              <a:spcBef>
                <a:spcPct val="0"/>
              </a:spcBef>
            </a:pPr>
            <a:r>
              <a:rPr lang="en-US" dirty="0" smtClean="0"/>
              <a:t>Note: height of this whole </a:t>
            </a:r>
            <a:r>
              <a:rPr lang="en-US" dirty="0" err="1" smtClean="0"/>
              <a:t>subtree</a:t>
            </a:r>
            <a:r>
              <a:rPr lang="en-US" dirty="0" smtClean="0"/>
              <a:t> x is the same before and after… so won’t affect balance factor of any ancestors higher up. Since the tree was an AVL tree before the delete, all other nodes in the tree have balance factors -1, 0 or 1, and we are done.</a:t>
            </a:r>
          </a:p>
        </p:txBody>
      </p:sp>
      <p:sp>
        <p:nvSpPr>
          <p:cNvPr id="215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CEEA880-0D9B-441E-81F1-422EAADA43AE}"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Right </a:t>
            </a:r>
            <a:r>
              <a:rPr lang="en-US" dirty="0" err="1" smtClean="0"/>
              <a:t>subtree</a:t>
            </a:r>
            <a:r>
              <a:rPr lang="en-US" dirty="0" smtClean="0"/>
              <a:t> is too damn big, so we again rotate x and z to the left.</a:t>
            </a:r>
          </a:p>
          <a:p>
            <a:pPr eaLnBrk="1" hangingPunct="1">
              <a:spcBef>
                <a:spcPct val="0"/>
              </a:spcBef>
            </a:pPr>
            <a:r>
              <a:rPr lang="en-US" dirty="0" smtClean="0"/>
              <a:t>Which of these two nodes has to contain key x? Which one has to contain key z? (MUST preserve </a:t>
            </a:r>
            <a:r>
              <a:rPr lang="en-US" dirty="0" err="1" smtClean="0"/>
              <a:t>inorder</a:t>
            </a:r>
            <a:r>
              <a:rPr lang="en-US" dirty="0" smtClean="0"/>
              <a:t> traversal)</a:t>
            </a:r>
          </a:p>
          <a:p>
            <a:pPr eaLnBrk="1" hangingPunct="1">
              <a:spcBef>
                <a:spcPct val="0"/>
              </a:spcBef>
            </a:pPr>
            <a:r>
              <a:rPr lang="en-US" dirty="0" smtClean="0"/>
              <a:t>Which order do we have to reattach the </a:t>
            </a:r>
            <a:r>
              <a:rPr lang="en-US" dirty="0" err="1" smtClean="0"/>
              <a:t>subtrees</a:t>
            </a:r>
            <a:r>
              <a:rPr lang="en-US" dirty="0" smtClean="0"/>
              <a:t> in? </a:t>
            </a:r>
            <a:r>
              <a:rPr lang="en-US" dirty="0" smtClean="0"/>
              <a:t>(</a:t>
            </a:r>
            <a:r>
              <a:rPr lang="en-US" dirty="0" smtClean="0"/>
              <a:t>maintain </a:t>
            </a:r>
            <a:r>
              <a:rPr lang="en-US" dirty="0" err="1" smtClean="0"/>
              <a:t>inorder</a:t>
            </a:r>
            <a:r>
              <a:rPr lang="en-US" dirty="0" smtClean="0"/>
              <a:t> traversal…)</a:t>
            </a:r>
          </a:p>
          <a:p>
            <a:pPr eaLnBrk="1" hangingPunct="1">
              <a:spcBef>
                <a:spcPct val="0"/>
              </a:spcBef>
            </a:pPr>
            <a:r>
              <a:rPr lang="en-US" dirty="0" smtClean="0"/>
              <a:t>Height of this entire</a:t>
            </a:r>
            <a:r>
              <a:rPr lang="en-US" baseline="0" dirty="0" smtClean="0"/>
              <a:t> </a:t>
            </a:r>
            <a:r>
              <a:rPr lang="en-US" dirty="0" err="1" smtClean="0"/>
              <a:t>subtree</a:t>
            </a:r>
            <a:r>
              <a:rPr lang="en-US" dirty="0" smtClean="0"/>
              <a:t> decreases by 1 when we do this rotation.</a:t>
            </a:r>
          </a:p>
          <a:p>
            <a:pPr eaLnBrk="1" hangingPunct="1">
              <a:spcBef>
                <a:spcPct val="0"/>
              </a:spcBef>
            </a:pPr>
            <a:r>
              <a:rPr lang="en-US" dirty="0" smtClean="0"/>
              <a:t>Thus, we might need to change ancestors’ balance factors.</a:t>
            </a:r>
          </a:p>
          <a:p>
            <a:pPr eaLnBrk="1" hangingPunct="1">
              <a:spcBef>
                <a:spcPct val="0"/>
              </a:spcBef>
            </a:pPr>
            <a:r>
              <a:rPr lang="en-US" dirty="0" smtClean="0"/>
              <a:t>This means we have to check ancestors to see if we need to do any rotations. </a:t>
            </a:r>
            <a:r>
              <a:rPr lang="en-US" dirty="0" err="1" smtClean="0"/>
              <a:t>Recurse</a:t>
            </a:r>
            <a:r>
              <a:rPr lang="en-US" dirty="0" smtClean="0"/>
              <a:t> </a:t>
            </a:r>
            <a:r>
              <a:rPr lang="en-US" dirty="0" smtClean="0"/>
              <a:t>up the tree!</a:t>
            </a:r>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6EB4D2C-9530-4A2A-8B4E-8C4C4BD13279}"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Link is for symmetric case…</a:t>
            </a: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0DD8727-7544-43E6-8874-1447A362E49A}"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heights of T3, T21 and</a:t>
            </a:r>
            <a:r>
              <a:rPr lang="en-US" baseline="0" dirty="0" smtClean="0"/>
              <a:t> T22?</a:t>
            </a:r>
          </a:p>
          <a:p>
            <a:r>
              <a:rPr lang="en-US" baseline="0" dirty="0" smtClean="0"/>
              <a:t>What are the keys in each node on the right?</a:t>
            </a:r>
          </a:p>
          <a:p>
            <a:r>
              <a:rPr lang="en-US" baseline="0" dirty="0" smtClean="0"/>
              <a:t>What order are the </a:t>
            </a:r>
            <a:r>
              <a:rPr lang="en-US" baseline="0" dirty="0" err="1" smtClean="0"/>
              <a:t>subtrees</a:t>
            </a:r>
            <a:r>
              <a:rPr lang="en-US" baseline="0" dirty="0" smtClean="0"/>
              <a:t> reattached in?</a:t>
            </a:r>
          </a:p>
          <a:p>
            <a:r>
              <a:rPr lang="en-US" baseline="0" dirty="0" smtClean="0"/>
              <a:t>What are the balance factors?</a:t>
            </a:r>
            <a:endParaRPr lang="en-US" dirty="0"/>
          </a:p>
        </p:txBody>
      </p:sp>
      <p:sp>
        <p:nvSpPr>
          <p:cNvPr id="4" name="Slide Number Placeholder 3"/>
          <p:cNvSpPr>
            <a:spLocks noGrp="1"/>
          </p:cNvSpPr>
          <p:nvPr>
            <p:ph type="sldNum" sz="quarter" idx="10"/>
          </p:nvPr>
        </p:nvSpPr>
        <p:spPr/>
        <p:txBody>
          <a:bodyPr/>
          <a:lstStyle/>
          <a:p>
            <a:pPr>
              <a:defRPr/>
            </a:pPr>
            <a:fld id="{6AB7141F-3E1D-45B6-A862-8A405C8D3BA8}" type="slidenum">
              <a:rPr lang="en-US" smtClean="0"/>
              <a:pPr>
                <a:defRPr/>
              </a:pPr>
              <a:t>17</a:t>
            </a:fld>
            <a:endParaRPr lang="en-US"/>
          </a:p>
        </p:txBody>
      </p:sp>
    </p:spTree>
    <p:extLst>
      <p:ext uri="{BB962C8B-B14F-4D97-AF65-F5344CB8AC3E}">
        <p14:creationId xmlns:p14="http://schemas.microsoft.com/office/powerpoint/2010/main" val="3285273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heights of T3, T21 and T22?</a:t>
            </a:r>
          </a:p>
          <a:p>
            <a:r>
              <a:rPr lang="en-US" dirty="0" smtClean="0"/>
              <a:t>T</a:t>
            </a:r>
            <a:r>
              <a:rPr lang="en-US" baseline="0" dirty="0" smtClean="0"/>
              <a:t>his is basically the same as the previous case.</a:t>
            </a:r>
          </a:p>
          <a:p>
            <a:r>
              <a:rPr lang="en-US" baseline="0" dirty="0" smtClean="0"/>
              <a:t>We place keys in the same places and attach </a:t>
            </a:r>
            <a:r>
              <a:rPr lang="en-US" baseline="0" dirty="0" err="1" smtClean="0"/>
              <a:t>subtrees</a:t>
            </a:r>
            <a:r>
              <a:rPr lang="en-US" baseline="0" dirty="0" smtClean="0"/>
              <a:t> in the same order.</a:t>
            </a:r>
          </a:p>
          <a:p>
            <a:r>
              <a:rPr lang="en-US" baseline="0" dirty="0" smtClean="0"/>
              <a:t>We just have to be a tiny bit careful with balance factors at the end!</a:t>
            </a:r>
            <a:endParaRPr lang="en-US" dirty="0"/>
          </a:p>
        </p:txBody>
      </p:sp>
      <p:sp>
        <p:nvSpPr>
          <p:cNvPr id="4" name="Slide Number Placeholder 3"/>
          <p:cNvSpPr>
            <a:spLocks noGrp="1"/>
          </p:cNvSpPr>
          <p:nvPr>
            <p:ph type="sldNum" sz="quarter" idx="10"/>
          </p:nvPr>
        </p:nvSpPr>
        <p:spPr/>
        <p:txBody>
          <a:bodyPr/>
          <a:lstStyle/>
          <a:p>
            <a:pPr>
              <a:defRPr/>
            </a:pPr>
            <a:fld id="{6AB7141F-3E1D-45B6-A862-8A405C8D3BA8}" type="slidenum">
              <a:rPr lang="en-US" smtClean="0"/>
              <a:pPr>
                <a:defRPr/>
              </a:pPr>
              <a:t>18</a:t>
            </a:fld>
            <a:endParaRPr lang="en-US"/>
          </a:p>
        </p:txBody>
      </p:sp>
    </p:spTree>
    <p:extLst>
      <p:ext uri="{BB962C8B-B14F-4D97-AF65-F5344CB8AC3E}">
        <p14:creationId xmlns:p14="http://schemas.microsoft.com/office/powerpoint/2010/main" val="37761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a:t>
            </a:r>
            <a:r>
              <a:rPr lang="en-US" baseline="0" dirty="0" smtClean="0"/>
              <a:t> we do the same thing, just being a bit careful with the balance factors.</a:t>
            </a:r>
          </a:p>
          <a:p>
            <a:r>
              <a:rPr lang="en-US" baseline="0" dirty="0" smtClean="0"/>
              <a:t>[Go through this quickly!]</a:t>
            </a:r>
            <a:endParaRPr lang="en-US" dirty="0"/>
          </a:p>
        </p:txBody>
      </p:sp>
      <p:sp>
        <p:nvSpPr>
          <p:cNvPr id="4" name="Slide Number Placeholder 3"/>
          <p:cNvSpPr>
            <a:spLocks noGrp="1"/>
          </p:cNvSpPr>
          <p:nvPr>
            <p:ph type="sldNum" sz="quarter" idx="10"/>
          </p:nvPr>
        </p:nvSpPr>
        <p:spPr/>
        <p:txBody>
          <a:bodyPr/>
          <a:lstStyle/>
          <a:p>
            <a:pPr>
              <a:defRPr/>
            </a:pPr>
            <a:fld id="{6AB7141F-3E1D-45B6-A862-8A405C8D3BA8}" type="slidenum">
              <a:rPr lang="en-US" smtClean="0"/>
              <a:pPr>
                <a:defRPr/>
              </a:pPr>
              <a:t>19</a:t>
            </a:fld>
            <a:endParaRPr lang="en-US"/>
          </a:p>
        </p:txBody>
      </p:sp>
    </p:spTree>
    <p:extLst>
      <p:ext uri="{BB962C8B-B14F-4D97-AF65-F5344CB8AC3E}">
        <p14:creationId xmlns:p14="http://schemas.microsoft.com/office/powerpoint/2010/main" val="318160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Do interactive deletes (and maybe inserts) and get audience to tell you what balance factors will be, what order things will be attached in, etc.</a:t>
            </a:r>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AD88193-4A3B-4F26-81C8-4218378D2823}" type="slidenum">
              <a:rPr lang="en-US" smtClean="0"/>
              <a:pPr fontAlgn="base">
                <a:spcBef>
                  <a:spcPct val="0"/>
                </a:spcBef>
                <a:spcAft>
                  <a:spcPct val="0"/>
                </a:spcAft>
                <a:defRPr/>
              </a:pPr>
              <a:t>21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6A5DFA-A1D8-4ABD-982E-C5B02744A9DD}" type="datetimeFigureOut">
              <a:rPr lang="en-US"/>
              <a:pPr>
                <a:defRPr/>
              </a:pPr>
              <a:t>1/23/2014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CEFF49-C921-4B2B-B07B-69D0B8A3081D}" type="slidenum">
              <a:rPr lang="en-US"/>
              <a:pPr>
                <a:defRPr/>
              </a:pPr>
              <a:t>‹#›</a:t>
            </a:fld>
            <a:endParaRPr lang="en-US"/>
          </a:p>
        </p:txBody>
      </p:sp>
    </p:spTree>
    <p:extLst>
      <p:ext uri="{BB962C8B-B14F-4D97-AF65-F5344CB8AC3E}">
        <p14:creationId xmlns:p14="http://schemas.microsoft.com/office/powerpoint/2010/main" val="107885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E1215B-B45A-40A9-9158-A64B20B87387}" type="datetimeFigureOut">
              <a:rPr lang="en-US"/>
              <a:pPr>
                <a:defRPr/>
              </a:pPr>
              <a:t>1/23/2014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42599-17B2-4384-AB57-2947065EB51B}" type="slidenum">
              <a:rPr lang="en-US"/>
              <a:pPr>
                <a:defRPr/>
              </a:pPr>
              <a:t>‹#›</a:t>
            </a:fld>
            <a:endParaRPr lang="en-US"/>
          </a:p>
        </p:txBody>
      </p:sp>
    </p:spTree>
    <p:extLst>
      <p:ext uri="{BB962C8B-B14F-4D97-AF65-F5344CB8AC3E}">
        <p14:creationId xmlns:p14="http://schemas.microsoft.com/office/powerpoint/2010/main" val="376977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2FD6B8-9450-48A3-B7CF-8BF9041EEF72}" type="datetimeFigureOut">
              <a:rPr lang="en-US"/>
              <a:pPr>
                <a:defRPr/>
              </a:pPr>
              <a:t>1/23/2014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C3648C-5D75-46CE-AEFE-C24C04B5E3E0}" type="slidenum">
              <a:rPr lang="en-US"/>
              <a:pPr>
                <a:defRPr/>
              </a:pPr>
              <a:t>‹#›</a:t>
            </a:fld>
            <a:endParaRPr lang="en-US"/>
          </a:p>
        </p:txBody>
      </p:sp>
    </p:spTree>
    <p:extLst>
      <p:ext uri="{BB962C8B-B14F-4D97-AF65-F5344CB8AC3E}">
        <p14:creationId xmlns:p14="http://schemas.microsoft.com/office/powerpoint/2010/main" val="96005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3C4210-6F8B-49EC-AEE4-A265C0560E08}" type="datetimeFigureOut">
              <a:rPr lang="en-US"/>
              <a:pPr>
                <a:defRPr/>
              </a:pPr>
              <a:t>1/23/2014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0305EF-15B6-4BF6-8D2A-106D5C6A8739}" type="slidenum">
              <a:rPr lang="en-US"/>
              <a:pPr>
                <a:defRPr/>
              </a:pPr>
              <a:t>‹#›</a:t>
            </a:fld>
            <a:endParaRPr lang="en-US"/>
          </a:p>
        </p:txBody>
      </p:sp>
    </p:spTree>
    <p:extLst>
      <p:ext uri="{BB962C8B-B14F-4D97-AF65-F5344CB8AC3E}">
        <p14:creationId xmlns:p14="http://schemas.microsoft.com/office/powerpoint/2010/main" val="60804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E141921-1F53-469E-8D86-9FC582368909}" type="datetimeFigureOut">
              <a:rPr lang="en-US"/>
              <a:pPr>
                <a:defRPr/>
              </a:pPr>
              <a:t>1/23/2014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638A7A-D757-4832-A30A-D48C405A4C08}" type="slidenum">
              <a:rPr lang="en-US"/>
              <a:pPr>
                <a:defRPr/>
              </a:pPr>
              <a:t>‹#›</a:t>
            </a:fld>
            <a:endParaRPr lang="en-US"/>
          </a:p>
        </p:txBody>
      </p:sp>
    </p:spTree>
    <p:extLst>
      <p:ext uri="{BB962C8B-B14F-4D97-AF65-F5344CB8AC3E}">
        <p14:creationId xmlns:p14="http://schemas.microsoft.com/office/powerpoint/2010/main" val="65013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08D82ED-E02B-475B-9F02-BC860C7CF97F}" type="datetimeFigureOut">
              <a:rPr lang="en-US"/>
              <a:pPr>
                <a:defRPr/>
              </a:pPr>
              <a:t>1/23/2014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08EC45-7ACF-4501-87B5-3EBD9110754B}" type="slidenum">
              <a:rPr lang="en-US"/>
              <a:pPr>
                <a:defRPr/>
              </a:pPr>
              <a:t>‹#›</a:t>
            </a:fld>
            <a:endParaRPr lang="en-US"/>
          </a:p>
        </p:txBody>
      </p:sp>
    </p:spTree>
    <p:extLst>
      <p:ext uri="{BB962C8B-B14F-4D97-AF65-F5344CB8AC3E}">
        <p14:creationId xmlns:p14="http://schemas.microsoft.com/office/powerpoint/2010/main" val="1221573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527F39D-8D42-4C3F-AE3F-8C90ABAF3536}" type="datetimeFigureOut">
              <a:rPr lang="en-US"/>
              <a:pPr>
                <a:defRPr/>
              </a:pPr>
              <a:t>1/23/2014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A27E8E-5DF6-4E88-B308-F634BC151433}" type="slidenum">
              <a:rPr lang="en-US"/>
              <a:pPr>
                <a:defRPr/>
              </a:pPr>
              <a:t>‹#›</a:t>
            </a:fld>
            <a:endParaRPr lang="en-US"/>
          </a:p>
        </p:txBody>
      </p:sp>
    </p:spTree>
    <p:extLst>
      <p:ext uri="{BB962C8B-B14F-4D97-AF65-F5344CB8AC3E}">
        <p14:creationId xmlns:p14="http://schemas.microsoft.com/office/powerpoint/2010/main" val="611741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F8C3E2-0FCF-4465-85AC-86C37A47A145}" type="datetimeFigureOut">
              <a:rPr lang="en-US"/>
              <a:pPr>
                <a:defRPr/>
              </a:pPr>
              <a:t>1/23/2014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11643F1-8C31-4D11-BBD2-5AB47C676303}" type="slidenum">
              <a:rPr lang="en-US"/>
              <a:pPr>
                <a:defRPr/>
              </a:pPr>
              <a:t>‹#›</a:t>
            </a:fld>
            <a:endParaRPr lang="en-US"/>
          </a:p>
        </p:txBody>
      </p:sp>
    </p:spTree>
    <p:extLst>
      <p:ext uri="{BB962C8B-B14F-4D97-AF65-F5344CB8AC3E}">
        <p14:creationId xmlns:p14="http://schemas.microsoft.com/office/powerpoint/2010/main" val="368898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93CA97F-09A5-426F-8715-8F343C23AC01}" type="datetimeFigureOut">
              <a:rPr lang="en-US"/>
              <a:pPr>
                <a:defRPr/>
              </a:pPr>
              <a:t>1/23/2014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676AA10-CE0A-45D4-A4F0-74226D4162AB}" type="slidenum">
              <a:rPr lang="en-US"/>
              <a:pPr>
                <a:defRPr/>
              </a:pPr>
              <a:t>‹#›</a:t>
            </a:fld>
            <a:endParaRPr lang="en-US"/>
          </a:p>
        </p:txBody>
      </p:sp>
    </p:spTree>
    <p:extLst>
      <p:ext uri="{BB962C8B-B14F-4D97-AF65-F5344CB8AC3E}">
        <p14:creationId xmlns:p14="http://schemas.microsoft.com/office/powerpoint/2010/main" val="207293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597B3D-DC43-4839-AE1E-BE09DA6F329D}" type="datetimeFigureOut">
              <a:rPr lang="en-US"/>
              <a:pPr>
                <a:defRPr/>
              </a:pPr>
              <a:t>1/23/2014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5334FE-8179-45C1-A6C6-9E5FF42AECBE}" type="slidenum">
              <a:rPr lang="en-US"/>
              <a:pPr>
                <a:defRPr/>
              </a:pPr>
              <a:t>‹#›</a:t>
            </a:fld>
            <a:endParaRPr lang="en-US"/>
          </a:p>
        </p:txBody>
      </p:sp>
    </p:spTree>
    <p:extLst>
      <p:ext uri="{BB962C8B-B14F-4D97-AF65-F5344CB8AC3E}">
        <p14:creationId xmlns:p14="http://schemas.microsoft.com/office/powerpoint/2010/main" val="198266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559CA1-9305-41B2-A933-4075310CB0DF}" type="datetimeFigureOut">
              <a:rPr lang="en-US"/>
              <a:pPr>
                <a:defRPr/>
              </a:pPr>
              <a:t>1/23/2014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6DE229-F55D-431A-AD3C-467ECBFB49D9}" type="slidenum">
              <a:rPr lang="en-US"/>
              <a:pPr>
                <a:defRPr/>
              </a:pPr>
              <a:t>‹#›</a:t>
            </a:fld>
            <a:endParaRPr lang="en-US"/>
          </a:p>
        </p:txBody>
      </p:sp>
    </p:spTree>
    <p:extLst>
      <p:ext uri="{BB962C8B-B14F-4D97-AF65-F5344CB8AC3E}">
        <p14:creationId xmlns:p14="http://schemas.microsoft.com/office/powerpoint/2010/main" val="181873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93A8C09-D9FC-4414-9605-B00F4C22ADE5}" type="datetimeFigureOut">
              <a:rPr lang="en-US"/>
              <a:pPr>
                <a:defRPr/>
              </a:pPr>
              <a:t>1/23/2014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70D7F5C-C539-48EF-89F8-D7B30C92B9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s.toronto.edu/~sam/teaching/263/handouts/AV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eople.ksp.sk/~kuko/gnarley-trees/?page_id=1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AVL trees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Bad balance factors</a:t>
            </a:r>
          </a:p>
        </p:txBody>
      </p:sp>
      <p:sp>
        <p:nvSpPr>
          <p:cNvPr id="3" name="Content Placeholder 2"/>
          <p:cNvSpPr>
            <a:spLocks noGrp="1"/>
          </p:cNvSpPr>
          <p:nvPr>
            <p:ph idx="1"/>
          </p:nvPr>
        </p:nvSpPr>
        <p:spPr>
          <a:xfrm>
            <a:off x="457200" y="1600200"/>
            <a:ext cx="8229600" cy="5105400"/>
          </a:xfrm>
        </p:spPr>
        <p:txBody>
          <a:bodyPr/>
          <a:lstStyle/>
          <a:p>
            <a:pPr eaLnBrk="1" hangingPunct="1"/>
            <a:r>
              <a:rPr lang="en-US" smtClean="0"/>
              <a:t>Start with an AVL tree, then do a BST Delete.</a:t>
            </a:r>
          </a:p>
          <a:p>
            <a:pPr eaLnBrk="1" hangingPunct="1"/>
            <a:r>
              <a:rPr lang="en-US" smtClean="0"/>
              <a:t>What bad values can bf(x) take on?</a:t>
            </a:r>
          </a:p>
          <a:p>
            <a:pPr lvl="1" eaLnBrk="1" hangingPunct="1"/>
            <a:r>
              <a:rPr lang="en-US" smtClean="0"/>
              <a:t>Delete can reduce a subtree’s height by 1.</a:t>
            </a:r>
          </a:p>
          <a:p>
            <a:pPr lvl="1" eaLnBrk="1" hangingPunct="1"/>
            <a:r>
              <a:rPr lang="en-US" smtClean="0"/>
              <a:t>So, it might increase or decrease h(x.right) – h(x.left) by 1.</a:t>
            </a:r>
          </a:p>
          <a:p>
            <a:pPr lvl="1" eaLnBrk="1" hangingPunct="1"/>
            <a:r>
              <a:rPr lang="en-US" smtClean="0"/>
              <a:t>So, bf(x) might increase or decrease by 1.</a:t>
            </a:r>
          </a:p>
          <a:p>
            <a:pPr lvl="1" eaLnBrk="1" hangingPunct="1"/>
            <a:r>
              <a:rPr lang="en-US" smtClean="0"/>
              <a:t>This means:</a:t>
            </a:r>
          </a:p>
          <a:p>
            <a:pPr lvl="2" eaLnBrk="1" hangingPunct="1"/>
            <a:r>
              <a:rPr lang="en-US" smtClean="0"/>
              <a:t>if bf(x) = 1 before Delete, it might become 2.  </a:t>
            </a:r>
            <a:r>
              <a:rPr lang="en-US" b="1" smtClean="0"/>
              <a:t>BAD.</a:t>
            </a:r>
          </a:p>
          <a:p>
            <a:pPr lvl="2" eaLnBrk="1" hangingPunct="1"/>
            <a:r>
              <a:rPr lang="en-US" smtClean="0"/>
              <a:t>If bf(x) = -1 before Delete, it might become -2.  </a:t>
            </a:r>
            <a:r>
              <a:rPr lang="en-US" b="1" smtClean="0"/>
              <a:t>BAD.</a:t>
            </a:r>
          </a:p>
          <a:p>
            <a:pPr lvl="2" eaLnBrk="1" hangingPunct="1"/>
            <a:r>
              <a:rPr lang="en-US" smtClean="0"/>
              <a:t>If bf(x) = 0 before Delete, then it is still -1, 0 or 1.  </a:t>
            </a:r>
            <a:r>
              <a:rPr lang="en-US" b="1" smtClean="0"/>
              <a:t>OK.</a:t>
            </a:r>
          </a:p>
        </p:txBody>
      </p:sp>
      <p:sp>
        <p:nvSpPr>
          <p:cNvPr id="4" name="Rectangle 3"/>
          <p:cNvSpPr/>
          <p:nvPr/>
        </p:nvSpPr>
        <p:spPr>
          <a:xfrm>
            <a:off x="1371600" y="5257800"/>
            <a:ext cx="6934200" cy="838200"/>
          </a:xfrm>
          <a:prstGeom prst="rect">
            <a:avLst/>
          </a:prstGeom>
          <a:noFill/>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a:p>
        </p:txBody>
      </p:sp>
      <p:sp>
        <p:nvSpPr>
          <p:cNvPr id="5" name="Rectangle 4"/>
          <p:cNvSpPr/>
          <p:nvPr/>
        </p:nvSpPr>
        <p:spPr>
          <a:xfrm>
            <a:off x="6400800" y="4572000"/>
            <a:ext cx="2578100" cy="685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4000" dirty="0"/>
              <a:t>2 cases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1000"/>
                                        <p:tgtEl>
                                          <p:spTgt spid="5"/>
                                        </p:tgtEl>
                                      </p:cBhvr>
                                    </p:animEffect>
                                    <p:anim calcmode="lin" valueType="num">
                                      <p:cBhvr>
                                        <p:cTn id="47" dur="1000" fill="hold"/>
                                        <p:tgtEl>
                                          <p:spTgt spid="5"/>
                                        </p:tgtEl>
                                        <p:attrNameLst>
                                          <p:attrName>ppt_x</p:attrName>
                                        </p:attrNameLst>
                                      </p:cBhvr>
                                      <p:tavLst>
                                        <p:tav tm="0">
                                          <p:val>
                                            <p:strVal val="#ppt_x"/>
                                          </p:val>
                                        </p:tav>
                                        <p:tav tm="100000">
                                          <p:val>
                                            <p:strVal val="#ppt_x"/>
                                          </p:val>
                                        </p:tav>
                                      </p:tavLst>
                                    </p:anim>
                                    <p:anim calcmode="lin" valueType="num">
                                      <p:cBhvr>
                                        <p:cTn id="48" dur="1000" fill="hold"/>
                                        <p:tgtEl>
                                          <p:spTgt spid="5"/>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fade">
                                      <p:cBhvr>
                                        <p:cTn id="51" dur="1000"/>
                                        <p:tgtEl>
                                          <p:spTgt spid="4"/>
                                        </p:tgtEl>
                                      </p:cBhvr>
                                    </p:animEffect>
                                    <p:anim calcmode="lin" valueType="num">
                                      <p:cBhvr>
                                        <p:cTn id="52" dur="1000" fill="hold"/>
                                        <p:tgtEl>
                                          <p:spTgt spid="4"/>
                                        </p:tgtEl>
                                        <p:attrNameLst>
                                          <p:attrName>ppt_x</p:attrName>
                                        </p:attrNameLst>
                                      </p:cBhvr>
                                      <p:tavLst>
                                        <p:tav tm="0">
                                          <p:val>
                                            <p:strVal val="#ppt_x"/>
                                          </p:val>
                                        </p:tav>
                                        <p:tav tm="100000">
                                          <p:val>
                                            <p:strVal val="#ppt_x"/>
                                          </p:val>
                                        </p:tav>
                                      </p:tavLst>
                                    </p:anim>
                                    <p:anim calcmode="lin" valueType="num">
                                      <p:cBhvr>
                                        <p:cTn id="5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Problematic cases for Delete(a)</a:t>
            </a:r>
          </a:p>
        </p:txBody>
      </p:sp>
      <p:sp>
        <p:nvSpPr>
          <p:cNvPr id="3" name="Content Placeholder 2"/>
          <p:cNvSpPr>
            <a:spLocks noGrp="1"/>
          </p:cNvSpPr>
          <p:nvPr>
            <p:ph idx="1"/>
          </p:nvPr>
        </p:nvSpPr>
        <p:spPr>
          <a:xfrm>
            <a:off x="457200" y="1600200"/>
            <a:ext cx="8229600" cy="5105400"/>
          </a:xfrm>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sz="1000" dirty="0" smtClean="0"/>
          </a:p>
          <a:p>
            <a:pPr eaLnBrk="1" hangingPunct="1"/>
            <a:r>
              <a:rPr lang="en-US" dirty="0" smtClean="0"/>
              <a:t>bf(x) = -2 is just </a:t>
            </a:r>
            <a:r>
              <a:rPr lang="en-US" b="1" dirty="0" smtClean="0"/>
              <a:t>symmetric</a:t>
            </a:r>
            <a:r>
              <a:rPr lang="en-US" dirty="0" smtClean="0"/>
              <a:t> to bf(x) = 2.</a:t>
            </a:r>
          </a:p>
          <a:p>
            <a:pPr eaLnBrk="1" hangingPunct="1"/>
            <a:r>
              <a:rPr lang="en-US" dirty="0" smtClean="0"/>
              <a:t>So, we just look at bf(x) = 2.</a:t>
            </a:r>
          </a:p>
        </p:txBody>
      </p:sp>
      <p:sp>
        <p:nvSpPr>
          <p:cNvPr id="4" name="Oval 3"/>
          <p:cNvSpPr/>
          <p:nvPr/>
        </p:nvSpPr>
        <p:spPr>
          <a:xfrm>
            <a:off x="2062163" y="184308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8" name="Isosceles Triangle 7"/>
          <p:cNvSpPr/>
          <p:nvPr/>
        </p:nvSpPr>
        <p:spPr>
          <a:xfrm>
            <a:off x="2514600" y="3022600"/>
            <a:ext cx="1152525" cy="167640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9" name="Isosceles Triangle 8"/>
          <p:cNvSpPr/>
          <p:nvPr/>
        </p:nvSpPr>
        <p:spPr>
          <a:xfrm>
            <a:off x="1143000" y="3022600"/>
            <a:ext cx="1152525" cy="776288"/>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2295" name="TextBox 6"/>
          <p:cNvSpPr txBox="1">
            <a:spLocks noChangeArrowheads="1"/>
          </p:cNvSpPr>
          <p:nvPr/>
        </p:nvSpPr>
        <p:spPr bwMode="auto">
          <a:xfrm>
            <a:off x="1681163" y="1963738"/>
            <a:ext cx="3270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a:t>2</a:t>
            </a:r>
          </a:p>
        </p:txBody>
      </p:sp>
      <p:cxnSp>
        <p:nvCxnSpPr>
          <p:cNvPr id="11" name="Straight Arrow Connector 10"/>
          <p:cNvCxnSpPr>
            <a:stCxn id="4" idx="3"/>
          </p:cNvCxnSpPr>
          <p:nvPr/>
        </p:nvCxnSpPr>
        <p:spPr>
          <a:xfrm flipH="1">
            <a:off x="1719263" y="2363788"/>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5"/>
          </p:cNvCxnSpPr>
          <p:nvPr/>
        </p:nvCxnSpPr>
        <p:spPr>
          <a:xfrm>
            <a:off x="2647950" y="2363788"/>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810000" y="2986088"/>
            <a:ext cx="0" cy="17129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3541713" y="3613150"/>
            <a:ext cx="538162"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h+2</a:t>
            </a:r>
          </a:p>
        </p:txBody>
      </p:sp>
      <p:cxnSp>
        <p:nvCxnSpPr>
          <p:cNvPr id="21" name="Straight Arrow Connector 20"/>
          <p:cNvCxnSpPr/>
          <p:nvPr/>
        </p:nvCxnSpPr>
        <p:spPr>
          <a:xfrm>
            <a:off x="981075" y="3027363"/>
            <a:ext cx="1588" cy="81438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830263" y="3233738"/>
            <a:ext cx="306387" cy="3698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25" name="Oval 24"/>
          <p:cNvSpPr/>
          <p:nvPr/>
        </p:nvSpPr>
        <p:spPr>
          <a:xfrm>
            <a:off x="6442075" y="18383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26" name="Isosceles Triangle 25"/>
          <p:cNvSpPr/>
          <p:nvPr/>
        </p:nvSpPr>
        <p:spPr>
          <a:xfrm>
            <a:off x="5553075" y="3048000"/>
            <a:ext cx="1152525" cy="167640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2304" name="TextBox 29"/>
          <p:cNvSpPr txBox="1">
            <a:spLocks noChangeArrowheads="1"/>
          </p:cNvSpPr>
          <p:nvPr/>
        </p:nvSpPr>
        <p:spPr bwMode="auto">
          <a:xfrm>
            <a:off x="6021388" y="1958975"/>
            <a:ext cx="41433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31" name="Straight Arrow Connector 30"/>
          <p:cNvCxnSpPr>
            <a:stCxn id="25" idx="3"/>
          </p:cNvCxnSpPr>
          <p:nvPr/>
        </p:nvCxnSpPr>
        <p:spPr>
          <a:xfrm flipH="1">
            <a:off x="6099175" y="2359025"/>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5" idx="5"/>
          </p:cNvCxnSpPr>
          <p:nvPr/>
        </p:nvCxnSpPr>
        <p:spPr>
          <a:xfrm>
            <a:off x="7027863" y="2359025"/>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81000" y="1524000"/>
            <a:ext cx="4419600" cy="3533361"/>
          </a:xfrm>
          <a:prstGeom prst="rect">
            <a:avLst/>
          </a:prstGeom>
          <a:noFill/>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en-US"/>
          </a:p>
        </p:txBody>
      </p:sp>
      <p:sp>
        <p:nvSpPr>
          <p:cNvPr id="38" name="Oval 37"/>
          <p:cNvSpPr/>
          <p:nvPr/>
        </p:nvSpPr>
        <p:spPr>
          <a:xfrm>
            <a:off x="1447800" y="3992563"/>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40" name="Straight Arrow Connector 39"/>
          <p:cNvCxnSpPr>
            <a:stCxn id="9" idx="3"/>
            <a:endCxn id="38" idx="0"/>
          </p:cNvCxnSpPr>
          <p:nvPr/>
        </p:nvCxnSpPr>
        <p:spPr>
          <a:xfrm flipH="1">
            <a:off x="1714500" y="3798888"/>
            <a:ext cx="4763" cy="193675"/>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1" name="Isosceles Triangle 50"/>
          <p:cNvSpPr/>
          <p:nvPr/>
        </p:nvSpPr>
        <p:spPr>
          <a:xfrm>
            <a:off x="6888163" y="3033713"/>
            <a:ext cx="1152525" cy="7762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2" name="Oval 51"/>
          <p:cNvSpPr/>
          <p:nvPr/>
        </p:nvSpPr>
        <p:spPr>
          <a:xfrm>
            <a:off x="7192963" y="3992563"/>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53" name="Straight Arrow Connector 52"/>
          <p:cNvCxnSpPr>
            <a:endCxn id="52" idx="0"/>
          </p:cNvCxnSpPr>
          <p:nvPr/>
        </p:nvCxnSpPr>
        <p:spPr>
          <a:xfrm flipH="1">
            <a:off x="7459663" y="3851275"/>
            <a:ext cx="4762" cy="141288"/>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68086" y="4082142"/>
            <a:ext cx="1143000" cy="369332"/>
          </a:xfrm>
          <a:prstGeom prst="rect">
            <a:avLst/>
          </a:prstGeom>
          <a:noFill/>
        </p:spPr>
        <p:txBody>
          <a:bodyPr wrap="square" rtlCol="0">
            <a:spAutoFit/>
          </a:bodyPr>
          <a:lstStyle/>
          <a:p>
            <a:r>
              <a:rPr lang="en-US" dirty="0" smtClean="0">
                <a:solidFill>
                  <a:schemeClr val="bg1">
                    <a:lumMod val="65000"/>
                  </a:schemeClr>
                </a:solidFill>
              </a:rPr>
              <a:t>(deleted)</a:t>
            </a:r>
            <a:endParaRPr lang="en-US" dirty="0">
              <a:solidFill>
                <a:schemeClr val="bg1">
                  <a:lumMod val="6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1000"/>
                                        <p:tgtEl>
                                          <p:spTgt spid="20"/>
                                        </p:tgtEl>
                                      </p:cBhvr>
                                    </p:animEffect>
                                    <p:anim calcmode="lin" valueType="num">
                                      <p:cBhvr>
                                        <p:cTn id="25" dur="1000" fill="hold"/>
                                        <p:tgtEl>
                                          <p:spTgt spid="20"/>
                                        </p:tgtEl>
                                        <p:attrNameLst>
                                          <p:attrName>ppt_x</p:attrName>
                                        </p:attrNameLst>
                                      </p:cBhvr>
                                      <p:tavLst>
                                        <p:tav tm="0">
                                          <p:val>
                                            <p:strVal val="#ppt_x"/>
                                          </p:val>
                                        </p:tav>
                                        <p:tav tm="100000">
                                          <p:val>
                                            <p:strVal val="#ppt_x"/>
                                          </p:val>
                                        </p:tav>
                                      </p:tavLst>
                                    </p:anim>
                                    <p:anim calcmode="lin" valueType="num">
                                      <p:cBhvr>
                                        <p:cTn id="2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1000"/>
                                        <p:tgtEl>
                                          <p:spTgt spid="37"/>
                                        </p:tgtEl>
                                      </p:cBhvr>
                                    </p:animEffect>
                                    <p:anim calcmode="lin" valueType="num">
                                      <p:cBhvr>
                                        <p:cTn id="32" dur="1000" fill="hold"/>
                                        <p:tgtEl>
                                          <p:spTgt spid="37"/>
                                        </p:tgtEl>
                                        <p:attrNameLst>
                                          <p:attrName>ppt_x</p:attrName>
                                        </p:attrNameLst>
                                      </p:cBhvr>
                                      <p:tavLst>
                                        <p:tav tm="0">
                                          <p:val>
                                            <p:strVal val="#ppt_x"/>
                                          </p:val>
                                        </p:tav>
                                        <p:tav tm="100000">
                                          <p:val>
                                            <p:strVal val="#ppt_x"/>
                                          </p:val>
                                        </p:tav>
                                      </p:tavLst>
                                    </p:anim>
                                    <p:anim calcmode="lin" valueType="num">
                                      <p:cBhvr>
                                        <p:cTn id="33" dur="1000" fill="hold"/>
                                        <p:tgtEl>
                                          <p:spTgt spid="37"/>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1000"/>
                                        <p:tgtEl>
                                          <p:spTgt spid="3">
                                            <p:txEl>
                                              <p:pRg st="8" end="8"/>
                                            </p:txEl>
                                          </p:spTgt>
                                        </p:tgtEl>
                                      </p:cBhvr>
                                    </p:animEffect>
                                    <p:anim calcmode="lin" valueType="num">
                                      <p:cBhvr>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Delete(a): 3 subcases for bf(x)=2</a:t>
            </a:r>
          </a:p>
        </p:txBody>
      </p:sp>
      <p:sp>
        <p:nvSpPr>
          <p:cNvPr id="3" name="Content Placeholder 2"/>
          <p:cNvSpPr>
            <a:spLocks noGrp="1"/>
          </p:cNvSpPr>
          <p:nvPr>
            <p:ph idx="1"/>
          </p:nvPr>
        </p:nvSpPr>
        <p:spPr>
          <a:xfrm>
            <a:off x="457199" y="1570038"/>
            <a:ext cx="8594725" cy="4525962"/>
          </a:xfrm>
        </p:spPr>
        <p:txBody>
          <a:bodyPr rtlCol="0">
            <a:normAutofit/>
          </a:bodyPr>
          <a:lstStyle/>
          <a:p>
            <a:pPr eaLnBrk="1" fontAlgn="auto" hangingPunct="1">
              <a:spcAft>
                <a:spcPts val="0"/>
              </a:spcAft>
              <a:buFont typeface="Arial" pitchFamily="34" charset="0"/>
              <a:buChar char="•"/>
              <a:defRPr/>
            </a:pPr>
            <a:r>
              <a:rPr lang="en-US" dirty="0" smtClean="0"/>
              <a:t>Since tree was AVL before, </a:t>
            </a:r>
            <a:r>
              <a:rPr lang="en-US" b="1" dirty="0" smtClean="0"/>
              <a:t>bf(z) = </a:t>
            </a:r>
            <a:r>
              <a:rPr lang="en-US" b="1" dirty="0" smtClean="0"/>
              <a:t>-1, 0 or 1</a:t>
            </a:r>
            <a:endParaRPr lang="en-US" b="1" dirty="0" smtClean="0"/>
          </a:p>
          <a:p>
            <a:pPr marL="0" indent="0" eaLnBrk="1" fontAlgn="auto" hangingPunct="1">
              <a:spcAft>
                <a:spcPts val="0"/>
              </a:spcAft>
              <a:buFont typeface="Arial" pitchFamily="34" charset="0"/>
              <a:buNone/>
              <a:defRPr/>
            </a:pPr>
            <a:r>
              <a:rPr lang="en-US" b="1" dirty="0" smtClean="0"/>
              <a:t>Case </a:t>
            </a:r>
            <a:r>
              <a:rPr lang="en-US" b="1" dirty="0" smtClean="0"/>
              <a:t>bf(z) = </a:t>
            </a:r>
            <a:r>
              <a:rPr lang="en-US" b="1" dirty="0" smtClean="0"/>
              <a:t>-1       Case bf(z) = 0        Case </a:t>
            </a:r>
            <a:r>
              <a:rPr lang="en-US" b="1" dirty="0" smtClean="0"/>
              <a:t>bf(z) = 1</a:t>
            </a:r>
            <a:endParaRPr lang="en-US" b="1" dirty="0"/>
          </a:p>
        </p:txBody>
      </p:sp>
      <p:cxnSp>
        <p:nvCxnSpPr>
          <p:cNvPr id="12" name="Straight Arrow Connector 11"/>
          <p:cNvCxnSpPr/>
          <p:nvPr/>
        </p:nvCxnSpPr>
        <p:spPr>
          <a:xfrm>
            <a:off x="5978525" y="5340350"/>
            <a:ext cx="6350" cy="12890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708650" y="5802313"/>
            <a:ext cx="539750" cy="3683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h+1</a:t>
            </a:r>
          </a:p>
        </p:txBody>
      </p:sp>
      <p:sp>
        <p:nvSpPr>
          <p:cNvPr id="69" name="Rectangle 68"/>
          <p:cNvSpPr/>
          <p:nvPr/>
        </p:nvSpPr>
        <p:spPr>
          <a:xfrm>
            <a:off x="5810250" y="2133600"/>
            <a:ext cx="3333750" cy="609600"/>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grpSp>
        <p:nvGrpSpPr>
          <p:cNvPr id="9" name="Group 8"/>
          <p:cNvGrpSpPr/>
          <p:nvPr/>
        </p:nvGrpSpPr>
        <p:grpSpPr>
          <a:xfrm>
            <a:off x="3122613" y="2895600"/>
            <a:ext cx="2786062" cy="3724275"/>
            <a:chOff x="3122613" y="2895600"/>
            <a:chExt cx="2786062" cy="3724275"/>
          </a:xfrm>
        </p:grpSpPr>
        <p:sp>
          <p:nvSpPr>
            <p:cNvPr id="4" name="Oval 3"/>
            <p:cNvSpPr/>
            <p:nvPr/>
          </p:nvSpPr>
          <p:spPr>
            <a:xfrm>
              <a:off x="4041775" y="28956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5" name="Isosceles Triangle 4"/>
            <p:cNvSpPr/>
            <p:nvPr/>
          </p:nvSpPr>
          <p:spPr>
            <a:xfrm>
              <a:off x="4143375" y="5365750"/>
              <a:ext cx="808038" cy="124936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6" name="Isosceles Triangle 5"/>
            <p:cNvSpPr/>
            <p:nvPr/>
          </p:nvSpPr>
          <p:spPr>
            <a:xfrm>
              <a:off x="3122613" y="407511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8" name="Oval 7"/>
            <p:cNvSpPr/>
            <p:nvPr/>
          </p:nvSpPr>
          <p:spPr>
            <a:xfrm>
              <a:off x="4727575" y="40386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3320" name="TextBox 8"/>
            <p:cNvSpPr txBox="1">
              <a:spLocks noChangeArrowheads="1"/>
            </p:cNvSpPr>
            <p:nvPr/>
          </p:nvSpPr>
          <p:spPr bwMode="auto">
            <a:xfrm>
              <a:off x="3660775" y="3016250"/>
              <a:ext cx="3286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10" name="Straight Arrow Connector 9"/>
            <p:cNvCxnSpPr>
              <a:stCxn id="4" idx="3"/>
            </p:cNvCxnSpPr>
            <p:nvPr/>
          </p:nvCxnSpPr>
          <p:spPr>
            <a:xfrm flipH="1">
              <a:off x="3698875" y="3416300"/>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5"/>
              <a:endCxn id="8" idx="0"/>
            </p:cNvCxnSpPr>
            <p:nvPr/>
          </p:nvCxnSpPr>
          <p:spPr>
            <a:xfrm>
              <a:off x="4627563" y="341630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27" name="TextBox 23"/>
            <p:cNvSpPr txBox="1">
              <a:spLocks noChangeArrowheads="1"/>
            </p:cNvSpPr>
            <p:nvPr/>
          </p:nvSpPr>
          <p:spPr bwMode="auto">
            <a:xfrm>
              <a:off x="4359275" y="4127500"/>
              <a:ext cx="3270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a:t>0</a:t>
              </a:r>
            </a:p>
          </p:txBody>
        </p:sp>
        <p:cxnSp>
          <p:nvCxnSpPr>
            <p:cNvPr id="26" name="Straight Arrow Connector 25"/>
            <p:cNvCxnSpPr>
              <a:stCxn id="8" idx="3"/>
              <a:endCxn id="5" idx="0"/>
            </p:cNvCxnSpPr>
            <p:nvPr/>
          </p:nvCxnSpPr>
          <p:spPr>
            <a:xfrm flipH="1">
              <a:off x="4546600" y="4559300"/>
              <a:ext cx="282575"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Isosceles Triangle 26"/>
            <p:cNvSpPr/>
            <p:nvPr/>
          </p:nvSpPr>
          <p:spPr>
            <a:xfrm>
              <a:off x="5103813" y="5368925"/>
              <a:ext cx="804862"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29" name="Straight Arrow Connector 28"/>
            <p:cNvCxnSpPr>
              <a:stCxn id="8" idx="5"/>
              <a:endCxn id="27" idx="0"/>
            </p:cNvCxnSpPr>
            <p:nvPr/>
          </p:nvCxnSpPr>
          <p:spPr>
            <a:xfrm>
              <a:off x="5313363" y="4559300"/>
              <a:ext cx="192087" cy="809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3352800" y="5243513"/>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73" name="Straight Arrow Connector 72"/>
            <p:cNvCxnSpPr>
              <a:endCxn id="72" idx="0"/>
            </p:cNvCxnSpPr>
            <p:nvPr/>
          </p:nvCxnSpPr>
          <p:spPr>
            <a:xfrm flipH="1">
              <a:off x="3619500" y="4876800"/>
              <a:ext cx="80963" cy="366713"/>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grpSp>
      <p:cxnSp>
        <p:nvCxnSpPr>
          <p:cNvPr id="66" name="Straight Arrow Connector 65"/>
          <p:cNvCxnSpPr/>
          <p:nvPr/>
        </p:nvCxnSpPr>
        <p:spPr>
          <a:xfrm>
            <a:off x="7221538" y="5368925"/>
            <a:ext cx="0" cy="80327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7067550" y="5573713"/>
            <a:ext cx="306388" cy="3698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grpSp>
        <p:nvGrpSpPr>
          <p:cNvPr id="7" name="Group 6"/>
          <p:cNvGrpSpPr>
            <a:grpSpLocks/>
          </p:cNvGrpSpPr>
          <p:nvPr/>
        </p:nvGrpSpPr>
        <p:grpSpPr bwMode="auto">
          <a:xfrm>
            <a:off x="6265863" y="2895600"/>
            <a:ext cx="2786062" cy="3724275"/>
            <a:chOff x="5903913" y="2895600"/>
            <a:chExt cx="2786062" cy="3724275"/>
          </a:xfrm>
        </p:grpSpPr>
        <p:sp>
          <p:nvSpPr>
            <p:cNvPr id="48" name="Oval 47"/>
            <p:cNvSpPr/>
            <p:nvPr/>
          </p:nvSpPr>
          <p:spPr>
            <a:xfrm>
              <a:off x="6823075" y="28956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49" name="Isosceles Triangle 48"/>
            <p:cNvSpPr/>
            <p:nvPr/>
          </p:nvSpPr>
          <p:spPr>
            <a:xfrm>
              <a:off x="6924675" y="5365750"/>
              <a:ext cx="808038" cy="8064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50" name="Isosceles Triangle 49"/>
            <p:cNvSpPr/>
            <p:nvPr/>
          </p:nvSpPr>
          <p:spPr>
            <a:xfrm>
              <a:off x="5903913" y="407511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52" name="Oval 51"/>
            <p:cNvSpPr/>
            <p:nvPr/>
          </p:nvSpPr>
          <p:spPr>
            <a:xfrm>
              <a:off x="7508875" y="40386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3341" name="TextBox 52"/>
            <p:cNvSpPr txBox="1">
              <a:spLocks noChangeArrowheads="1"/>
            </p:cNvSpPr>
            <p:nvPr/>
          </p:nvSpPr>
          <p:spPr bwMode="auto">
            <a:xfrm>
              <a:off x="6442075" y="3016250"/>
              <a:ext cx="3286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54" name="Straight Arrow Connector 53"/>
            <p:cNvCxnSpPr>
              <a:stCxn id="48" idx="3"/>
            </p:cNvCxnSpPr>
            <p:nvPr/>
          </p:nvCxnSpPr>
          <p:spPr>
            <a:xfrm flipH="1">
              <a:off x="6480175" y="3416300"/>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48" idx="5"/>
              <a:endCxn id="52" idx="0"/>
            </p:cNvCxnSpPr>
            <p:nvPr/>
          </p:nvCxnSpPr>
          <p:spPr>
            <a:xfrm>
              <a:off x="7408863" y="341630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44" name="TextBox 59"/>
            <p:cNvSpPr txBox="1">
              <a:spLocks noChangeArrowheads="1"/>
            </p:cNvSpPr>
            <p:nvPr/>
          </p:nvSpPr>
          <p:spPr bwMode="auto">
            <a:xfrm>
              <a:off x="7205123" y="4127500"/>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61" name="Straight Arrow Connector 60"/>
            <p:cNvCxnSpPr>
              <a:stCxn id="52" idx="3"/>
              <a:endCxn id="49" idx="0"/>
            </p:cNvCxnSpPr>
            <p:nvPr/>
          </p:nvCxnSpPr>
          <p:spPr>
            <a:xfrm flipH="1">
              <a:off x="7327900" y="4559300"/>
              <a:ext cx="282575"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Isosceles Triangle 61"/>
            <p:cNvSpPr/>
            <p:nvPr/>
          </p:nvSpPr>
          <p:spPr>
            <a:xfrm>
              <a:off x="7885113" y="5368925"/>
              <a:ext cx="804862"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63" name="Straight Arrow Connector 62"/>
            <p:cNvCxnSpPr>
              <a:stCxn id="52" idx="5"/>
              <a:endCxn id="62" idx="0"/>
            </p:cNvCxnSpPr>
            <p:nvPr/>
          </p:nvCxnSpPr>
          <p:spPr>
            <a:xfrm>
              <a:off x="8094663" y="4559300"/>
              <a:ext cx="192087" cy="809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6145213" y="5243513"/>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75" name="Straight Arrow Connector 74"/>
            <p:cNvCxnSpPr>
              <a:endCxn id="74" idx="0"/>
            </p:cNvCxnSpPr>
            <p:nvPr/>
          </p:nvCxnSpPr>
          <p:spPr>
            <a:xfrm flipH="1">
              <a:off x="6411913" y="4876800"/>
              <a:ext cx="80962" cy="366713"/>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40" name="Oval 39"/>
          <p:cNvSpPr/>
          <p:nvPr/>
        </p:nvSpPr>
        <p:spPr>
          <a:xfrm>
            <a:off x="1336675" y="289401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41" name="Isosceles Triangle 40"/>
          <p:cNvSpPr/>
          <p:nvPr/>
        </p:nvSpPr>
        <p:spPr>
          <a:xfrm>
            <a:off x="1438275" y="5364162"/>
            <a:ext cx="808038" cy="124936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42" name="Isosceles Triangle 41"/>
          <p:cNvSpPr/>
          <p:nvPr/>
        </p:nvSpPr>
        <p:spPr>
          <a:xfrm>
            <a:off x="417513" y="4073525"/>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43" name="Oval 42"/>
          <p:cNvSpPr/>
          <p:nvPr/>
        </p:nvSpPr>
        <p:spPr>
          <a:xfrm>
            <a:off x="2022475" y="403701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44" name="TextBox 8"/>
          <p:cNvSpPr txBox="1">
            <a:spLocks noChangeArrowheads="1"/>
          </p:cNvSpPr>
          <p:nvPr/>
        </p:nvSpPr>
        <p:spPr bwMode="auto">
          <a:xfrm>
            <a:off x="955675" y="3014662"/>
            <a:ext cx="3286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45" name="Straight Arrow Connector 44"/>
          <p:cNvCxnSpPr>
            <a:stCxn id="40" idx="3"/>
          </p:cNvCxnSpPr>
          <p:nvPr/>
        </p:nvCxnSpPr>
        <p:spPr>
          <a:xfrm flipH="1">
            <a:off x="993775" y="3414712"/>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0" idx="5"/>
            <a:endCxn id="43" idx="0"/>
          </p:cNvCxnSpPr>
          <p:nvPr/>
        </p:nvCxnSpPr>
        <p:spPr>
          <a:xfrm>
            <a:off x="1922463" y="3414712"/>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1406525" y="5338762"/>
            <a:ext cx="6350" cy="12890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1136650" y="5800725"/>
            <a:ext cx="539750" cy="3683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h+1</a:t>
            </a:r>
          </a:p>
        </p:txBody>
      </p:sp>
      <p:cxnSp>
        <p:nvCxnSpPr>
          <p:cNvPr id="53" name="Straight Arrow Connector 52"/>
          <p:cNvCxnSpPr/>
          <p:nvPr/>
        </p:nvCxnSpPr>
        <p:spPr>
          <a:xfrm>
            <a:off x="255588" y="4078287"/>
            <a:ext cx="0"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57" name="TextBox 23"/>
          <p:cNvSpPr txBox="1">
            <a:spLocks noChangeArrowheads="1"/>
          </p:cNvSpPr>
          <p:nvPr/>
        </p:nvSpPr>
        <p:spPr bwMode="auto">
          <a:xfrm>
            <a:off x="1654175" y="4125912"/>
            <a:ext cx="41389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-1</a:t>
            </a:r>
          </a:p>
        </p:txBody>
      </p:sp>
      <p:sp>
        <p:nvSpPr>
          <p:cNvPr id="56" name="TextBox 55"/>
          <p:cNvSpPr txBox="1"/>
          <p:nvPr/>
        </p:nvSpPr>
        <p:spPr>
          <a:xfrm>
            <a:off x="93663" y="4287837"/>
            <a:ext cx="306387"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cxnSp>
        <p:nvCxnSpPr>
          <p:cNvPr id="58" name="Straight Arrow Connector 57"/>
          <p:cNvCxnSpPr>
            <a:stCxn id="43" idx="3"/>
            <a:endCxn id="41" idx="0"/>
          </p:cNvCxnSpPr>
          <p:nvPr/>
        </p:nvCxnSpPr>
        <p:spPr>
          <a:xfrm flipH="1">
            <a:off x="1841500" y="4557712"/>
            <a:ext cx="282575"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3" idx="5"/>
          </p:cNvCxnSpPr>
          <p:nvPr/>
        </p:nvCxnSpPr>
        <p:spPr>
          <a:xfrm>
            <a:off x="2608263" y="4557712"/>
            <a:ext cx="192087" cy="809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647700" y="5241925"/>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64" name="Straight Arrow Connector 63"/>
          <p:cNvCxnSpPr>
            <a:endCxn id="60" idx="0"/>
          </p:cNvCxnSpPr>
          <p:nvPr/>
        </p:nvCxnSpPr>
        <p:spPr>
          <a:xfrm flipH="1">
            <a:off x="914400" y="4875212"/>
            <a:ext cx="80963" cy="366713"/>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 name="Isosceles Triangle 64"/>
          <p:cNvSpPr/>
          <p:nvPr/>
        </p:nvSpPr>
        <p:spPr bwMode="auto">
          <a:xfrm>
            <a:off x="2392362" y="5364162"/>
            <a:ext cx="808038" cy="8064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T</a:t>
            </a:r>
            <a:r>
              <a:rPr lang="en-US" baseline="-25000" dirty="0" smtClean="0"/>
              <a:t>3</a:t>
            </a:r>
            <a:endParaRPr lang="en-US" baseline="-25000" dirty="0"/>
          </a:p>
        </p:txBody>
      </p:sp>
      <p:sp>
        <p:nvSpPr>
          <p:cNvPr id="68" name="Rectangle 67"/>
          <p:cNvSpPr/>
          <p:nvPr/>
        </p:nvSpPr>
        <p:spPr>
          <a:xfrm>
            <a:off x="3223645" y="2133600"/>
            <a:ext cx="3333750" cy="609600"/>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70" name="Rectangle 69"/>
          <p:cNvSpPr/>
          <p:nvPr/>
        </p:nvSpPr>
        <p:spPr>
          <a:xfrm>
            <a:off x="315232" y="2133600"/>
            <a:ext cx="3333750" cy="609600"/>
          </a:xfrm>
          <a:prstGeom prst="rect">
            <a:avLst/>
          </a:prstGeom>
          <a:ln>
            <a:no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39" name="Rectangle 38"/>
          <p:cNvSpPr/>
          <p:nvPr/>
        </p:nvSpPr>
        <p:spPr>
          <a:xfrm>
            <a:off x="1594078" y="3993923"/>
            <a:ext cx="387122" cy="6096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39"/>
                                        </p:tgtEl>
                                      </p:cBhvr>
                                    </p:animEffect>
                                    <p:anim calcmode="lin" valueType="num">
                                      <p:cBhvr>
                                        <p:cTn id="7" dur="1000"/>
                                        <p:tgtEl>
                                          <p:spTgt spid="39"/>
                                        </p:tgtEl>
                                        <p:attrNameLst>
                                          <p:attrName>ppt_x</p:attrName>
                                        </p:attrNameLst>
                                      </p:cBhvr>
                                      <p:tavLst>
                                        <p:tav tm="0">
                                          <p:val>
                                            <p:strVal val="ppt_x"/>
                                          </p:val>
                                        </p:tav>
                                        <p:tav tm="100000">
                                          <p:val>
                                            <p:strVal val="ppt_x"/>
                                          </p:val>
                                        </p:tav>
                                      </p:tavLst>
                                    </p:anim>
                                    <p:anim calcmode="lin" valueType="num">
                                      <p:cBhvr>
                                        <p:cTn id="8" dur="1000"/>
                                        <p:tgtEl>
                                          <p:spTgt spid="39"/>
                                        </p:tgtEl>
                                        <p:attrNameLst>
                                          <p:attrName>ppt_y</p:attrName>
                                        </p:attrNameLst>
                                      </p:cBhvr>
                                      <p:tavLst>
                                        <p:tav tm="0">
                                          <p:val>
                                            <p:strVal val="ppt_y"/>
                                          </p:val>
                                        </p:tav>
                                        <p:tav tm="100000">
                                          <p:val>
                                            <p:strVal val="ppt_y+.1"/>
                                          </p:val>
                                        </p:tav>
                                      </p:tavLst>
                                    </p:anim>
                                    <p:set>
                                      <p:cBhvr>
                                        <p:cTn id="9" dur="1" fill="hold">
                                          <p:stCondLst>
                                            <p:cond delay="999"/>
                                          </p:stCondLst>
                                        </p:cTn>
                                        <p:tgtEl>
                                          <p:spTgt spid="39"/>
                                        </p:tgtEl>
                                        <p:attrNameLst>
                                          <p:attrName>style.visibility</p:attrName>
                                        </p:attrNameLst>
                                      </p:cBhvr>
                                      <p:to>
                                        <p:strVal val="hidden"/>
                                      </p:to>
                                    </p:set>
                                  </p:childTnLst>
                                </p:cTn>
                              </p:par>
                              <p:par>
                                <p:cTn id="10" presetID="10" presetClass="exit" presetSubtype="0" fill="hold" grpId="0" nodeType="withEffect">
                                  <p:stCondLst>
                                    <p:cond delay="0"/>
                                  </p:stCondLst>
                                  <p:childTnLst>
                                    <p:animEffect transition="out" filter="fade">
                                      <p:cBhvr>
                                        <p:cTn id="11" dur="500"/>
                                        <p:tgtEl>
                                          <p:spTgt spid="70"/>
                                        </p:tgtEl>
                                      </p:cBhvr>
                                    </p:animEffect>
                                    <p:set>
                                      <p:cBhvr>
                                        <p:cTn id="12" dur="1" fill="hold">
                                          <p:stCondLst>
                                            <p:cond delay="499"/>
                                          </p:stCondLst>
                                        </p:cTn>
                                        <p:tgtEl>
                                          <p:spTgt spid="7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1000"/>
                                        <p:tgtEl>
                                          <p:spTgt spid="56"/>
                                        </p:tgtEl>
                                      </p:cBhvr>
                                    </p:animEffect>
                                    <p:anim calcmode="lin" valueType="num">
                                      <p:cBhvr>
                                        <p:cTn id="18" dur="1000" fill="hold"/>
                                        <p:tgtEl>
                                          <p:spTgt spid="56"/>
                                        </p:tgtEl>
                                        <p:attrNameLst>
                                          <p:attrName>ppt_x</p:attrName>
                                        </p:attrNameLst>
                                      </p:cBhvr>
                                      <p:tavLst>
                                        <p:tav tm="0">
                                          <p:val>
                                            <p:strVal val="#ppt_x"/>
                                          </p:val>
                                        </p:tav>
                                        <p:tav tm="100000">
                                          <p:val>
                                            <p:strVal val="#ppt_x"/>
                                          </p:val>
                                        </p:tav>
                                      </p:tavLst>
                                    </p:anim>
                                    <p:anim calcmode="lin" valueType="num">
                                      <p:cBhvr>
                                        <p:cTn id="19" dur="1000" fill="hold"/>
                                        <p:tgtEl>
                                          <p:spTgt spid="5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1000"/>
                                        <p:tgtEl>
                                          <p:spTgt spid="53"/>
                                        </p:tgtEl>
                                      </p:cBhvr>
                                    </p:animEffect>
                                    <p:anim calcmode="lin" valueType="num">
                                      <p:cBhvr>
                                        <p:cTn id="23" dur="1000" fill="hold"/>
                                        <p:tgtEl>
                                          <p:spTgt spid="53"/>
                                        </p:tgtEl>
                                        <p:attrNameLst>
                                          <p:attrName>ppt_x</p:attrName>
                                        </p:attrNameLst>
                                      </p:cBhvr>
                                      <p:tavLst>
                                        <p:tav tm="0">
                                          <p:val>
                                            <p:strVal val="#ppt_x"/>
                                          </p:val>
                                        </p:tav>
                                        <p:tav tm="100000">
                                          <p:val>
                                            <p:strVal val="#ppt_x"/>
                                          </p:val>
                                        </p:tav>
                                      </p:tavLst>
                                    </p:anim>
                                    <p:anim calcmode="lin" valueType="num">
                                      <p:cBhvr>
                                        <p:cTn id="24"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1000"/>
                                        <p:tgtEl>
                                          <p:spTgt spid="51"/>
                                        </p:tgtEl>
                                      </p:cBhvr>
                                    </p:animEffect>
                                    <p:anim calcmode="lin" valueType="num">
                                      <p:cBhvr>
                                        <p:cTn id="30" dur="1000" fill="hold"/>
                                        <p:tgtEl>
                                          <p:spTgt spid="51"/>
                                        </p:tgtEl>
                                        <p:attrNameLst>
                                          <p:attrName>ppt_x</p:attrName>
                                        </p:attrNameLst>
                                      </p:cBhvr>
                                      <p:tavLst>
                                        <p:tav tm="0">
                                          <p:val>
                                            <p:strVal val="#ppt_x"/>
                                          </p:val>
                                        </p:tav>
                                        <p:tav tm="100000">
                                          <p:val>
                                            <p:strVal val="#ppt_x"/>
                                          </p:val>
                                        </p:tav>
                                      </p:tavLst>
                                    </p:anim>
                                    <p:anim calcmode="lin" valueType="num">
                                      <p:cBhvr>
                                        <p:cTn id="31" dur="1000" fill="hold"/>
                                        <p:tgtEl>
                                          <p:spTgt spid="51"/>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fade">
                                      <p:cBhvr>
                                        <p:cTn id="34" dur="1000"/>
                                        <p:tgtEl>
                                          <p:spTgt spid="47"/>
                                        </p:tgtEl>
                                      </p:cBhvr>
                                    </p:animEffect>
                                    <p:anim calcmode="lin" valueType="num">
                                      <p:cBhvr>
                                        <p:cTn id="35" dur="1000" fill="hold"/>
                                        <p:tgtEl>
                                          <p:spTgt spid="47"/>
                                        </p:tgtEl>
                                        <p:attrNameLst>
                                          <p:attrName>ppt_x</p:attrName>
                                        </p:attrNameLst>
                                      </p:cBhvr>
                                      <p:tavLst>
                                        <p:tav tm="0">
                                          <p:val>
                                            <p:strVal val="#ppt_x"/>
                                          </p:val>
                                        </p:tav>
                                        <p:tav tm="100000">
                                          <p:val>
                                            <p:strVal val="#ppt_x"/>
                                          </p:val>
                                        </p:tav>
                                      </p:tavLst>
                                    </p:anim>
                                    <p:anim calcmode="lin" valueType="num">
                                      <p:cBhvr>
                                        <p:cTn id="36"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par>
                                <p:cTn id="44" presetID="10" presetClass="exit" presetSubtype="0" fill="hold" grpId="0" nodeType="withEffect">
                                  <p:stCondLst>
                                    <p:cond delay="0"/>
                                  </p:stCondLst>
                                  <p:childTnLst>
                                    <p:animEffect transition="out" filter="fade">
                                      <p:cBhvr>
                                        <p:cTn id="45" dur="500"/>
                                        <p:tgtEl>
                                          <p:spTgt spid="68"/>
                                        </p:tgtEl>
                                      </p:cBhvr>
                                    </p:animEffect>
                                    <p:set>
                                      <p:cBhvr>
                                        <p:cTn id="46" dur="1" fill="hold">
                                          <p:stCondLst>
                                            <p:cond delay="499"/>
                                          </p:stCondLst>
                                        </p:cTn>
                                        <p:tgtEl>
                                          <p:spTgt spid="6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1000"/>
                                        <p:tgtEl>
                                          <p:spTgt spid="7"/>
                                        </p:tgtEl>
                                      </p:cBhvr>
                                    </p:animEffect>
                                    <p:anim calcmode="lin" valueType="num">
                                      <p:cBhvr>
                                        <p:cTn id="64" dur="1000" fill="hold"/>
                                        <p:tgtEl>
                                          <p:spTgt spid="7"/>
                                        </p:tgtEl>
                                        <p:attrNameLst>
                                          <p:attrName>ppt_x</p:attrName>
                                        </p:attrNameLst>
                                      </p:cBhvr>
                                      <p:tavLst>
                                        <p:tav tm="0">
                                          <p:val>
                                            <p:strVal val="#ppt_x"/>
                                          </p:val>
                                        </p:tav>
                                        <p:tav tm="100000">
                                          <p:val>
                                            <p:strVal val="#ppt_x"/>
                                          </p:val>
                                        </p:tav>
                                      </p:tavLst>
                                    </p:anim>
                                    <p:anim calcmode="lin" valueType="num">
                                      <p:cBhvr>
                                        <p:cTn id="65" dur="1000" fill="hold"/>
                                        <p:tgtEl>
                                          <p:spTgt spid="7"/>
                                        </p:tgtEl>
                                        <p:attrNameLst>
                                          <p:attrName>ppt_y</p:attrName>
                                        </p:attrNameLst>
                                      </p:cBhvr>
                                      <p:tavLst>
                                        <p:tav tm="0">
                                          <p:val>
                                            <p:strVal val="#ppt_y+.1"/>
                                          </p:val>
                                        </p:tav>
                                        <p:tav tm="100000">
                                          <p:val>
                                            <p:strVal val="#ppt_y"/>
                                          </p:val>
                                        </p:tav>
                                      </p:tavLst>
                                    </p:anim>
                                  </p:childTnLst>
                                </p:cTn>
                              </p:par>
                              <p:par>
                                <p:cTn id="66" presetID="10" presetClass="exit" presetSubtype="0" fill="hold" grpId="0" nodeType="withEffect">
                                  <p:stCondLst>
                                    <p:cond delay="0"/>
                                  </p:stCondLst>
                                  <p:childTnLst>
                                    <p:animEffect transition="out" filter="fade">
                                      <p:cBhvr>
                                        <p:cTn id="67" dur="500"/>
                                        <p:tgtEl>
                                          <p:spTgt spid="69"/>
                                        </p:tgtEl>
                                      </p:cBhvr>
                                    </p:animEffect>
                                    <p:set>
                                      <p:cBhvr>
                                        <p:cTn id="68" dur="1" fill="hold">
                                          <p:stCondLst>
                                            <p:cond delay="499"/>
                                          </p:stCondLst>
                                        </p:cTn>
                                        <p:tgtEl>
                                          <p:spTgt spid="69"/>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fade">
                                      <p:cBhvr>
                                        <p:cTn id="73" dur="1000"/>
                                        <p:tgtEl>
                                          <p:spTgt spid="66"/>
                                        </p:tgtEl>
                                      </p:cBhvr>
                                    </p:animEffect>
                                    <p:anim calcmode="lin" valueType="num">
                                      <p:cBhvr>
                                        <p:cTn id="74" dur="1000" fill="hold"/>
                                        <p:tgtEl>
                                          <p:spTgt spid="66"/>
                                        </p:tgtEl>
                                        <p:attrNameLst>
                                          <p:attrName>ppt_x</p:attrName>
                                        </p:attrNameLst>
                                      </p:cBhvr>
                                      <p:tavLst>
                                        <p:tav tm="0">
                                          <p:val>
                                            <p:strVal val="#ppt_x"/>
                                          </p:val>
                                        </p:tav>
                                        <p:tav tm="100000">
                                          <p:val>
                                            <p:strVal val="#ppt_x"/>
                                          </p:val>
                                        </p:tav>
                                      </p:tavLst>
                                    </p:anim>
                                    <p:anim calcmode="lin" valueType="num">
                                      <p:cBhvr>
                                        <p:cTn id="75" dur="1000" fill="hold"/>
                                        <p:tgtEl>
                                          <p:spTgt spid="66"/>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fade">
                                      <p:cBhvr>
                                        <p:cTn id="78" dur="1000"/>
                                        <p:tgtEl>
                                          <p:spTgt spid="67"/>
                                        </p:tgtEl>
                                      </p:cBhvr>
                                    </p:animEffect>
                                    <p:anim calcmode="lin" valueType="num">
                                      <p:cBhvr>
                                        <p:cTn id="79" dur="1000" fill="hold"/>
                                        <p:tgtEl>
                                          <p:spTgt spid="67"/>
                                        </p:tgtEl>
                                        <p:attrNameLst>
                                          <p:attrName>ppt_x</p:attrName>
                                        </p:attrNameLst>
                                      </p:cBhvr>
                                      <p:tavLst>
                                        <p:tav tm="0">
                                          <p:val>
                                            <p:strVal val="#ppt_x"/>
                                          </p:val>
                                        </p:tav>
                                        <p:tav tm="100000">
                                          <p:val>
                                            <p:strVal val="#ppt_x"/>
                                          </p:val>
                                        </p:tav>
                                      </p:tavLst>
                                    </p:anim>
                                    <p:anim calcmode="lin" valueType="num">
                                      <p:cBhvr>
                                        <p:cTn id="80"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9" grpId="0" animBg="1"/>
      <p:bldP spid="67" grpId="0" animBg="1"/>
      <p:bldP spid="51" grpId="0" animBg="1"/>
      <p:bldP spid="56" grpId="0" animBg="1"/>
      <p:bldP spid="68" grpId="0" animBg="1"/>
      <p:bldP spid="70" grpId="0" animBg="1"/>
      <p:bldP spid="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Fixing case bf(x) = 2, bf(z) = 0</a:t>
            </a:r>
          </a:p>
        </p:txBody>
      </p:sp>
      <p:sp>
        <p:nvSpPr>
          <p:cNvPr id="15363" name="Content Placeholder 2"/>
          <p:cNvSpPr>
            <a:spLocks noGrp="1"/>
          </p:cNvSpPr>
          <p:nvPr>
            <p:ph idx="1"/>
          </p:nvPr>
        </p:nvSpPr>
        <p:spPr>
          <a:xfrm>
            <a:off x="457200" y="1371600"/>
            <a:ext cx="8229600" cy="4525963"/>
          </a:xfrm>
        </p:spPr>
        <p:txBody>
          <a:bodyPr/>
          <a:lstStyle/>
          <a:p>
            <a:pPr eaLnBrk="1" hangingPunct="1"/>
            <a:r>
              <a:rPr lang="en-US" smtClean="0"/>
              <a:t>We do a </a:t>
            </a:r>
            <a:r>
              <a:rPr lang="en-US" b="1" i="1" smtClean="0"/>
              <a:t>single left rotation</a:t>
            </a:r>
          </a:p>
          <a:p>
            <a:pPr eaLnBrk="1" hangingPunct="1"/>
            <a:r>
              <a:rPr lang="en-US" smtClean="0"/>
              <a:t>Preserves the BST property, and fixes bf(x) = 2</a:t>
            </a:r>
          </a:p>
        </p:txBody>
      </p:sp>
      <p:sp>
        <p:nvSpPr>
          <p:cNvPr id="5" name="Oval 4"/>
          <p:cNvSpPr/>
          <p:nvPr/>
        </p:nvSpPr>
        <p:spPr>
          <a:xfrm>
            <a:off x="1836738"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 name="Isosceles Triangle 5"/>
          <p:cNvSpPr/>
          <p:nvPr/>
        </p:nvSpPr>
        <p:spPr>
          <a:xfrm>
            <a:off x="1936750" y="5289550"/>
            <a:ext cx="809625" cy="124936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7" name="Isosceles Triangle 6"/>
          <p:cNvSpPr/>
          <p:nvPr/>
        </p:nvSpPr>
        <p:spPr>
          <a:xfrm>
            <a:off x="917575" y="399891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9" name="Oval 8"/>
          <p:cNvSpPr/>
          <p:nvPr/>
        </p:nvSpPr>
        <p:spPr>
          <a:xfrm>
            <a:off x="2522538"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5368" name="TextBox 9"/>
          <p:cNvSpPr txBox="1">
            <a:spLocks noChangeArrowheads="1"/>
          </p:cNvSpPr>
          <p:nvPr/>
        </p:nvSpPr>
        <p:spPr bwMode="auto">
          <a:xfrm>
            <a:off x="1455738" y="2940050"/>
            <a:ext cx="32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11" name="Straight Arrow Connector 10"/>
          <p:cNvCxnSpPr>
            <a:stCxn id="5" idx="3"/>
          </p:cNvCxnSpPr>
          <p:nvPr/>
        </p:nvCxnSpPr>
        <p:spPr>
          <a:xfrm flipH="1">
            <a:off x="1493838" y="334010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5"/>
            <a:endCxn id="9" idx="0"/>
          </p:cNvCxnSpPr>
          <p:nvPr/>
        </p:nvCxnSpPr>
        <p:spPr>
          <a:xfrm>
            <a:off x="2422525" y="3340100"/>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773488" y="5264150"/>
            <a:ext cx="4762" cy="12890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503613" y="5715000"/>
            <a:ext cx="539750"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h+1</a:t>
            </a:r>
          </a:p>
        </p:txBody>
      </p:sp>
      <p:cxnSp>
        <p:nvCxnSpPr>
          <p:cNvPr id="17" name="Straight Arrow Connector 16"/>
          <p:cNvCxnSpPr/>
          <p:nvPr/>
        </p:nvCxnSpPr>
        <p:spPr>
          <a:xfrm flipH="1">
            <a:off x="777875" y="4003675"/>
            <a:ext cx="9525"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25475" y="4224338"/>
            <a:ext cx="306388" cy="3698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5375" name="TextBox 20"/>
          <p:cNvSpPr txBox="1">
            <a:spLocks noChangeArrowheads="1"/>
          </p:cNvSpPr>
          <p:nvPr/>
        </p:nvSpPr>
        <p:spPr bwMode="auto">
          <a:xfrm>
            <a:off x="2152650" y="4051300"/>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0</a:t>
            </a:r>
          </a:p>
        </p:txBody>
      </p:sp>
      <p:cxnSp>
        <p:nvCxnSpPr>
          <p:cNvPr id="22" name="Straight Arrow Connector 21"/>
          <p:cNvCxnSpPr>
            <a:stCxn id="9" idx="3"/>
            <a:endCxn id="6" idx="0"/>
          </p:cNvCxnSpPr>
          <p:nvPr/>
        </p:nvCxnSpPr>
        <p:spPr>
          <a:xfrm flipH="1">
            <a:off x="2341563" y="4483100"/>
            <a:ext cx="280987"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Isosceles Triangle 22"/>
          <p:cNvSpPr/>
          <p:nvPr/>
        </p:nvSpPr>
        <p:spPr>
          <a:xfrm>
            <a:off x="2898775" y="5292725"/>
            <a:ext cx="803275"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24" name="Straight Arrow Connector 23"/>
          <p:cNvCxnSpPr>
            <a:stCxn id="9" idx="5"/>
            <a:endCxn id="23" idx="0"/>
          </p:cNvCxnSpPr>
          <p:nvPr/>
        </p:nvCxnSpPr>
        <p:spPr>
          <a:xfrm>
            <a:off x="3108325" y="4483100"/>
            <a:ext cx="192088" cy="809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a:off x="4019550" y="4332288"/>
            <a:ext cx="1295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26" name="Oval 25"/>
          <p:cNvSpPr/>
          <p:nvPr/>
        </p:nvSpPr>
        <p:spPr>
          <a:xfrm>
            <a:off x="6773863"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27" name="Isosceles Triangle 26"/>
          <p:cNvSpPr/>
          <p:nvPr/>
        </p:nvSpPr>
        <p:spPr>
          <a:xfrm>
            <a:off x="6873875" y="5289550"/>
            <a:ext cx="809625" cy="124936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28" name="Isosceles Triangle 27"/>
          <p:cNvSpPr/>
          <p:nvPr/>
        </p:nvSpPr>
        <p:spPr>
          <a:xfrm>
            <a:off x="5149850" y="5370513"/>
            <a:ext cx="1152525" cy="7254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30" name="Oval 29"/>
          <p:cNvSpPr/>
          <p:nvPr/>
        </p:nvSpPr>
        <p:spPr>
          <a:xfrm>
            <a:off x="6105525"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31" name="TextBox 30"/>
          <p:cNvSpPr txBox="1">
            <a:spLocks noChangeArrowheads="1"/>
          </p:cNvSpPr>
          <p:nvPr/>
        </p:nvSpPr>
        <p:spPr bwMode="auto">
          <a:xfrm>
            <a:off x="6392863" y="2940050"/>
            <a:ext cx="41433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32" name="Straight Arrow Connector 31"/>
          <p:cNvCxnSpPr>
            <a:stCxn id="26" idx="3"/>
            <a:endCxn id="30" idx="0"/>
          </p:cNvCxnSpPr>
          <p:nvPr/>
        </p:nvCxnSpPr>
        <p:spPr>
          <a:xfrm flipH="1">
            <a:off x="6448425" y="3340100"/>
            <a:ext cx="42545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0" idx="3"/>
            <a:endCxn id="28" idx="0"/>
          </p:cNvCxnSpPr>
          <p:nvPr/>
        </p:nvCxnSpPr>
        <p:spPr>
          <a:xfrm flipH="1">
            <a:off x="5726113" y="4483100"/>
            <a:ext cx="479425" cy="887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5726113" y="4051300"/>
            <a:ext cx="3270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40" name="Straight Arrow Connector 39"/>
          <p:cNvCxnSpPr>
            <a:stCxn id="30" idx="5"/>
          </p:cNvCxnSpPr>
          <p:nvPr/>
        </p:nvCxnSpPr>
        <p:spPr>
          <a:xfrm>
            <a:off x="6691313" y="4483100"/>
            <a:ext cx="581025"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Isosceles Triangle 40"/>
          <p:cNvSpPr/>
          <p:nvPr/>
        </p:nvSpPr>
        <p:spPr>
          <a:xfrm>
            <a:off x="7637463" y="3962400"/>
            <a:ext cx="804862"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42" name="Straight Arrow Connector 41"/>
          <p:cNvCxnSpPr>
            <a:stCxn id="26" idx="5"/>
            <a:endCxn id="41" idx="0"/>
          </p:cNvCxnSpPr>
          <p:nvPr/>
        </p:nvCxnSpPr>
        <p:spPr>
          <a:xfrm>
            <a:off x="7359650" y="3340100"/>
            <a:ext cx="681038"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6781800"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55" name="Oval 54"/>
          <p:cNvSpPr/>
          <p:nvPr/>
        </p:nvSpPr>
        <p:spPr>
          <a:xfrm>
            <a:off x="6105525"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55"/>
                                        </p:tgtEl>
                                        <p:attrNameLst>
                                          <p:attrName>ppt_x</p:attrName>
                                        </p:attrNameLst>
                                      </p:cBhvr>
                                      <p:tavLst>
                                        <p:tav tm="0">
                                          <p:val>
                                            <p:strVal val="ppt_x"/>
                                          </p:val>
                                        </p:tav>
                                        <p:tav tm="100000">
                                          <p:val>
                                            <p:strVal val="ppt_x"/>
                                          </p:val>
                                        </p:tav>
                                      </p:tavLst>
                                    </p:anim>
                                    <p:anim calcmode="lin" valueType="num">
                                      <p:cBhvr additive="base">
                                        <p:cTn id="7" dur="500"/>
                                        <p:tgtEl>
                                          <p:spTgt spid="55"/>
                                        </p:tgtEl>
                                        <p:attrNameLst>
                                          <p:attrName>ppt_y</p:attrName>
                                        </p:attrNameLst>
                                      </p:cBhvr>
                                      <p:tavLst>
                                        <p:tav tm="0">
                                          <p:val>
                                            <p:strVal val="ppt_y"/>
                                          </p:val>
                                        </p:tav>
                                        <p:tav tm="100000">
                                          <p:val>
                                            <p:strVal val="1+ppt_h/2"/>
                                          </p:val>
                                        </p:tav>
                                      </p:tavLst>
                                    </p:anim>
                                    <p:set>
                                      <p:cBhvr>
                                        <p:cTn id="8" dur="1" fill="hold">
                                          <p:stCondLst>
                                            <p:cond delay="499"/>
                                          </p:stCondLst>
                                        </p:cTn>
                                        <p:tgtEl>
                                          <p:spTgt spid="55"/>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54"/>
                                        </p:tgtEl>
                                        <p:attrNameLst>
                                          <p:attrName>ppt_x</p:attrName>
                                        </p:attrNameLst>
                                      </p:cBhvr>
                                      <p:tavLst>
                                        <p:tav tm="0">
                                          <p:val>
                                            <p:strVal val="ppt_x"/>
                                          </p:val>
                                        </p:tav>
                                        <p:tav tm="100000">
                                          <p:val>
                                            <p:strVal val="ppt_x"/>
                                          </p:val>
                                        </p:tav>
                                      </p:tavLst>
                                    </p:anim>
                                    <p:anim calcmode="lin" valueType="num">
                                      <p:cBhvr additive="base">
                                        <p:cTn id="13" dur="500"/>
                                        <p:tgtEl>
                                          <p:spTgt spid="54"/>
                                        </p:tgtEl>
                                        <p:attrNameLst>
                                          <p:attrName>ppt_y</p:attrName>
                                        </p:attrNameLst>
                                      </p:cBhvr>
                                      <p:tavLst>
                                        <p:tav tm="0">
                                          <p:val>
                                            <p:strVal val="ppt_y"/>
                                          </p:val>
                                        </p:tav>
                                        <p:tav tm="100000">
                                          <p:val>
                                            <p:strVal val="1+ppt_h/2"/>
                                          </p:val>
                                        </p:tav>
                                      </p:tavLst>
                                    </p:anim>
                                    <p:set>
                                      <p:cBhvr>
                                        <p:cTn id="14" dur="1" fill="hold">
                                          <p:stCondLst>
                                            <p:cond delay="499"/>
                                          </p:stCondLst>
                                        </p:cTn>
                                        <p:tgtEl>
                                          <p:spTgt spid="5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1000"/>
                                        <p:tgtEl>
                                          <p:spTgt spid="39"/>
                                        </p:tgtEl>
                                      </p:cBhvr>
                                    </p:animEffect>
                                    <p:anim calcmode="lin" valueType="num">
                                      <p:cBhvr>
                                        <p:cTn id="38" dur="1000" fill="hold"/>
                                        <p:tgtEl>
                                          <p:spTgt spid="39"/>
                                        </p:tgtEl>
                                        <p:attrNameLst>
                                          <p:attrName>ppt_x</p:attrName>
                                        </p:attrNameLst>
                                      </p:cBhvr>
                                      <p:tavLst>
                                        <p:tav tm="0">
                                          <p:val>
                                            <p:strVal val="#ppt_x"/>
                                          </p:val>
                                        </p:tav>
                                        <p:tav tm="100000">
                                          <p:val>
                                            <p:strVal val="#ppt_x"/>
                                          </p:val>
                                        </p:tav>
                                      </p:tavLst>
                                    </p:anim>
                                    <p:anim calcmode="lin" valueType="num">
                                      <p:cBhvr>
                                        <p:cTn id="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31" grpId="0"/>
      <p:bldP spid="39" grpId="0"/>
      <p:bldP spid="41" grpId="0" animBg="1"/>
      <p:bldP spid="54" grpId="0" animBg="1"/>
      <p:bldP spid="5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Fixing case bf(x) = 2, bf(z) = 1</a:t>
            </a:r>
          </a:p>
        </p:txBody>
      </p:sp>
      <p:sp>
        <p:nvSpPr>
          <p:cNvPr id="16387" name="Content Placeholder 2"/>
          <p:cNvSpPr>
            <a:spLocks noGrp="1"/>
          </p:cNvSpPr>
          <p:nvPr>
            <p:ph idx="1"/>
          </p:nvPr>
        </p:nvSpPr>
        <p:spPr>
          <a:xfrm>
            <a:off x="457200" y="1371600"/>
            <a:ext cx="8305800" cy="4525963"/>
          </a:xfrm>
        </p:spPr>
        <p:txBody>
          <a:bodyPr/>
          <a:lstStyle/>
          <a:p>
            <a:pPr eaLnBrk="1" hangingPunct="1"/>
            <a:r>
              <a:rPr lang="en-US" smtClean="0"/>
              <a:t>We do a </a:t>
            </a:r>
            <a:r>
              <a:rPr lang="en-US" b="1" i="1" smtClean="0"/>
              <a:t>single left rotation </a:t>
            </a:r>
            <a:r>
              <a:rPr lang="en-US" smtClean="0"/>
              <a:t>(same as last case)</a:t>
            </a:r>
          </a:p>
          <a:p>
            <a:pPr eaLnBrk="1" hangingPunct="1"/>
            <a:r>
              <a:rPr lang="en-US" smtClean="0"/>
              <a:t>Preserves the BST property, and fixes bf(x) = 2</a:t>
            </a:r>
          </a:p>
        </p:txBody>
      </p:sp>
      <p:sp>
        <p:nvSpPr>
          <p:cNvPr id="5" name="Oval 4"/>
          <p:cNvSpPr/>
          <p:nvPr/>
        </p:nvSpPr>
        <p:spPr>
          <a:xfrm>
            <a:off x="1836738"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 name="Isosceles Triangle 5"/>
          <p:cNvSpPr/>
          <p:nvPr/>
        </p:nvSpPr>
        <p:spPr>
          <a:xfrm>
            <a:off x="1936750" y="5289550"/>
            <a:ext cx="809625" cy="8064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7" name="Isosceles Triangle 6"/>
          <p:cNvSpPr/>
          <p:nvPr/>
        </p:nvSpPr>
        <p:spPr>
          <a:xfrm>
            <a:off x="917575" y="399891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9" name="Oval 8"/>
          <p:cNvSpPr/>
          <p:nvPr/>
        </p:nvSpPr>
        <p:spPr>
          <a:xfrm>
            <a:off x="2522538"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6392" name="TextBox 9"/>
          <p:cNvSpPr txBox="1">
            <a:spLocks noChangeArrowheads="1"/>
          </p:cNvSpPr>
          <p:nvPr/>
        </p:nvSpPr>
        <p:spPr bwMode="auto">
          <a:xfrm>
            <a:off x="1455738" y="2940050"/>
            <a:ext cx="32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11" name="Straight Arrow Connector 10"/>
          <p:cNvCxnSpPr>
            <a:stCxn id="5" idx="3"/>
          </p:cNvCxnSpPr>
          <p:nvPr/>
        </p:nvCxnSpPr>
        <p:spPr>
          <a:xfrm flipH="1">
            <a:off x="1493838" y="334010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5"/>
            <a:endCxn id="9" idx="0"/>
          </p:cNvCxnSpPr>
          <p:nvPr/>
        </p:nvCxnSpPr>
        <p:spPr>
          <a:xfrm>
            <a:off x="2422525" y="3340100"/>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773488" y="5264150"/>
            <a:ext cx="4762" cy="12890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503613" y="5715000"/>
            <a:ext cx="539750"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h+1</a:t>
            </a:r>
          </a:p>
        </p:txBody>
      </p:sp>
      <p:cxnSp>
        <p:nvCxnSpPr>
          <p:cNvPr id="17" name="Straight Arrow Connector 16"/>
          <p:cNvCxnSpPr/>
          <p:nvPr/>
        </p:nvCxnSpPr>
        <p:spPr>
          <a:xfrm flipH="1">
            <a:off x="777875" y="4003675"/>
            <a:ext cx="9525"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25475" y="4224338"/>
            <a:ext cx="306388" cy="3698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6399" name="TextBox 20"/>
          <p:cNvSpPr txBox="1">
            <a:spLocks noChangeArrowheads="1"/>
          </p:cNvSpPr>
          <p:nvPr/>
        </p:nvSpPr>
        <p:spPr bwMode="auto">
          <a:xfrm>
            <a:off x="2152650" y="4051300"/>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22" name="Straight Arrow Connector 21"/>
          <p:cNvCxnSpPr>
            <a:stCxn id="9" idx="3"/>
            <a:endCxn id="6" idx="0"/>
          </p:cNvCxnSpPr>
          <p:nvPr/>
        </p:nvCxnSpPr>
        <p:spPr>
          <a:xfrm flipH="1">
            <a:off x="2341563" y="4483100"/>
            <a:ext cx="280987"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Isosceles Triangle 22"/>
          <p:cNvSpPr/>
          <p:nvPr/>
        </p:nvSpPr>
        <p:spPr>
          <a:xfrm>
            <a:off x="2898775" y="5292725"/>
            <a:ext cx="803275"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24" name="Straight Arrow Connector 23"/>
          <p:cNvCxnSpPr>
            <a:stCxn id="9" idx="5"/>
            <a:endCxn id="23" idx="0"/>
          </p:cNvCxnSpPr>
          <p:nvPr/>
        </p:nvCxnSpPr>
        <p:spPr>
          <a:xfrm>
            <a:off x="3108325" y="4483100"/>
            <a:ext cx="192088" cy="809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a:off x="4019550" y="4332288"/>
            <a:ext cx="1295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26" name="Oval 25"/>
          <p:cNvSpPr/>
          <p:nvPr/>
        </p:nvSpPr>
        <p:spPr>
          <a:xfrm>
            <a:off x="6773863"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27" name="Isosceles Triangle 26"/>
          <p:cNvSpPr/>
          <p:nvPr/>
        </p:nvSpPr>
        <p:spPr>
          <a:xfrm>
            <a:off x="6873875" y="5289550"/>
            <a:ext cx="809625" cy="8064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2</a:t>
            </a:r>
          </a:p>
        </p:txBody>
      </p:sp>
      <p:sp>
        <p:nvSpPr>
          <p:cNvPr id="28" name="Isosceles Triangle 27"/>
          <p:cNvSpPr/>
          <p:nvPr/>
        </p:nvSpPr>
        <p:spPr>
          <a:xfrm>
            <a:off x="5149850" y="5370513"/>
            <a:ext cx="1152525" cy="7254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30" name="Oval 29"/>
          <p:cNvSpPr/>
          <p:nvPr/>
        </p:nvSpPr>
        <p:spPr>
          <a:xfrm>
            <a:off x="6105525"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31" name="TextBox 30"/>
          <p:cNvSpPr txBox="1">
            <a:spLocks noChangeArrowheads="1"/>
          </p:cNvSpPr>
          <p:nvPr/>
        </p:nvSpPr>
        <p:spPr bwMode="auto">
          <a:xfrm>
            <a:off x="6392863" y="2940050"/>
            <a:ext cx="32861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0</a:t>
            </a:r>
          </a:p>
        </p:txBody>
      </p:sp>
      <p:cxnSp>
        <p:nvCxnSpPr>
          <p:cNvPr id="32" name="Straight Arrow Connector 31"/>
          <p:cNvCxnSpPr>
            <a:stCxn id="26" idx="3"/>
            <a:endCxn id="30" idx="0"/>
          </p:cNvCxnSpPr>
          <p:nvPr/>
        </p:nvCxnSpPr>
        <p:spPr>
          <a:xfrm flipH="1">
            <a:off x="6448425" y="3340100"/>
            <a:ext cx="42545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0" idx="3"/>
            <a:endCxn id="28" idx="0"/>
          </p:cNvCxnSpPr>
          <p:nvPr/>
        </p:nvCxnSpPr>
        <p:spPr>
          <a:xfrm flipH="1">
            <a:off x="5726113" y="4483100"/>
            <a:ext cx="479425" cy="887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5726113" y="4051300"/>
            <a:ext cx="3270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0</a:t>
            </a:r>
          </a:p>
        </p:txBody>
      </p:sp>
      <p:cxnSp>
        <p:nvCxnSpPr>
          <p:cNvPr id="40" name="Straight Arrow Connector 39"/>
          <p:cNvCxnSpPr>
            <a:stCxn id="30" idx="5"/>
          </p:cNvCxnSpPr>
          <p:nvPr/>
        </p:nvCxnSpPr>
        <p:spPr>
          <a:xfrm>
            <a:off x="6691313" y="4483100"/>
            <a:ext cx="581025" cy="806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Isosceles Triangle 40"/>
          <p:cNvSpPr/>
          <p:nvPr/>
        </p:nvSpPr>
        <p:spPr>
          <a:xfrm>
            <a:off x="7637463" y="3962400"/>
            <a:ext cx="804862" cy="12509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42" name="Straight Arrow Connector 41"/>
          <p:cNvCxnSpPr>
            <a:stCxn id="26" idx="5"/>
            <a:endCxn id="41" idx="0"/>
          </p:cNvCxnSpPr>
          <p:nvPr/>
        </p:nvCxnSpPr>
        <p:spPr>
          <a:xfrm>
            <a:off x="7359650" y="3340100"/>
            <a:ext cx="681038"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6781800" y="2819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55" name="Oval 54"/>
          <p:cNvSpPr/>
          <p:nvPr/>
        </p:nvSpPr>
        <p:spPr>
          <a:xfrm>
            <a:off x="6105525" y="39624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cxnSp>
        <p:nvCxnSpPr>
          <p:cNvPr id="37" name="Straight Arrow Connector 36"/>
          <p:cNvCxnSpPr/>
          <p:nvPr/>
        </p:nvCxnSpPr>
        <p:spPr>
          <a:xfrm flipH="1">
            <a:off x="1827213" y="5299075"/>
            <a:ext cx="11112"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1674813" y="5519738"/>
            <a:ext cx="306387" cy="3698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55"/>
                                        </p:tgtEl>
                                        <p:attrNameLst>
                                          <p:attrName>ppt_x</p:attrName>
                                        </p:attrNameLst>
                                      </p:cBhvr>
                                      <p:tavLst>
                                        <p:tav tm="0">
                                          <p:val>
                                            <p:strVal val="ppt_x"/>
                                          </p:val>
                                        </p:tav>
                                        <p:tav tm="100000">
                                          <p:val>
                                            <p:strVal val="ppt_x"/>
                                          </p:val>
                                        </p:tav>
                                      </p:tavLst>
                                    </p:anim>
                                    <p:anim calcmode="lin" valueType="num">
                                      <p:cBhvr additive="base">
                                        <p:cTn id="7" dur="500"/>
                                        <p:tgtEl>
                                          <p:spTgt spid="55"/>
                                        </p:tgtEl>
                                        <p:attrNameLst>
                                          <p:attrName>ppt_y</p:attrName>
                                        </p:attrNameLst>
                                      </p:cBhvr>
                                      <p:tavLst>
                                        <p:tav tm="0">
                                          <p:val>
                                            <p:strVal val="ppt_y"/>
                                          </p:val>
                                        </p:tav>
                                        <p:tav tm="100000">
                                          <p:val>
                                            <p:strVal val="1+ppt_h/2"/>
                                          </p:val>
                                        </p:tav>
                                      </p:tavLst>
                                    </p:anim>
                                    <p:set>
                                      <p:cBhvr>
                                        <p:cTn id="8" dur="1" fill="hold">
                                          <p:stCondLst>
                                            <p:cond delay="499"/>
                                          </p:stCondLst>
                                        </p:cTn>
                                        <p:tgtEl>
                                          <p:spTgt spid="55"/>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54"/>
                                        </p:tgtEl>
                                        <p:attrNameLst>
                                          <p:attrName>ppt_x</p:attrName>
                                        </p:attrNameLst>
                                      </p:cBhvr>
                                      <p:tavLst>
                                        <p:tav tm="0">
                                          <p:val>
                                            <p:strVal val="ppt_x"/>
                                          </p:val>
                                        </p:tav>
                                        <p:tav tm="100000">
                                          <p:val>
                                            <p:strVal val="ppt_x"/>
                                          </p:val>
                                        </p:tav>
                                      </p:tavLst>
                                    </p:anim>
                                    <p:anim calcmode="lin" valueType="num">
                                      <p:cBhvr additive="base">
                                        <p:cTn id="13" dur="500"/>
                                        <p:tgtEl>
                                          <p:spTgt spid="54"/>
                                        </p:tgtEl>
                                        <p:attrNameLst>
                                          <p:attrName>ppt_y</p:attrName>
                                        </p:attrNameLst>
                                      </p:cBhvr>
                                      <p:tavLst>
                                        <p:tav tm="0">
                                          <p:val>
                                            <p:strVal val="ppt_y"/>
                                          </p:val>
                                        </p:tav>
                                        <p:tav tm="100000">
                                          <p:val>
                                            <p:strVal val="1+ppt_h/2"/>
                                          </p:val>
                                        </p:tav>
                                      </p:tavLst>
                                    </p:anim>
                                    <p:set>
                                      <p:cBhvr>
                                        <p:cTn id="14" dur="1" fill="hold">
                                          <p:stCondLst>
                                            <p:cond delay="499"/>
                                          </p:stCondLst>
                                        </p:cTn>
                                        <p:tgtEl>
                                          <p:spTgt spid="5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1000"/>
                                        <p:tgtEl>
                                          <p:spTgt spid="39"/>
                                        </p:tgtEl>
                                      </p:cBhvr>
                                    </p:animEffect>
                                    <p:anim calcmode="lin" valueType="num">
                                      <p:cBhvr>
                                        <p:cTn id="38" dur="1000" fill="hold"/>
                                        <p:tgtEl>
                                          <p:spTgt spid="39"/>
                                        </p:tgtEl>
                                        <p:attrNameLst>
                                          <p:attrName>ppt_x</p:attrName>
                                        </p:attrNameLst>
                                      </p:cBhvr>
                                      <p:tavLst>
                                        <p:tav tm="0">
                                          <p:val>
                                            <p:strVal val="#ppt_x"/>
                                          </p:val>
                                        </p:tav>
                                        <p:tav tm="100000">
                                          <p:val>
                                            <p:strVal val="#ppt_x"/>
                                          </p:val>
                                        </p:tav>
                                      </p:tavLst>
                                    </p:anim>
                                    <p:anim calcmode="lin" valueType="num">
                                      <p:cBhvr>
                                        <p:cTn id="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31" grpId="0"/>
      <p:bldP spid="39" grpId="0"/>
      <p:bldP spid="41" grpId="0" animBg="1"/>
      <p:bldP spid="54" grpId="0" animBg="1"/>
      <p:bldP spid="5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0"/>
            <a:ext cx="8382000" cy="1143000"/>
          </a:xfrm>
        </p:spPr>
        <p:txBody>
          <a:bodyPr/>
          <a:lstStyle/>
          <a:p>
            <a:pPr eaLnBrk="1" hangingPunct="1"/>
            <a:r>
              <a:rPr lang="en-US" dirty="0" smtClean="0"/>
              <a:t>Delete(a): </a:t>
            </a:r>
            <a:r>
              <a:rPr lang="en-US" dirty="0" smtClean="0"/>
              <a:t>bf(x</a:t>
            </a:r>
            <a:r>
              <a:rPr lang="en-US" dirty="0" smtClean="0"/>
              <a:t>)=</a:t>
            </a:r>
            <a:r>
              <a:rPr lang="en-US" dirty="0" smtClean="0"/>
              <a:t>2, bf(z)=-1 subcases</a:t>
            </a:r>
            <a:endParaRPr lang="en-US" dirty="0" smtClean="0"/>
          </a:p>
        </p:txBody>
      </p:sp>
      <p:sp>
        <p:nvSpPr>
          <p:cNvPr id="3" name="Content Placeholder 2"/>
          <p:cNvSpPr>
            <a:spLocks noGrp="1"/>
          </p:cNvSpPr>
          <p:nvPr>
            <p:ph idx="1"/>
          </p:nvPr>
        </p:nvSpPr>
        <p:spPr>
          <a:xfrm>
            <a:off x="304800" y="1036638"/>
            <a:ext cx="8748713" cy="4525962"/>
          </a:xfrm>
        </p:spPr>
        <p:txBody>
          <a:bodyPr rtlCol="0">
            <a:normAutofit/>
          </a:bodyPr>
          <a:lstStyle/>
          <a:p>
            <a:pPr marL="0" indent="0" eaLnBrk="1" fontAlgn="auto" hangingPunct="1">
              <a:spcAft>
                <a:spcPts val="0"/>
              </a:spcAft>
              <a:buFont typeface="Arial" pitchFamily="34" charset="0"/>
              <a:buNone/>
              <a:defRPr/>
            </a:pPr>
            <a:r>
              <a:rPr lang="en-US" b="1" dirty="0" smtClean="0"/>
              <a:t>Case bf(z) = -1:</a:t>
            </a:r>
            <a:r>
              <a:rPr lang="en-US" dirty="0" smtClean="0"/>
              <a:t> we have 3 subcases.  (</a:t>
            </a:r>
            <a:r>
              <a:rPr lang="en-US" dirty="0" smtClean="0">
                <a:hlinkClick r:id="rId3"/>
              </a:rPr>
              <a:t>More details</a:t>
            </a:r>
            <a:r>
              <a:rPr lang="en-US" dirty="0" smtClean="0"/>
              <a:t>)</a:t>
            </a:r>
          </a:p>
          <a:p>
            <a:pPr marL="0" indent="0" eaLnBrk="1" fontAlgn="auto" hangingPunct="1">
              <a:spcAft>
                <a:spcPts val="0"/>
              </a:spcAft>
              <a:buFont typeface="Arial" pitchFamily="34" charset="0"/>
              <a:buNone/>
              <a:defRPr/>
            </a:pPr>
            <a:endParaRPr lang="en-US" sz="1200" dirty="0" smtClean="0"/>
          </a:p>
          <a:p>
            <a:pPr marL="0" indent="0" eaLnBrk="1" fontAlgn="auto" hangingPunct="1">
              <a:spcAft>
                <a:spcPts val="0"/>
              </a:spcAft>
              <a:buFont typeface="Arial" pitchFamily="34" charset="0"/>
              <a:buNone/>
              <a:defRPr/>
            </a:pPr>
            <a:r>
              <a:rPr lang="en-US" b="1" dirty="0" smtClean="0"/>
              <a:t> Case bf(y) = 0         Case bf(y) = -1       Case bf(y) = 1</a:t>
            </a:r>
          </a:p>
          <a:p>
            <a:pPr eaLnBrk="1" fontAlgn="auto" hangingPunct="1">
              <a:spcAft>
                <a:spcPts val="0"/>
              </a:spcAft>
              <a:buFont typeface="Arial" pitchFamily="34" charset="0"/>
              <a:buChar char="•"/>
              <a:defRPr/>
            </a:pPr>
            <a:endParaRPr lang="en-US" dirty="0"/>
          </a:p>
        </p:txBody>
      </p:sp>
      <p:grpSp>
        <p:nvGrpSpPr>
          <p:cNvPr id="14340" name="Group 3"/>
          <p:cNvGrpSpPr>
            <a:grpSpLocks/>
          </p:cNvGrpSpPr>
          <p:nvPr/>
        </p:nvGrpSpPr>
        <p:grpSpPr bwMode="auto">
          <a:xfrm>
            <a:off x="76200" y="2590800"/>
            <a:ext cx="3119438" cy="3099593"/>
            <a:chOff x="665898" y="2895600"/>
            <a:chExt cx="3119470" cy="3098973"/>
          </a:xfrm>
        </p:grpSpPr>
        <p:sp>
          <p:nvSpPr>
            <p:cNvPr id="5" name="Oval 4"/>
            <p:cNvSpPr/>
            <p:nvPr/>
          </p:nvSpPr>
          <p:spPr>
            <a:xfrm>
              <a:off x="1758109" y="2895600"/>
              <a:ext cx="685807" cy="609478"/>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7" name="Isosceles Triangle 6"/>
            <p:cNvSpPr/>
            <p:nvPr/>
          </p:nvSpPr>
          <p:spPr>
            <a:xfrm>
              <a:off x="838938" y="4074877"/>
              <a:ext cx="1152537" cy="80152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8" name="Oval 7"/>
            <p:cNvSpPr/>
            <p:nvPr/>
          </p:nvSpPr>
          <p:spPr>
            <a:xfrm>
              <a:off x="2443916" y="4038371"/>
              <a:ext cx="685807" cy="609478"/>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4397" name="TextBox 8"/>
            <p:cNvSpPr txBox="1">
              <a:spLocks noChangeArrowheads="1"/>
            </p:cNvSpPr>
            <p:nvPr/>
          </p:nvSpPr>
          <p:spPr bwMode="auto">
            <a:xfrm>
              <a:off x="1376769" y="3015734"/>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10" name="Straight Arrow Connector 9"/>
            <p:cNvCxnSpPr>
              <a:stCxn id="5" idx="3"/>
            </p:cNvCxnSpPr>
            <p:nvPr/>
          </p:nvCxnSpPr>
          <p:spPr>
            <a:xfrm flipH="1">
              <a:off x="1415206" y="3416196"/>
              <a:ext cx="442918" cy="622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5"/>
              <a:endCxn id="8" idx="0"/>
            </p:cNvCxnSpPr>
            <p:nvPr/>
          </p:nvCxnSpPr>
          <p:spPr>
            <a:xfrm>
              <a:off x="2342315" y="3416196"/>
              <a:ext cx="444505" cy="622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8" idx="4"/>
            </p:cNvCxnSpPr>
            <p:nvPr/>
          </p:nvCxnSpPr>
          <p:spPr>
            <a:xfrm flipH="1">
              <a:off x="3623441" y="5124004"/>
              <a:ext cx="6350" cy="870569"/>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478977" y="5409697"/>
              <a:ext cx="306391" cy="369814"/>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cxnSp>
          <p:nvCxnSpPr>
            <p:cNvPr id="14" name="Straight Arrow Connector 13"/>
            <p:cNvCxnSpPr/>
            <p:nvPr/>
          </p:nvCxnSpPr>
          <p:spPr>
            <a:xfrm>
              <a:off x="829413" y="4079638"/>
              <a:ext cx="0" cy="79676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65898" y="4289146"/>
              <a:ext cx="306391" cy="369814"/>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4404" name="TextBox 15"/>
            <p:cNvSpPr txBox="1">
              <a:spLocks noChangeArrowheads="1"/>
            </p:cNvSpPr>
            <p:nvPr/>
          </p:nvSpPr>
          <p:spPr bwMode="auto">
            <a:xfrm>
              <a:off x="2074220" y="4127956"/>
              <a:ext cx="41389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17" name="Straight Arrow Connector 16"/>
            <p:cNvCxnSpPr>
              <a:stCxn id="8" idx="3"/>
              <a:endCxn id="22" idx="0"/>
            </p:cNvCxnSpPr>
            <p:nvPr/>
          </p:nvCxnSpPr>
          <p:spPr>
            <a:xfrm flipH="1">
              <a:off x="2151813" y="4558967"/>
              <a:ext cx="392117" cy="622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Isosceles Triangle 17"/>
            <p:cNvSpPr/>
            <p:nvPr/>
          </p:nvSpPr>
          <p:spPr>
            <a:xfrm>
              <a:off x="2820158" y="5181142"/>
              <a:ext cx="803283" cy="813431"/>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19" name="Straight Arrow Connector 18"/>
            <p:cNvCxnSpPr>
              <a:stCxn id="8" idx="5"/>
              <a:endCxn id="18" idx="0"/>
            </p:cNvCxnSpPr>
            <p:nvPr/>
          </p:nvCxnSpPr>
          <p:spPr>
            <a:xfrm>
              <a:off x="3029289" y="4558593"/>
              <a:ext cx="192511" cy="6225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0" name="Oval 19"/>
          <p:cNvSpPr/>
          <p:nvPr/>
        </p:nvSpPr>
        <p:spPr>
          <a:xfrm>
            <a:off x="304800" y="4938713"/>
            <a:ext cx="533400" cy="50323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21" name="Straight Arrow Connector 20"/>
          <p:cNvCxnSpPr>
            <a:stCxn id="7" idx="3"/>
            <a:endCxn id="20" idx="0"/>
          </p:cNvCxnSpPr>
          <p:nvPr/>
        </p:nvCxnSpPr>
        <p:spPr>
          <a:xfrm flipH="1">
            <a:off x="571500" y="4572000"/>
            <a:ext cx="254000" cy="366713"/>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219200" y="48768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24" name="Isosceles Triangle 23"/>
          <p:cNvSpPr/>
          <p:nvPr/>
        </p:nvSpPr>
        <p:spPr>
          <a:xfrm>
            <a:off x="685800" y="5894388"/>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25" name="Isosceles Triangle 24"/>
          <p:cNvSpPr/>
          <p:nvPr/>
        </p:nvSpPr>
        <p:spPr>
          <a:xfrm>
            <a:off x="1524000" y="5894388"/>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27" name="Straight Arrow Connector 26"/>
          <p:cNvCxnSpPr>
            <a:stCxn id="22" idx="3"/>
            <a:endCxn id="24" idx="0"/>
          </p:cNvCxnSpPr>
          <p:nvPr/>
        </p:nvCxnSpPr>
        <p:spPr>
          <a:xfrm flipH="1">
            <a:off x="1087438" y="5397500"/>
            <a:ext cx="231775"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2" idx="5"/>
            <a:endCxn id="25" idx="0"/>
          </p:cNvCxnSpPr>
          <p:nvPr/>
        </p:nvCxnSpPr>
        <p:spPr>
          <a:xfrm>
            <a:off x="1804988" y="5397500"/>
            <a:ext cx="120650"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668838" y="5822950"/>
            <a:ext cx="0" cy="6223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419600" y="5943600"/>
            <a:ext cx="493713"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h-1</a:t>
            </a:r>
          </a:p>
        </p:txBody>
      </p:sp>
      <p:sp>
        <p:nvSpPr>
          <p:cNvPr id="14350" name="TextBox 36"/>
          <p:cNvSpPr txBox="1">
            <a:spLocks noChangeArrowheads="1"/>
          </p:cNvSpPr>
          <p:nvPr/>
        </p:nvSpPr>
        <p:spPr bwMode="auto">
          <a:xfrm>
            <a:off x="936625" y="4965700"/>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0</a:t>
            </a:r>
          </a:p>
        </p:txBody>
      </p:sp>
      <p:sp>
        <p:nvSpPr>
          <p:cNvPr id="39" name="Oval 38"/>
          <p:cNvSpPr/>
          <p:nvPr/>
        </p:nvSpPr>
        <p:spPr bwMode="auto">
          <a:xfrm>
            <a:off x="4318000" y="2635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40" name="Isosceles Triangle 39"/>
          <p:cNvSpPr/>
          <p:nvPr/>
        </p:nvSpPr>
        <p:spPr bwMode="auto">
          <a:xfrm>
            <a:off x="3398838" y="381476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41" name="Oval 40"/>
          <p:cNvSpPr/>
          <p:nvPr/>
        </p:nvSpPr>
        <p:spPr bwMode="auto">
          <a:xfrm>
            <a:off x="5003800" y="3778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4387" name="TextBox 41"/>
          <p:cNvSpPr txBox="1">
            <a:spLocks noChangeArrowheads="1"/>
          </p:cNvSpPr>
          <p:nvPr/>
        </p:nvSpPr>
        <p:spPr bwMode="auto">
          <a:xfrm>
            <a:off x="3937293" y="2755408"/>
            <a:ext cx="327265"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43" name="Straight Arrow Connector 42"/>
          <p:cNvCxnSpPr>
            <a:stCxn id="39" idx="3"/>
          </p:cNvCxnSpPr>
          <p:nvPr/>
        </p:nvCxnSpPr>
        <p:spPr bwMode="auto">
          <a:xfrm flipH="1">
            <a:off x="3975100" y="3155950"/>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9" idx="5"/>
            <a:endCxn id="41" idx="0"/>
          </p:cNvCxnSpPr>
          <p:nvPr/>
        </p:nvCxnSpPr>
        <p:spPr bwMode="auto">
          <a:xfrm>
            <a:off x="4903788" y="315595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90" name="TextBox 48"/>
          <p:cNvSpPr txBox="1">
            <a:spLocks noChangeArrowheads="1"/>
          </p:cNvSpPr>
          <p:nvPr/>
        </p:nvSpPr>
        <p:spPr bwMode="auto">
          <a:xfrm>
            <a:off x="4634597" y="3867853"/>
            <a:ext cx="413809"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50" name="Straight Arrow Connector 49"/>
          <p:cNvCxnSpPr>
            <a:stCxn id="41" idx="3"/>
            <a:endCxn id="55" idx="0"/>
          </p:cNvCxnSpPr>
          <p:nvPr/>
        </p:nvCxnSpPr>
        <p:spPr bwMode="auto">
          <a:xfrm flipH="1">
            <a:off x="4711700" y="4298950"/>
            <a:ext cx="3921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1" idx="5"/>
          </p:cNvCxnSpPr>
          <p:nvPr/>
        </p:nvCxnSpPr>
        <p:spPr bwMode="auto">
          <a:xfrm>
            <a:off x="5589588" y="4298950"/>
            <a:ext cx="192087"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455988" y="4984750"/>
            <a:ext cx="531812" cy="50323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54" name="Straight Arrow Connector 53"/>
          <p:cNvCxnSpPr>
            <a:stCxn id="40" idx="3"/>
            <a:endCxn id="53" idx="0"/>
          </p:cNvCxnSpPr>
          <p:nvPr/>
        </p:nvCxnSpPr>
        <p:spPr>
          <a:xfrm flipH="1">
            <a:off x="3721100" y="4616450"/>
            <a:ext cx="254000" cy="368300"/>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4368800" y="4921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56" name="Isosceles Triangle 55"/>
          <p:cNvSpPr/>
          <p:nvPr/>
        </p:nvSpPr>
        <p:spPr>
          <a:xfrm>
            <a:off x="3835400" y="5938838"/>
            <a:ext cx="804863" cy="76676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57" name="Isosceles Triangle 56"/>
          <p:cNvSpPr/>
          <p:nvPr/>
        </p:nvSpPr>
        <p:spPr>
          <a:xfrm>
            <a:off x="4673600" y="5938838"/>
            <a:ext cx="804863" cy="5064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58" name="Straight Arrow Connector 57"/>
          <p:cNvCxnSpPr>
            <a:stCxn id="55" idx="3"/>
            <a:endCxn id="56" idx="0"/>
          </p:cNvCxnSpPr>
          <p:nvPr/>
        </p:nvCxnSpPr>
        <p:spPr>
          <a:xfrm flipH="1">
            <a:off x="4238625" y="5441950"/>
            <a:ext cx="231775"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5" idx="5"/>
            <a:endCxn id="57" idx="0"/>
          </p:cNvCxnSpPr>
          <p:nvPr/>
        </p:nvCxnSpPr>
        <p:spPr>
          <a:xfrm>
            <a:off x="4954588" y="5441950"/>
            <a:ext cx="122237"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609600" y="5868988"/>
            <a:ext cx="1588" cy="8366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457200" y="6118225"/>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4361" name="TextBox 61"/>
          <p:cNvSpPr txBox="1">
            <a:spLocks noChangeArrowheads="1"/>
          </p:cNvSpPr>
          <p:nvPr/>
        </p:nvSpPr>
        <p:spPr bwMode="auto">
          <a:xfrm>
            <a:off x="4033838" y="5011738"/>
            <a:ext cx="41433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sp>
        <p:nvSpPr>
          <p:cNvPr id="68" name="Oval 67"/>
          <p:cNvSpPr/>
          <p:nvPr/>
        </p:nvSpPr>
        <p:spPr bwMode="auto">
          <a:xfrm>
            <a:off x="7188200" y="2635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9" name="Isosceles Triangle 68"/>
          <p:cNvSpPr/>
          <p:nvPr/>
        </p:nvSpPr>
        <p:spPr bwMode="auto">
          <a:xfrm>
            <a:off x="6269038" y="3814763"/>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70" name="Oval 69"/>
          <p:cNvSpPr/>
          <p:nvPr/>
        </p:nvSpPr>
        <p:spPr bwMode="auto">
          <a:xfrm>
            <a:off x="7874000" y="3778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14377" name="TextBox 70"/>
          <p:cNvSpPr txBox="1">
            <a:spLocks noChangeArrowheads="1"/>
          </p:cNvSpPr>
          <p:nvPr/>
        </p:nvSpPr>
        <p:spPr bwMode="auto">
          <a:xfrm>
            <a:off x="6807493" y="2755408"/>
            <a:ext cx="327265"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72" name="Straight Arrow Connector 71"/>
          <p:cNvCxnSpPr>
            <a:stCxn id="68" idx="3"/>
          </p:cNvCxnSpPr>
          <p:nvPr/>
        </p:nvCxnSpPr>
        <p:spPr bwMode="auto">
          <a:xfrm flipH="1">
            <a:off x="6845300" y="3155950"/>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68" idx="5"/>
            <a:endCxn id="70" idx="0"/>
          </p:cNvCxnSpPr>
          <p:nvPr/>
        </p:nvCxnSpPr>
        <p:spPr bwMode="auto">
          <a:xfrm>
            <a:off x="7773988" y="3155950"/>
            <a:ext cx="442912"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80" name="TextBox 73"/>
          <p:cNvSpPr txBox="1">
            <a:spLocks noChangeArrowheads="1"/>
          </p:cNvSpPr>
          <p:nvPr/>
        </p:nvSpPr>
        <p:spPr bwMode="auto">
          <a:xfrm>
            <a:off x="7504797" y="3867853"/>
            <a:ext cx="413809"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75" name="Straight Arrow Connector 74"/>
          <p:cNvCxnSpPr>
            <a:stCxn id="70" idx="3"/>
            <a:endCxn id="80" idx="0"/>
          </p:cNvCxnSpPr>
          <p:nvPr/>
        </p:nvCxnSpPr>
        <p:spPr bwMode="auto">
          <a:xfrm flipH="1">
            <a:off x="7581900" y="4298950"/>
            <a:ext cx="3921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70" idx="5"/>
          </p:cNvCxnSpPr>
          <p:nvPr/>
        </p:nvCxnSpPr>
        <p:spPr bwMode="auto">
          <a:xfrm>
            <a:off x="8459788" y="4298950"/>
            <a:ext cx="192087"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Oval 77"/>
          <p:cNvSpPr/>
          <p:nvPr/>
        </p:nvSpPr>
        <p:spPr>
          <a:xfrm>
            <a:off x="6324600" y="4984750"/>
            <a:ext cx="533400" cy="50323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3500000" scaled="1"/>
            <a:tileRect/>
          </a:gra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2800" b="1" dirty="0">
                <a:solidFill>
                  <a:schemeClr val="bg1">
                    <a:lumMod val="50000"/>
                  </a:schemeClr>
                </a:solidFill>
              </a:rPr>
              <a:t>a</a:t>
            </a:r>
          </a:p>
        </p:txBody>
      </p:sp>
      <p:cxnSp>
        <p:nvCxnSpPr>
          <p:cNvPr id="79" name="Straight Arrow Connector 78"/>
          <p:cNvCxnSpPr>
            <a:stCxn id="69" idx="3"/>
            <a:endCxn id="78" idx="0"/>
          </p:cNvCxnSpPr>
          <p:nvPr/>
        </p:nvCxnSpPr>
        <p:spPr>
          <a:xfrm flipH="1">
            <a:off x="6591300" y="4616450"/>
            <a:ext cx="254000" cy="368300"/>
          </a:xfrm>
          <a:prstGeom prst="straightConnector1">
            <a:avLst/>
          </a:prstGeom>
          <a:ln>
            <a:solidFill>
              <a:schemeClr val="bg1">
                <a:lumMod val="6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7239000" y="49212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81" name="Isosceles Triangle 80"/>
          <p:cNvSpPr/>
          <p:nvPr/>
        </p:nvSpPr>
        <p:spPr>
          <a:xfrm>
            <a:off x="6705600" y="5938838"/>
            <a:ext cx="803275" cy="5064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82" name="Isosceles Triangle 81"/>
          <p:cNvSpPr/>
          <p:nvPr/>
        </p:nvSpPr>
        <p:spPr>
          <a:xfrm>
            <a:off x="7543800" y="5938838"/>
            <a:ext cx="803275" cy="76676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83" name="Straight Arrow Connector 82"/>
          <p:cNvCxnSpPr>
            <a:stCxn id="80" idx="3"/>
            <a:endCxn id="81" idx="0"/>
          </p:cNvCxnSpPr>
          <p:nvPr/>
        </p:nvCxnSpPr>
        <p:spPr>
          <a:xfrm flipH="1">
            <a:off x="7107238" y="5441950"/>
            <a:ext cx="231775"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80" idx="5"/>
            <a:endCxn id="82" idx="0"/>
          </p:cNvCxnSpPr>
          <p:nvPr/>
        </p:nvCxnSpPr>
        <p:spPr>
          <a:xfrm>
            <a:off x="7824788" y="5441950"/>
            <a:ext cx="120650"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70" name="TextBox 86"/>
          <p:cNvSpPr txBox="1">
            <a:spLocks noChangeArrowheads="1"/>
          </p:cNvSpPr>
          <p:nvPr/>
        </p:nvSpPr>
        <p:spPr bwMode="auto">
          <a:xfrm>
            <a:off x="6967538" y="5011738"/>
            <a:ext cx="3270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sp>
        <p:nvSpPr>
          <p:cNvPr id="90" name="Rectangle 89"/>
          <p:cNvSpPr/>
          <p:nvPr/>
        </p:nvSpPr>
        <p:spPr>
          <a:xfrm>
            <a:off x="42863" y="2406650"/>
            <a:ext cx="3309937" cy="441960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91" name="Rectangle 90"/>
          <p:cNvSpPr/>
          <p:nvPr/>
        </p:nvSpPr>
        <p:spPr>
          <a:xfrm>
            <a:off x="3352800" y="2406650"/>
            <a:ext cx="2886075" cy="441960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92" name="Rectangle 91"/>
          <p:cNvSpPr/>
          <p:nvPr/>
        </p:nvSpPr>
        <p:spPr>
          <a:xfrm>
            <a:off x="6238875" y="2406650"/>
            <a:ext cx="2862263" cy="441960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4" name="Isosceles Triangle 73"/>
          <p:cNvSpPr/>
          <p:nvPr/>
        </p:nvSpPr>
        <p:spPr bwMode="auto">
          <a:xfrm>
            <a:off x="5374822" y="4938713"/>
            <a:ext cx="803275" cy="813594"/>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sp>
        <p:nvSpPr>
          <p:cNvPr id="85" name="Isosceles Triangle 84"/>
          <p:cNvSpPr/>
          <p:nvPr/>
        </p:nvSpPr>
        <p:spPr bwMode="auto">
          <a:xfrm>
            <a:off x="8250237" y="4956743"/>
            <a:ext cx="803275" cy="813594"/>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 right-left rotation</a:t>
            </a:r>
            <a:endParaRPr lang="en-US" dirty="0"/>
          </a:p>
        </p:txBody>
      </p:sp>
      <p:sp>
        <p:nvSpPr>
          <p:cNvPr id="3" name="Content Placeholder 2"/>
          <p:cNvSpPr>
            <a:spLocks noGrp="1"/>
          </p:cNvSpPr>
          <p:nvPr>
            <p:ph idx="1"/>
          </p:nvPr>
        </p:nvSpPr>
        <p:spPr/>
        <p:txBody>
          <a:bodyPr/>
          <a:lstStyle/>
          <a:p>
            <a:r>
              <a:rPr lang="en-US" dirty="0" smtClean="0"/>
              <a:t>All three subcases of bf(x)=2, bf(z)=-1 simply perform a double right-left rotation.</a:t>
            </a:r>
            <a:endParaRPr lang="en-US" dirty="0"/>
          </a:p>
        </p:txBody>
      </p:sp>
      <p:sp>
        <p:nvSpPr>
          <p:cNvPr id="4" name="Oval 3"/>
          <p:cNvSpPr/>
          <p:nvPr/>
        </p:nvSpPr>
        <p:spPr bwMode="auto">
          <a:xfrm>
            <a:off x="685800" y="3124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5" name="Oval 4"/>
          <p:cNvSpPr/>
          <p:nvPr/>
        </p:nvSpPr>
        <p:spPr bwMode="auto">
          <a:xfrm>
            <a:off x="1371600" y="4267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cxnSp>
        <p:nvCxnSpPr>
          <p:cNvPr id="6" name="Straight Arrow Connector 5"/>
          <p:cNvCxnSpPr>
            <a:stCxn id="4" idx="5"/>
            <a:endCxn id="5" idx="0"/>
          </p:cNvCxnSpPr>
          <p:nvPr/>
        </p:nvCxnSpPr>
        <p:spPr bwMode="auto">
          <a:xfrm>
            <a:off x="1270000" y="3644900"/>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736600" y="5410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cxnSp>
        <p:nvCxnSpPr>
          <p:cNvPr id="8" name="Straight Arrow Connector 7"/>
          <p:cNvCxnSpPr/>
          <p:nvPr/>
        </p:nvCxnSpPr>
        <p:spPr bwMode="auto">
          <a:xfrm flipH="1">
            <a:off x="1079500" y="4787526"/>
            <a:ext cx="3925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a:off x="2286000" y="4327288"/>
            <a:ext cx="914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10" name="Oval 9"/>
          <p:cNvSpPr/>
          <p:nvPr/>
        </p:nvSpPr>
        <p:spPr bwMode="auto">
          <a:xfrm>
            <a:off x="7162800" y="321629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y</a:t>
            </a:r>
            <a:endParaRPr lang="en-US" sz="2800" b="1" dirty="0"/>
          </a:p>
        </p:txBody>
      </p:sp>
      <p:sp>
        <p:nvSpPr>
          <p:cNvPr id="11" name="Oval 10"/>
          <p:cNvSpPr/>
          <p:nvPr/>
        </p:nvSpPr>
        <p:spPr bwMode="auto">
          <a:xfrm>
            <a:off x="7848600" y="435929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z</a:t>
            </a:r>
            <a:endParaRPr lang="en-US" sz="2800" b="1" dirty="0"/>
          </a:p>
        </p:txBody>
      </p:sp>
      <p:cxnSp>
        <p:nvCxnSpPr>
          <p:cNvPr id="12" name="Straight Arrow Connector 11"/>
          <p:cNvCxnSpPr>
            <a:stCxn id="10" idx="5"/>
            <a:endCxn id="11" idx="0"/>
          </p:cNvCxnSpPr>
          <p:nvPr/>
        </p:nvCxnSpPr>
        <p:spPr bwMode="auto">
          <a:xfrm>
            <a:off x="7748167" y="3736624"/>
            <a:ext cx="4433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6477000" y="437356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x</a:t>
            </a:r>
            <a:endParaRPr lang="en-US" sz="2800" b="1" dirty="0"/>
          </a:p>
        </p:txBody>
      </p:sp>
      <p:cxnSp>
        <p:nvCxnSpPr>
          <p:cNvPr id="14" name="Straight Arrow Connector 13"/>
          <p:cNvCxnSpPr>
            <a:stCxn id="10" idx="3"/>
            <a:endCxn id="13" idx="0"/>
          </p:cNvCxnSpPr>
          <p:nvPr/>
        </p:nvCxnSpPr>
        <p:spPr bwMode="auto">
          <a:xfrm flipH="1">
            <a:off x="6819900" y="3736624"/>
            <a:ext cx="443333" cy="636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5334000" y="4327287"/>
            <a:ext cx="914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3347301" y="3124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x</a:t>
            </a:r>
            <a:endParaRPr lang="en-US" sz="2800" b="1" dirty="0"/>
          </a:p>
        </p:txBody>
      </p:sp>
      <p:sp>
        <p:nvSpPr>
          <p:cNvPr id="21" name="Oval 20"/>
          <p:cNvSpPr/>
          <p:nvPr/>
        </p:nvSpPr>
        <p:spPr bwMode="auto">
          <a:xfrm>
            <a:off x="4033101" y="4267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y</a:t>
            </a:r>
            <a:endParaRPr lang="en-US" sz="2800" b="1" dirty="0"/>
          </a:p>
        </p:txBody>
      </p:sp>
      <p:cxnSp>
        <p:nvCxnSpPr>
          <p:cNvPr id="22" name="Straight Arrow Connector 21"/>
          <p:cNvCxnSpPr>
            <a:stCxn id="20" idx="5"/>
            <a:endCxn id="21" idx="0"/>
          </p:cNvCxnSpPr>
          <p:nvPr/>
        </p:nvCxnSpPr>
        <p:spPr bwMode="auto">
          <a:xfrm>
            <a:off x="3931501" y="3644900"/>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4718901" y="541020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z</a:t>
            </a:r>
            <a:endParaRPr lang="en-US" sz="2800" b="1" dirty="0"/>
          </a:p>
        </p:txBody>
      </p:sp>
      <p:cxnSp>
        <p:nvCxnSpPr>
          <p:cNvPr id="24" name="Straight Arrow Connector 23"/>
          <p:cNvCxnSpPr>
            <a:stCxn id="21" idx="5"/>
            <a:endCxn id="23" idx="0"/>
          </p:cNvCxnSpPr>
          <p:nvPr/>
        </p:nvCxnSpPr>
        <p:spPr bwMode="auto">
          <a:xfrm>
            <a:off x="4618468" y="4787526"/>
            <a:ext cx="4433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Curved Down Arrow 31"/>
          <p:cNvSpPr/>
          <p:nvPr/>
        </p:nvSpPr>
        <p:spPr>
          <a:xfrm>
            <a:off x="1167001" y="4117848"/>
            <a:ext cx="1216152" cy="48431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Curved Down Arrow 32"/>
          <p:cNvSpPr/>
          <p:nvPr/>
        </p:nvSpPr>
        <p:spPr>
          <a:xfrm flipH="1">
            <a:off x="3048000" y="2986858"/>
            <a:ext cx="1208201" cy="48431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5703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anim calcmode="lin" valueType="num">
                                      <p:cBhvr>
                                        <p:cTn id="13" dur="1000" fill="hold"/>
                                        <p:tgtEl>
                                          <p:spTgt spid="20"/>
                                        </p:tgtEl>
                                        <p:attrNameLst>
                                          <p:attrName>ppt_x</p:attrName>
                                        </p:attrNameLst>
                                      </p:cBhvr>
                                      <p:tavLst>
                                        <p:tav tm="0">
                                          <p:val>
                                            <p:strVal val="#ppt_x"/>
                                          </p:val>
                                        </p:tav>
                                        <p:tav tm="100000">
                                          <p:val>
                                            <p:strVal val="#ppt_x"/>
                                          </p:val>
                                        </p:tav>
                                      </p:tavLst>
                                    </p:anim>
                                    <p:anim calcmode="lin" valueType="num">
                                      <p:cBhvr>
                                        <p:cTn id="14" dur="1000" fill="hold"/>
                                        <p:tgtEl>
                                          <p:spTgt spid="2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1000"/>
                                        <p:tgtEl>
                                          <p:spTgt spid="22"/>
                                        </p:tgtEl>
                                      </p:cBhvr>
                                    </p:animEffect>
                                    <p:anim calcmode="lin" valueType="num">
                                      <p:cBhvr>
                                        <p:cTn id="23" dur="1000" fill="hold"/>
                                        <p:tgtEl>
                                          <p:spTgt spid="22"/>
                                        </p:tgtEl>
                                        <p:attrNameLst>
                                          <p:attrName>ppt_x</p:attrName>
                                        </p:attrNameLst>
                                      </p:cBhvr>
                                      <p:tavLst>
                                        <p:tav tm="0">
                                          <p:val>
                                            <p:strVal val="#ppt_x"/>
                                          </p:val>
                                        </p:tav>
                                        <p:tav tm="100000">
                                          <p:val>
                                            <p:strVal val="#ppt_x"/>
                                          </p:val>
                                        </p:tav>
                                      </p:tavLst>
                                    </p:anim>
                                    <p:anim calcmode="lin" valueType="num">
                                      <p:cBhvr>
                                        <p:cTn id="24" dur="1000" fill="hold"/>
                                        <p:tgtEl>
                                          <p:spTgt spid="22"/>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anim calcmode="lin" valueType="num">
                                      <p:cBhvr>
                                        <p:cTn id="28" dur="1000" fill="hold"/>
                                        <p:tgtEl>
                                          <p:spTgt spid="23"/>
                                        </p:tgtEl>
                                        <p:attrNameLst>
                                          <p:attrName>ppt_x</p:attrName>
                                        </p:attrNameLst>
                                      </p:cBhvr>
                                      <p:tavLst>
                                        <p:tav tm="0">
                                          <p:val>
                                            <p:strVal val="#ppt_x"/>
                                          </p:val>
                                        </p:tav>
                                        <p:tav tm="100000">
                                          <p:val>
                                            <p:strVal val="#ppt_x"/>
                                          </p:val>
                                        </p:tav>
                                      </p:tavLst>
                                    </p:anim>
                                    <p:anim calcmode="lin" valueType="num">
                                      <p:cBhvr>
                                        <p:cTn id="29" dur="1000" fill="hold"/>
                                        <p:tgtEl>
                                          <p:spTgt spid="23"/>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1000"/>
                                        <p:tgtEl>
                                          <p:spTgt spid="14"/>
                                        </p:tgtEl>
                                      </p:cBhvr>
                                    </p:animEffect>
                                    <p:anim calcmode="lin" valueType="num">
                                      <p:cBhvr>
                                        <p:cTn id="65" dur="1000" fill="hold"/>
                                        <p:tgtEl>
                                          <p:spTgt spid="14"/>
                                        </p:tgtEl>
                                        <p:attrNameLst>
                                          <p:attrName>ppt_x</p:attrName>
                                        </p:attrNameLst>
                                      </p:cBhvr>
                                      <p:tavLst>
                                        <p:tav tm="0">
                                          <p:val>
                                            <p:strVal val="#ppt_x"/>
                                          </p:val>
                                        </p:tav>
                                        <p:tav tm="100000">
                                          <p:val>
                                            <p:strVal val="#ppt_x"/>
                                          </p:val>
                                        </p:tav>
                                      </p:tavLst>
                                    </p:anim>
                                    <p:anim calcmode="lin" valueType="num">
                                      <p:cBhvr>
                                        <p:cTn id="6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9" grpId="0" animBg="1"/>
      <p:bldP spid="20" grpId="0" animBg="1"/>
      <p:bldP spid="21" grpId="0" animBg="1"/>
      <p:bldP spid="23" grpId="0" animBg="1"/>
      <p:bldP spid="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dirty="0" smtClean="0"/>
              <a:t>Delete subcases for bf(x)=2, bf(z)=-1</a:t>
            </a:r>
            <a:endParaRPr lang="en-US" dirty="0"/>
          </a:p>
        </p:txBody>
      </p:sp>
      <p:sp>
        <p:nvSpPr>
          <p:cNvPr id="3" name="Content Placeholder 2"/>
          <p:cNvSpPr>
            <a:spLocks noGrp="1"/>
          </p:cNvSpPr>
          <p:nvPr>
            <p:ph idx="1"/>
          </p:nvPr>
        </p:nvSpPr>
        <p:spPr/>
        <p:txBody>
          <a:bodyPr/>
          <a:lstStyle/>
          <a:p>
            <a:r>
              <a:rPr lang="en-US" dirty="0" smtClean="0"/>
              <a:t>Case bf(y)=0: double right-left rotation!</a:t>
            </a:r>
            <a:endParaRPr lang="en-US" dirty="0"/>
          </a:p>
        </p:txBody>
      </p:sp>
      <p:sp>
        <p:nvSpPr>
          <p:cNvPr id="5" name="Oval 4"/>
          <p:cNvSpPr/>
          <p:nvPr/>
        </p:nvSpPr>
        <p:spPr bwMode="auto">
          <a:xfrm>
            <a:off x="169508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 name="Isosceles Triangle 5"/>
          <p:cNvSpPr/>
          <p:nvPr/>
        </p:nvSpPr>
        <p:spPr bwMode="auto">
          <a:xfrm>
            <a:off x="775921" y="3511551"/>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7" name="Oval 6"/>
          <p:cNvSpPr/>
          <p:nvPr/>
        </p:nvSpPr>
        <p:spPr bwMode="auto">
          <a:xfrm>
            <a:off x="2380883" y="3475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8" name="TextBox 8"/>
          <p:cNvSpPr txBox="1">
            <a:spLocks noChangeArrowheads="1"/>
          </p:cNvSpPr>
          <p:nvPr/>
        </p:nvSpPr>
        <p:spPr bwMode="auto">
          <a:xfrm>
            <a:off x="1368177" y="2430424"/>
            <a:ext cx="327331"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a:t>2</a:t>
            </a:r>
          </a:p>
        </p:txBody>
      </p:sp>
      <p:cxnSp>
        <p:nvCxnSpPr>
          <p:cNvPr id="9" name="Straight Arrow Connector 8"/>
          <p:cNvCxnSpPr>
            <a:stCxn id="5" idx="3"/>
          </p:cNvCxnSpPr>
          <p:nvPr/>
        </p:nvCxnSpPr>
        <p:spPr bwMode="auto">
          <a:xfrm flipH="1">
            <a:off x="1352183" y="2852738"/>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bwMode="auto">
          <a:xfrm>
            <a:off x="2279283" y="2852738"/>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a:off x="3566746" y="4560888"/>
            <a:ext cx="6350" cy="8302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bwMode="auto">
          <a:xfrm>
            <a:off x="3415933" y="4800600"/>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cxnSp>
        <p:nvCxnSpPr>
          <p:cNvPr id="13" name="Straight Arrow Connector 12"/>
          <p:cNvCxnSpPr/>
          <p:nvPr/>
        </p:nvCxnSpPr>
        <p:spPr bwMode="auto">
          <a:xfrm>
            <a:off x="766396" y="3516313"/>
            <a:ext cx="0"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bwMode="auto">
          <a:xfrm>
            <a:off x="602883" y="37258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5" name="TextBox 15"/>
          <p:cNvSpPr txBox="1">
            <a:spLocks noChangeArrowheads="1"/>
          </p:cNvSpPr>
          <p:nvPr/>
        </p:nvSpPr>
        <p:spPr bwMode="auto">
          <a:xfrm>
            <a:off x="2011191" y="3564641"/>
            <a:ext cx="413892"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16" name="Straight Arrow Connector 15"/>
          <p:cNvCxnSpPr>
            <a:stCxn id="7" idx="3"/>
            <a:endCxn id="21" idx="0"/>
          </p:cNvCxnSpPr>
          <p:nvPr/>
        </p:nvCxnSpPr>
        <p:spPr bwMode="auto">
          <a:xfrm flipH="1">
            <a:off x="2088783" y="3995364"/>
            <a:ext cx="3925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bwMode="auto">
          <a:xfrm>
            <a:off x="2757121" y="4618038"/>
            <a:ext cx="803275" cy="77311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18" name="Straight Arrow Connector 17"/>
          <p:cNvCxnSpPr>
            <a:stCxn id="7" idx="5"/>
            <a:endCxn id="17" idx="0"/>
          </p:cNvCxnSpPr>
          <p:nvPr/>
        </p:nvCxnSpPr>
        <p:spPr bwMode="auto">
          <a:xfrm>
            <a:off x="2966250" y="3995364"/>
            <a:ext cx="192509"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745883" y="4618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22" name="Isosceles Triangle 21"/>
          <p:cNvSpPr/>
          <p:nvPr/>
        </p:nvSpPr>
        <p:spPr>
          <a:xfrm>
            <a:off x="1212483" y="5635626"/>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23" name="Isosceles Triangle 22"/>
          <p:cNvSpPr/>
          <p:nvPr/>
        </p:nvSpPr>
        <p:spPr>
          <a:xfrm>
            <a:off x="2050683" y="5635626"/>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24" name="Straight Arrow Connector 23"/>
          <p:cNvCxnSpPr>
            <a:stCxn id="21" idx="3"/>
            <a:endCxn id="22" idx="0"/>
          </p:cNvCxnSpPr>
          <p:nvPr/>
        </p:nvCxnSpPr>
        <p:spPr>
          <a:xfrm flipH="1">
            <a:off x="1614121" y="5138738"/>
            <a:ext cx="231775"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5"/>
            <a:endCxn id="23" idx="0"/>
          </p:cNvCxnSpPr>
          <p:nvPr/>
        </p:nvCxnSpPr>
        <p:spPr>
          <a:xfrm>
            <a:off x="2331671" y="5138738"/>
            <a:ext cx="120650"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36"/>
          <p:cNvSpPr txBox="1">
            <a:spLocks noChangeArrowheads="1"/>
          </p:cNvSpPr>
          <p:nvPr/>
        </p:nvSpPr>
        <p:spPr bwMode="auto">
          <a:xfrm>
            <a:off x="1463308" y="4706938"/>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0</a:t>
            </a:r>
          </a:p>
        </p:txBody>
      </p:sp>
      <p:cxnSp>
        <p:nvCxnSpPr>
          <p:cNvPr id="27" name="Straight Arrow Connector 26"/>
          <p:cNvCxnSpPr/>
          <p:nvPr/>
        </p:nvCxnSpPr>
        <p:spPr>
          <a:xfrm>
            <a:off x="1136283" y="5610226"/>
            <a:ext cx="1588" cy="8366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983883" y="58594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31" name="Oval 30"/>
          <p:cNvSpPr/>
          <p:nvPr/>
        </p:nvSpPr>
        <p:spPr bwMode="auto">
          <a:xfrm>
            <a:off x="641642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32" name="Isosceles Triangle 31"/>
          <p:cNvSpPr/>
          <p:nvPr/>
        </p:nvSpPr>
        <p:spPr bwMode="auto">
          <a:xfrm>
            <a:off x="4585664" y="4519840"/>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33" name="Oval 32"/>
          <p:cNvSpPr/>
          <p:nvPr/>
        </p:nvSpPr>
        <p:spPr bwMode="auto">
          <a:xfrm>
            <a:off x="5442858" y="3475327"/>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x</a:t>
            </a:r>
            <a:endParaRPr lang="en-US" sz="2800" b="1" dirty="0"/>
          </a:p>
        </p:txBody>
      </p:sp>
      <p:sp>
        <p:nvSpPr>
          <p:cNvPr id="34" name="TextBox 8"/>
          <p:cNvSpPr txBox="1">
            <a:spLocks noChangeArrowheads="1"/>
          </p:cNvSpPr>
          <p:nvPr/>
        </p:nvSpPr>
        <p:spPr bwMode="auto">
          <a:xfrm>
            <a:off x="6067745" y="2430424"/>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cxnSp>
        <p:nvCxnSpPr>
          <p:cNvPr id="35" name="Straight Arrow Connector 34"/>
          <p:cNvCxnSpPr>
            <a:stCxn id="31" idx="5"/>
            <a:endCxn id="47" idx="0"/>
          </p:cNvCxnSpPr>
          <p:nvPr/>
        </p:nvCxnSpPr>
        <p:spPr bwMode="auto">
          <a:xfrm>
            <a:off x="7001790" y="2852364"/>
            <a:ext cx="709348" cy="6189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1" idx="3"/>
            <a:endCxn id="33" idx="0"/>
          </p:cNvCxnSpPr>
          <p:nvPr/>
        </p:nvCxnSpPr>
        <p:spPr bwMode="auto">
          <a:xfrm flipH="1">
            <a:off x="5785758" y="2852364"/>
            <a:ext cx="731098" cy="622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6999282" y="3564083"/>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cxnSp>
        <p:nvCxnSpPr>
          <p:cNvPr id="42" name="Straight Arrow Connector 41"/>
          <p:cNvCxnSpPr>
            <a:stCxn id="33" idx="3"/>
            <a:endCxn id="32" idx="0"/>
          </p:cNvCxnSpPr>
          <p:nvPr/>
        </p:nvCxnSpPr>
        <p:spPr bwMode="auto">
          <a:xfrm flipH="1">
            <a:off x="5161927" y="3995653"/>
            <a:ext cx="381364" cy="524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Isosceles Triangle 42"/>
          <p:cNvSpPr/>
          <p:nvPr/>
        </p:nvSpPr>
        <p:spPr bwMode="auto">
          <a:xfrm>
            <a:off x="7759192" y="4618038"/>
            <a:ext cx="803275" cy="703489"/>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44" name="Straight Arrow Connector 43"/>
          <p:cNvCxnSpPr>
            <a:stCxn id="47" idx="5"/>
            <a:endCxn id="43" idx="0"/>
          </p:cNvCxnSpPr>
          <p:nvPr/>
        </p:nvCxnSpPr>
        <p:spPr bwMode="auto">
          <a:xfrm>
            <a:off x="7953605" y="3991686"/>
            <a:ext cx="207225" cy="626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7368238" y="347136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z</a:t>
            </a:r>
            <a:endParaRPr lang="en-US" sz="2800" b="1" dirty="0"/>
          </a:p>
        </p:txBody>
      </p:sp>
      <p:sp>
        <p:nvSpPr>
          <p:cNvPr id="48" name="Isosceles Triangle 47"/>
          <p:cNvSpPr/>
          <p:nvPr/>
        </p:nvSpPr>
        <p:spPr>
          <a:xfrm>
            <a:off x="5908477" y="4527098"/>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49" name="Isosceles Triangle 48"/>
          <p:cNvSpPr/>
          <p:nvPr/>
        </p:nvSpPr>
        <p:spPr>
          <a:xfrm>
            <a:off x="6851428" y="4515077"/>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50" name="Straight Arrow Connector 49"/>
          <p:cNvCxnSpPr>
            <a:stCxn id="33" idx="5"/>
            <a:endCxn id="48" idx="0"/>
          </p:cNvCxnSpPr>
          <p:nvPr/>
        </p:nvCxnSpPr>
        <p:spPr>
          <a:xfrm>
            <a:off x="6028225" y="3995653"/>
            <a:ext cx="281890" cy="531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7" idx="3"/>
            <a:endCxn id="49" idx="0"/>
          </p:cNvCxnSpPr>
          <p:nvPr/>
        </p:nvCxnSpPr>
        <p:spPr>
          <a:xfrm flipH="1">
            <a:off x="7253066" y="3991686"/>
            <a:ext cx="215605" cy="5233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36"/>
          <p:cNvSpPr txBox="1">
            <a:spLocks noChangeArrowheads="1"/>
          </p:cNvSpPr>
          <p:nvPr/>
        </p:nvSpPr>
        <p:spPr bwMode="auto">
          <a:xfrm>
            <a:off x="5108546" y="3590422"/>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sp>
        <p:nvSpPr>
          <p:cNvPr id="81" name="Right Arrow 80"/>
          <p:cNvSpPr/>
          <p:nvPr/>
        </p:nvSpPr>
        <p:spPr>
          <a:xfrm>
            <a:off x="3549510" y="3567136"/>
            <a:ext cx="1295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82" name="Oval 81"/>
          <p:cNvSpPr/>
          <p:nvPr/>
        </p:nvSpPr>
        <p:spPr bwMode="auto">
          <a:xfrm>
            <a:off x="544285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3" name="Oval 82"/>
          <p:cNvSpPr/>
          <p:nvPr/>
        </p:nvSpPr>
        <p:spPr bwMode="auto">
          <a:xfrm>
            <a:off x="6411686" y="2329544"/>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7" name="Oval 86"/>
          <p:cNvSpPr/>
          <p:nvPr/>
        </p:nvSpPr>
        <p:spPr>
          <a:xfrm>
            <a:off x="736962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Tree>
    <p:extLst>
      <p:ext uri="{BB962C8B-B14F-4D97-AF65-F5344CB8AC3E}">
        <p14:creationId xmlns:p14="http://schemas.microsoft.com/office/powerpoint/2010/main" val="319730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xit" presetSubtype="0" fill="hold" grpId="0" nodeType="clickEffect">
                                  <p:stCondLst>
                                    <p:cond delay="0"/>
                                  </p:stCondLst>
                                  <p:childTnLst>
                                    <p:animEffect transition="out" filter="fade">
                                      <p:cBhvr>
                                        <p:cTn id="30" dur="1000"/>
                                        <p:tgtEl>
                                          <p:spTgt spid="82"/>
                                        </p:tgtEl>
                                      </p:cBhvr>
                                    </p:animEffect>
                                    <p:anim calcmode="lin" valueType="num">
                                      <p:cBhvr>
                                        <p:cTn id="31" dur="1000"/>
                                        <p:tgtEl>
                                          <p:spTgt spid="82"/>
                                        </p:tgtEl>
                                        <p:attrNameLst>
                                          <p:attrName>ppt_x</p:attrName>
                                        </p:attrNameLst>
                                      </p:cBhvr>
                                      <p:tavLst>
                                        <p:tav tm="0">
                                          <p:val>
                                            <p:strVal val="ppt_x"/>
                                          </p:val>
                                        </p:tav>
                                        <p:tav tm="100000">
                                          <p:val>
                                            <p:strVal val="ppt_x"/>
                                          </p:val>
                                        </p:tav>
                                      </p:tavLst>
                                    </p:anim>
                                    <p:anim calcmode="lin" valueType="num">
                                      <p:cBhvr>
                                        <p:cTn id="32" dur="1000"/>
                                        <p:tgtEl>
                                          <p:spTgt spid="82"/>
                                        </p:tgtEl>
                                        <p:attrNameLst>
                                          <p:attrName>ppt_y</p:attrName>
                                        </p:attrNameLst>
                                      </p:cBhvr>
                                      <p:tavLst>
                                        <p:tav tm="0">
                                          <p:val>
                                            <p:strVal val="ppt_y"/>
                                          </p:val>
                                        </p:tav>
                                        <p:tav tm="100000">
                                          <p:val>
                                            <p:strVal val="ppt_y+.1"/>
                                          </p:val>
                                        </p:tav>
                                      </p:tavLst>
                                    </p:anim>
                                    <p:set>
                                      <p:cBhvr>
                                        <p:cTn id="33" dur="1" fill="hold">
                                          <p:stCondLst>
                                            <p:cond delay="999"/>
                                          </p:stCondLst>
                                        </p:cTn>
                                        <p:tgtEl>
                                          <p:spTgt spid="8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42" presetClass="exit" presetSubtype="0" fill="hold" grpId="0" nodeType="clickEffect">
                                  <p:stCondLst>
                                    <p:cond delay="0"/>
                                  </p:stCondLst>
                                  <p:childTnLst>
                                    <p:animEffect transition="out" filter="fade">
                                      <p:cBhvr>
                                        <p:cTn id="37" dur="1000"/>
                                        <p:tgtEl>
                                          <p:spTgt spid="83"/>
                                        </p:tgtEl>
                                      </p:cBhvr>
                                    </p:animEffect>
                                    <p:anim calcmode="lin" valueType="num">
                                      <p:cBhvr>
                                        <p:cTn id="38" dur="1000"/>
                                        <p:tgtEl>
                                          <p:spTgt spid="83"/>
                                        </p:tgtEl>
                                        <p:attrNameLst>
                                          <p:attrName>ppt_x</p:attrName>
                                        </p:attrNameLst>
                                      </p:cBhvr>
                                      <p:tavLst>
                                        <p:tav tm="0">
                                          <p:val>
                                            <p:strVal val="ppt_x"/>
                                          </p:val>
                                        </p:tav>
                                        <p:tav tm="100000">
                                          <p:val>
                                            <p:strVal val="ppt_x"/>
                                          </p:val>
                                        </p:tav>
                                      </p:tavLst>
                                    </p:anim>
                                    <p:anim calcmode="lin" valueType="num">
                                      <p:cBhvr>
                                        <p:cTn id="39" dur="1000"/>
                                        <p:tgtEl>
                                          <p:spTgt spid="83"/>
                                        </p:tgtEl>
                                        <p:attrNameLst>
                                          <p:attrName>ppt_y</p:attrName>
                                        </p:attrNameLst>
                                      </p:cBhvr>
                                      <p:tavLst>
                                        <p:tav tm="0">
                                          <p:val>
                                            <p:strVal val="ppt_y"/>
                                          </p:val>
                                        </p:tav>
                                        <p:tav tm="100000">
                                          <p:val>
                                            <p:strVal val="ppt_y+.1"/>
                                          </p:val>
                                        </p:tav>
                                      </p:tavLst>
                                    </p:anim>
                                    <p:set>
                                      <p:cBhvr>
                                        <p:cTn id="40" dur="1" fill="hold">
                                          <p:stCondLst>
                                            <p:cond delay="999"/>
                                          </p:stCondLst>
                                        </p:cTn>
                                        <p:tgtEl>
                                          <p:spTgt spid="8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2" presetClass="exit" presetSubtype="0" fill="hold" grpId="0" nodeType="clickEffect">
                                  <p:stCondLst>
                                    <p:cond delay="0"/>
                                  </p:stCondLst>
                                  <p:childTnLst>
                                    <p:animEffect transition="out" filter="fade">
                                      <p:cBhvr>
                                        <p:cTn id="44" dur="1000"/>
                                        <p:tgtEl>
                                          <p:spTgt spid="87"/>
                                        </p:tgtEl>
                                      </p:cBhvr>
                                    </p:animEffect>
                                    <p:anim calcmode="lin" valueType="num">
                                      <p:cBhvr>
                                        <p:cTn id="45" dur="1000"/>
                                        <p:tgtEl>
                                          <p:spTgt spid="87"/>
                                        </p:tgtEl>
                                        <p:attrNameLst>
                                          <p:attrName>ppt_x</p:attrName>
                                        </p:attrNameLst>
                                      </p:cBhvr>
                                      <p:tavLst>
                                        <p:tav tm="0">
                                          <p:val>
                                            <p:strVal val="ppt_x"/>
                                          </p:val>
                                        </p:tav>
                                        <p:tav tm="100000">
                                          <p:val>
                                            <p:strVal val="ppt_x"/>
                                          </p:val>
                                        </p:tav>
                                      </p:tavLst>
                                    </p:anim>
                                    <p:anim calcmode="lin" valueType="num">
                                      <p:cBhvr>
                                        <p:cTn id="46" dur="1000"/>
                                        <p:tgtEl>
                                          <p:spTgt spid="87"/>
                                        </p:tgtEl>
                                        <p:attrNameLst>
                                          <p:attrName>ppt_y</p:attrName>
                                        </p:attrNameLst>
                                      </p:cBhvr>
                                      <p:tavLst>
                                        <p:tav tm="0">
                                          <p:val>
                                            <p:strVal val="ppt_y"/>
                                          </p:val>
                                        </p:tav>
                                        <p:tav tm="100000">
                                          <p:val>
                                            <p:strVal val="ppt_y+.1"/>
                                          </p:val>
                                        </p:tav>
                                      </p:tavLst>
                                    </p:anim>
                                    <p:set>
                                      <p:cBhvr>
                                        <p:cTn id="47" dur="1" fill="hold">
                                          <p:stCondLst>
                                            <p:cond delay="999"/>
                                          </p:stCondLst>
                                        </p:cTn>
                                        <p:tgtEl>
                                          <p:spTgt spid="87"/>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1000"/>
                                        <p:tgtEl>
                                          <p:spTgt spid="32"/>
                                        </p:tgtEl>
                                      </p:cBhvr>
                                    </p:animEffect>
                                    <p:anim calcmode="lin" valueType="num">
                                      <p:cBhvr>
                                        <p:cTn id="53" dur="1000" fill="hold"/>
                                        <p:tgtEl>
                                          <p:spTgt spid="32"/>
                                        </p:tgtEl>
                                        <p:attrNameLst>
                                          <p:attrName>ppt_x</p:attrName>
                                        </p:attrNameLst>
                                      </p:cBhvr>
                                      <p:tavLst>
                                        <p:tav tm="0">
                                          <p:val>
                                            <p:strVal val="#ppt_x"/>
                                          </p:val>
                                        </p:tav>
                                        <p:tav tm="100000">
                                          <p:val>
                                            <p:strVal val="#ppt_x"/>
                                          </p:val>
                                        </p:tav>
                                      </p:tavLst>
                                    </p:anim>
                                    <p:anim calcmode="lin" valueType="num">
                                      <p:cBhvr>
                                        <p:cTn id="54" dur="1000" fill="hold"/>
                                        <p:tgtEl>
                                          <p:spTgt spid="32"/>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fade">
                                      <p:cBhvr>
                                        <p:cTn id="57" dur="1000"/>
                                        <p:tgtEl>
                                          <p:spTgt spid="42"/>
                                        </p:tgtEl>
                                      </p:cBhvr>
                                    </p:animEffect>
                                    <p:anim calcmode="lin" valueType="num">
                                      <p:cBhvr>
                                        <p:cTn id="58" dur="1000" fill="hold"/>
                                        <p:tgtEl>
                                          <p:spTgt spid="42"/>
                                        </p:tgtEl>
                                        <p:attrNameLst>
                                          <p:attrName>ppt_x</p:attrName>
                                        </p:attrNameLst>
                                      </p:cBhvr>
                                      <p:tavLst>
                                        <p:tav tm="0">
                                          <p:val>
                                            <p:strVal val="#ppt_x"/>
                                          </p:val>
                                        </p:tav>
                                        <p:tav tm="100000">
                                          <p:val>
                                            <p:strVal val="#ppt_x"/>
                                          </p:val>
                                        </p:tav>
                                      </p:tavLst>
                                    </p:anim>
                                    <p:anim calcmode="lin" valueType="num">
                                      <p:cBhvr>
                                        <p:cTn id="5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1000"/>
                                        <p:tgtEl>
                                          <p:spTgt spid="48"/>
                                        </p:tgtEl>
                                      </p:cBhvr>
                                    </p:animEffect>
                                    <p:anim calcmode="lin" valueType="num">
                                      <p:cBhvr>
                                        <p:cTn id="65" dur="1000" fill="hold"/>
                                        <p:tgtEl>
                                          <p:spTgt spid="48"/>
                                        </p:tgtEl>
                                        <p:attrNameLst>
                                          <p:attrName>ppt_x</p:attrName>
                                        </p:attrNameLst>
                                      </p:cBhvr>
                                      <p:tavLst>
                                        <p:tav tm="0">
                                          <p:val>
                                            <p:strVal val="#ppt_x"/>
                                          </p:val>
                                        </p:tav>
                                        <p:tav tm="100000">
                                          <p:val>
                                            <p:strVal val="#ppt_x"/>
                                          </p:val>
                                        </p:tav>
                                      </p:tavLst>
                                    </p:anim>
                                    <p:anim calcmode="lin" valueType="num">
                                      <p:cBhvr>
                                        <p:cTn id="66" dur="1000" fill="hold"/>
                                        <p:tgtEl>
                                          <p:spTgt spid="48"/>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fade">
                                      <p:cBhvr>
                                        <p:cTn id="69" dur="1000"/>
                                        <p:tgtEl>
                                          <p:spTgt spid="50"/>
                                        </p:tgtEl>
                                      </p:cBhvr>
                                    </p:animEffect>
                                    <p:anim calcmode="lin" valueType="num">
                                      <p:cBhvr>
                                        <p:cTn id="70" dur="1000" fill="hold"/>
                                        <p:tgtEl>
                                          <p:spTgt spid="50"/>
                                        </p:tgtEl>
                                        <p:attrNameLst>
                                          <p:attrName>ppt_x</p:attrName>
                                        </p:attrNameLst>
                                      </p:cBhvr>
                                      <p:tavLst>
                                        <p:tav tm="0">
                                          <p:val>
                                            <p:strVal val="#ppt_x"/>
                                          </p:val>
                                        </p:tav>
                                        <p:tav tm="100000">
                                          <p:val>
                                            <p:strVal val="#ppt_x"/>
                                          </p:val>
                                        </p:tav>
                                      </p:tavLst>
                                    </p:anim>
                                    <p:anim calcmode="lin" valueType="num">
                                      <p:cBhvr>
                                        <p:cTn id="71"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fade">
                                      <p:cBhvr>
                                        <p:cTn id="76" dur="1000"/>
                                        <p:tgtEl>
                                          <p:spTgt spid="49"/>
                                        </p:tgtEl>
                                      </p:cBhvr>
                                    </p:animEffect>
                                    <p:anim calcmode="lin" valueType="num">
                                      <p:cBhvr>
                                        <p:cTn id="77" dur="1000" fill="hold"/>
                                        <p:tgtEl>
                                          <p:spTgt spid="49"/>
                                        </p:tgtEl>
                                        <p:attrNameLst>
                                          <p:attrName>ppt_x</p:attrName>
                                        </p:attrNameLst>
                                      </p:cBhvr>
                                      <p:tavLst>
                                        <p:tav tm="0">
                                          <p:val>
                                            <p:strVal val="#ppt_x"/>
                                          </p:val>
                                        </p:tav>
                                        <p:tav tm="100000">
                                          <p:val>
                                            <p:strVal val="#ppt_x"/>
                                          </p:val>
                                        </p:tav>
                                      </p:tavLst>
                                    </p:anim>
                                    <p:anim calcmode="lin" valueType="num">
                                      <p:cBhvr>
                                        <p:cTn id="78" dur="1000" fill="hold"/>
                                        <p:tgtEl>
                                          <p:spTgt spid="49"/>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fade">
                                      <p:cBhvr>
                                        <p:cTn id="81" dur="1000"/>
                                        <p:tgtEl>
                                          <p:spTgt spid="51"/>
                                        </p:tgtEl>
                                      </p:cBhvr>
                                    </p:animEffect>
                                    <p:anim calcmode="lin" valueType="num">
                                      <p:cBhvr>
                                        <p:cTn id="82" dur="1000" fill="hold"/>
                                        <p:tgtEl>
                                          <p:spTgt spid="51"/>
                                        </p:tgtEl>
                                        <p:attrNameLst>
                                          <p:attrName>ppt_x</p:attrName>
                                        </p:attrNameLst>
                                      </p:cBhvr>
                                      <p:tavLst>
                                        <p:tav tm="0">
                                          <p:val>
                                            <p:strVal val="#ppt_x"/>
                                          </p:val>
                                        </p:tav>
                                        <p:tav tm="100000">
                                          <p:val>
                                            <p:strVal val="#ppt_x"/>
                                          </p:val>
                                        </p:tav>
                                      </p:tavLst>
                                    </p:anim>
                                    <p:anim calcmode="lin" valueType="num">
                                      <p:cBhvr>
                                        <p:cTn id="8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43"/>
                                        </p:tgtEl>
                                        <p:attrNameLst>
                                          <p:attrName>style.visibility</p:attrName>
                                        </p:attrNameLst>
                                      </p:cBhvr>
                                      <p:to>
                                        <p:strVal val="visible"/>
                                      </p:to>
                                    </p:set>
                                    <p:animEffect transition="in" filter="fade">
                                      <p:cBhvr>
                                        <p:cTn id="88" dur="1000"/>
                                        <p:tgtEl>
                                          <p:spTgt spid="43"/>
                                        </p:tgtEl>
                                      </p:cBhvr>
                                    </p:animEffect>
                                    <p:anim calcmode="lin" valueType="num">
                                      <p:cBhvr>
                                        <p:cTn id="89" dur="1000" fill="hold"/>
                                        <p:tgtEl>
                                          <p:spTgt spid="43"/>
                                        </p:tgtEl>
                                        <p:attrNameLst>
                                          <p:attrName>ppt_x</p:attrName>
                                        </p:attrNameLst>
                                      </p:cBhvr>
                                      <p:tavLst>
                                        <p:tav tm="0">
                                          <p:val>
                                            <p:strVal val="#ppt_x"/>
                                          </p:val>
                                        </p:tav>
                                        <p:tav tm="100000">
                                          <p:val>
                                            <p:strVal val="#ppt_x"/>
                                          </p:val>
                                        </p:tav>
                                      </p:tavLst>
                                    </p:anim>
                                    <p:anim calcmode="lin" valueType="num">
                                      <p:cBhvr>
                                        <p:cTn id="90" dur="1000" fill="hold"/>
                                        <p:tgtEl>
                                          <p:spTgt spid="43"/>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1000"/>
                                        <p:tgtEl>
                                          <p:spTgt spid="44"/>
                                        </p:tgtEl>
                                      </p:cBhvr>
                                    </p:animEffect>
                                    <p:anim calcmode="lin" valueType="num">
                                      <p:cBhvr>
                                        <p:cTn id="94" dur="1000" fill="hold"/>
                                        <p:tgtEl>
                                          <p:spTgt spid="44"/>
                                        </p:tgtEl>
                                        <p:attrNameLst>
                                          <p:attrName>ppt_x</p:attrName>
                                        </p:attrNameLst>
                                      </p:cBhvr>
                                      <p:tavLst>
                                        <p:tav tm="0">
                                          <p:val>
                                            <p:strVal val="#ppt_x"/>
                                          </p:val>
                                        </p:tav>
                                        <p:tav tm="100000">
                                          <p:val>
                                            <p:strVal val="#ppt_x"/>
                                          </p:val>
                                        </p:tav>
                                      </p:tavLst>
                                    </p:anim>
                                    <p:anim calcmode="lin" valueType="num">
                                      <p:cBhvr>
                                        <p:cTn id="95"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fade">
                                      <p:cBhvr>
                                        <p:cTn id="100" dur="1000"/>
                                        <p:tgtEl>
                                          <p:spTgt spid="52"/>
                                        </p:tgtEl>
                                      </p:cBhvr>
                                    </p:animEffect>
                                    <p:anim calcmode="lin" valueType="num">
                                      <p:cBhvr>
                                        <p:cTn id="101" dur="1000" fill="hold"/>
                                        <p:tgtEl>
                                          <p:spTgt spid="52"/>
                                        </p:tgtEl>
                                        <p:attrNameLst>
                                          <p:attrName>ppt_x</p:attrName>
                                        </p:attrNameLst>
                                      </p:cBhvr>
                                      <p:tavLst>
                                        <p:tav tm="0">
                                          <p:val>
                                            <p:strVal val="#ppt_x"/>
                                          </p:val>
                                        </p:tav>
                                        <p:tav tm="100000">
                                          <p:val>
                                            <p:strVal val="#ppt_x"/>
                                          </p:val>
                                        </p:tav>
                                      </p:tavLst>
                                    </p:anim>
                                    <p:anim calcmode="lin" valueType="num">
                                      <p:cBhvr>
                                        <p:cTn id="10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grpId="0" nodeType="clickEffect">
                                  <p:stCondLst>
                                    <p:cond delay="0"/>
                                  </p:stCondLst>
                                  <p:childTnLst>
                                    <p:set>
                                      <p:cBhvr>
                                        <p:cTn id="106" dur="1" fill="hold">
                                          <p:stCondLst>
                                            <p:cond delay="0"/>
                                          </p:stCondLst>
                                        </p:cTn>
                                        <p:tgtEl>
                                          <p:spTgt spid="41"/>
                                        </p:tgtEl>
                                        <p:attrNameLst>
                                          <p:attrName>style.visibility</p:attrName>
                                        </p:attrNameLst>
                                      </p:cBhvr>
                                      <p:to>
                                        <p:strVal val="visible"/>
                                      </p:to>
                                    </p:set>
                                    <p:animEffect transition="in" filter="fade">
                                      <p:cBhvr>
                                        <p:cTn id="107" dur="1000"/>
                                        <p:tgtEl>
                                          <p:spTgt spid="41"/>
                                        </p:tgtEl>
                                      </p:cBhvr>
                                    </p:animEffect>
                                    <p:anim calcmode="lin" valueType="num">
                                      <p:cBhvr>
                                        <p:cTn id="108" dur="1000" fill="hold"/>
                                        <p:tgtEl>
                                          <p:spTgt spid="41"/>
                                        </p:tgtEl>
                                        <p:attrNameLst>
                                          <p:attrName>ppt_x</p:attrName>
                                        </p:attrNameLst>
                                      </p:cBhvr>
                                      <p:tavLst>
                                        <p:tav tm="0">
                                          <p:val>
                                            <p:strVal val="#ppt_x"/>
                                          </p:val>
                                        </p:tav>
                                        <p:tav tm="100000">
                                          <p:val>
                                            <p:strVal val="#ppt_x"/>
                                          </p:val>
                                        </p:tav>
                                      </p:tavLst>
                                    </p:anim>
                                    <p:anim calcmode="lin" valueType="num">
                                      <p:cBhvr>
                                        <p:cTn id="109"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grpId="0" nodeType="click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fade">
                                      <p:cBhvr>
                                        <p:cTn id="114" dur="1000"/>
                                        <p:tgtEl>
                                          <p:spTgt spid="34"/>
                                        </p:tgtEl>
                                      </p:cBhvr>
                                    </p:animEffect>
                                    <p:anim calcmode="lin" valueType="num">
                                      <p:cBhvr>
                                        <p:cTn id="115" dur="1000" fill="hold"/>
                                        <p:tgtEl>
                                          <p:spTgt spid="34"/>
                                        </p:tgtEl>
                                        <p:attrNameLst>
                                          <p:attrName>ppt_x</p:attrName>
                                        </p:attrNameLst>
                                      </p:cBhvr>
                                      <p:tavLst>
                                        <p:tav tm="0">
                                          <p:val>
                                            <p:strVal val="#ppt_x"/>
                                          </p:val>
                                        </p:tav>
                                        <p:tav tm="100000">
                                          <p:val>
                                            <p:strVal val="#ppt_x"/>
                                          </p:val>
                                        </p:tav>
                                      </p:tavLst>
                                    </p:anim>
                                    <p:anim calcmode="lin" valueType="num">
                                      <p:cBhvr>
                                        <p:cTn id="11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8" grpId="0" animBg="1"/>
      <p:bldP spid="32" grpId="0" animBg="1"/>
      <p:bldP spid="34" grpId="0"/>
      <p:bldP spid="41" grpId="0"/>
      <p:bldP spid="43" grpId="0" animBg="1"/>
      <p:bldP spid="48" grpId="0" animBg="1"/>
      <p:bldP spid="49" grpId="0" animBg="1"/>
      <p:bldP spid="52" grpId="0"/>
      <p:bldP spid="82" grpId="0" animBg="1"/>
      <p:bldP spid="83" grpId="0" animBg="1"/>
      <p:bldP spid="8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dirty="0" smtClean="0"/>
              <a:t>Delete subcases for bf(x)=2, bf(z)=-1</a:t>
            </a:r>
            <a:endParaRPr lang="en-US" dirty="0"/>
          </a:p>
        </p:txBody>
      </p:sp>
      <p:sp>
        <p:nvSpPr>
          <p:cNvPr id="3" name="Content Placeholder 2"/>
          <p:cNvSpPr>
            <a:spLocks noGrp="1"/>
          </p:cNvSpPr>
          <p:nvPr>
            <p:ph idx="1"/>
          </p:nvPr>
        </p:nvSpPr>
        <p:spPr/>
        <p:txBody>
          <a:bodyPr/>
          <a:lstStyle/>
          <a:p>
            <a:r>
              <a:rPr lang="en-US" dirty="0" smtClean="0"/>
              <a:t>Case bf(y)=-1: double right-left rotation!</a:t>
            </a:r>
            <a:endParaRPr lang="en-US" dirty="0"/>
          </a:p>
        </p:txBody>
      </p:sp>
      <p:sp>
        <p:nvSpPr>
          <p:cNvPr id="5" name="Oval 4"/>
          <p:cNvSpPr/>
          <p:nvPr/>
        </p:nvSpPr>
        <p:spPr bwMode="auto">
          <a:xfrm>
            <a:off x="169508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 name="Isosceles Triangle 5"/>
          <p:cNvSpPr/>
          <p:nvPr/>
        </p:nvSpPr>
        <p:spPr bwMode="auto">
          <a:xfrm>
            <a:off x="775921" y="3511551"/>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7" name="Oval 6"/>
          <p:cNvSpPr/>
          <p:nvPr/>
        </p:nvSpPr>
        <p:spPr bwMode="auto">
          <a:xfrm>
            <a:off x="2380883" y="3475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8" name="TextBox 8"/>
          <p:cNvSpPr txBox="1">
            <a:spLocks noChangeArrowheads="1"/>
          </p:cNvSpPr>
          <p:nvPr/>
        </p:nvSpPr>
        <p:spPr bwMode="auto">
          <a:xfrm>
            <a:off x="1368177" y="2430424"/>
            <a:ext cx="327331"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9" name="Straight Arrow Connector 8"/>
          <p:cNvCxnSpPr>
            <a:stCxn id="5" idx="3"/>
          </p:cNvCxnSpPr>
          <p:nvPr/>
        </p:nvCxnSpPr>
        <p:spPr bwMode="auto">
          <a:xfrm flipH="1">
            <a:off x="1352183" y="2852738"/>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bwMode="auto">
          <a:xfrm>
            <a:off x="2279283" y="2852738"/>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a:off x="3566746" y="4560888"/>
            <a:ext cx="6350" cy="8302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bwMode="auto">
          <a:xfrm>
            <a:off x="3415933" y="4800600"/>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cxnSp>
        <p:nvCxnSpPr>
          <p:cNvPr id="13" name="Straight Arrow Connector 12"/>
          <p:cNvCxnSpPr/>
          <p:nvPr/>
        </p:nvCxnSpPr>
        <p:spPr bwMode="auto">
          <a:xfrm>
            <a:off x="766396" y="3516313"/>
            <a:ext cx="0"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bwMode="auto">
          <a:xfrm>
            <a:off x="602883" y="37258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5" name="TextBox 15"/>
          <p:cNvSpPr txBox="1">
            <a:spLocks noChangeArrowheads="1"/>
          </p:cNvSpPr>
          <p:nvPr/>
        </p:nvSpPr>
        <p:spPr bwMode="auto">
          <a:xfrm>
            <a:off x="2011191" y="3564641"/>
            <a:ext cx="413892"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16" name="Straight Arrow Connector 15"/>
          <p:cNvCxnSpPr>
            <a:stCxn id="7" idx="3"/>
            <a:endCxn id="21" idx="0"/>
          </p:cNvCxnSpPr>
          <p:nvPr/>
        </p:nvCxnSpPr>
        <p:spPr bwMode="auto">
          <a:xfrm flipH="1">
            <a:off x="2088783" y="3995364"/>
            <a:ext cx="3925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bwMode="auto">
          <a:xfrm>
            <a:off x="2757121" y="4618038"/>
            <a:ext cx="803275" cy="77311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18" name="Straight Arrow Connector 17"/>
          <p:cNvCxnSpPr>
            <a:stCxn id="7" idx="5"/>
            <a:endCxn id="17" idx="0"/>
          </p:cNvCxnSpPr>
          <p:nvPr/>
        </p:nvCxnSpPr>
        <p:spPr bwMode="auto">
          <a:xfrm>
            <a:off x="2966250" y="3995364"/>
            <a:ext cx="192509"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745883" y="4618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22" name="Isosceles Triangle 21"/>
          <p:cNvSpPr/>
          <p:nvPr/>
        </p:nvSpPr>
        <p:spPr>
          <a:xfrm>
            <a:off x="1212483" y="5635626"/>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cxnSp>
        <p:nvCxnSpPr>
          <p:cNvPr id="24" name="Straight Arrow Connector 23"/>
          <p:cNvCxnSpPr>
            <a:stCxn id="21" idx="3"/>
            <a:endCxn id="22" idx="0"/>
          </p:cNvCxnSpPr>
          <p:nvPr/>
        </p:nvCxnSpPr>
        <p:spPr>
          <a:xfrm flipH="1">
            <a:off x="1614121" y="5138738"/>
            <a:ext cx="231775"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5"/>
          </p:cNvCxnSpPr>
          <p:nvPr/>
        </p:nvCxnSpPr>
        <p:spPr>
          <a:xfrm>
            <a:off x="2331671" y="5138738"/>
            <a:ext cx="120650"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36"/>
          <p:cNvSpPr txBox="1">
            <a:spLocks noChangeArrowheads="1"/>
          </p:cNvSpPr>
          <p:nvPr/>
        </p:nvSpPr>
        <p:spPr bwMode="auto">
          <a:xfrm>
            <a:off x="1338704" y="4706938"/>
            <a:ext cx="41389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-1</a:t>
            </a:r>
            <a:endParaRPr lang="en-US" sz="2200" dirty="0"/>
          </a:p>
        </p:txBody>
      </p:sp>
      <p:cxnSp>
        <p:nvCxnSpPr>
          <p:cNvPr id="27" name="Straight Arrow Connector 26"/>
          <p:cNvCxnSpPr/>
          <p:nvPr/>
        </p:nvCxnSpPr>
        <p:spPr>
          <a:xfrm>
            <a:off x="1136283" y="5610226"/>
            <a:ext cx="1588" cy="8366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983883" y="58594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31" name="Oval 30"/>
          <p:cNvSpPr/>
          <p:nvPr/>
        </p:nvSpPr>
        <p:spPr bwMode="auto">
          <a:xfrm>
            <a:off x="641642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32" name="Isosceles Triangle 31"/>
          <p:cNvSpPr/>
          <p:nvPr/>
        </p:nvSpPr>
        <p:spPr bwMode="auto">
          <a:xfrm>
            <a:off x="4585664" y="4519840"/>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33" name="Oval 32"/>
          <p:cNvSpPr/>
          <p:nvPr/>
        </p:nvSpPr>
        <p:spPr bwMode="auto">
          <a:xfrm>
            <a:off x="5442858" y="3475327"/>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x</a:t>
            </a:r>
            <a:endParaRPr lang="en-US" sz="2800" b="1" dirty="0"/>
          </a:p>
        </p:txBody>
      </p:sp>
      <p:sp>
        <p:nvSpPr>
          <p:cNvPr id="34" name="TextBox 8"/>
          <p:cNvSpPr txBox="1">
            <a:spLocks noChangeArrowheads="1"/>
          </p:cNvSpPr>
          <p:nvPr/>
        </p:nvSpPr>
        <p:spPr bwMode="auto">
          <a:xfrm>
            <a:off x="6067745" y="2430424"/>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cxnSp>
        <p:nvCxnSpPr>
          <p:cNvPr id="35" name="Straight Arrow Connector 34"/>
          <p:cNvCxnSpPr>
            <a:stCxn id="31" idx="5"/>
            <a:endCxn id="47" idx="0"/>
          </p:cNvCxnSpPr>
          <p:nvPr/>
        </p:nvCxnSpPr>
        <p:spPr bwMode="auto">
          <a:xfrm>
            <a:off x="7001790" y="2852364"/>
            <a:ext cx="709348" cy="6189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1" idx="3"/>
            <a:endCxn id="33" idx="0"/>
          </p:cNvCxnSpPr>
          <p:nvPr/>
        </p:nvCxnSpPr>
        <p:spPr bwMode="auto">
          <a:xfrm flipH="1">
            <a:off x="5785758" y="2852364"/>
            <a:ext cx="731098" cy="622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6999282" y="3564083"/>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1</a:t>
            </a:r>
            <a:endParaRPr lang="en-US" sz="2200" dirty="0"/>
          </a:p>
        </p:txBody>
      </p:sp>
      <p:cxnSp>
        <p:nvCxnSpPr>
          <p:cNvPr id="42" name="Straight Arrow Connector 41"/>
          <p:cNvCxnSpPr>
            <a:stCxn id="33" idx="3"/>
            <a:endCxn id="32" idx="0"/>
          </p:cNvCxnSpPr>
          <p:nvPr/>
        </p:nvCxnSpPr>
        <p:spPr bwMode="auto">
          <a:xfrm flipH="1">
            <a:off x="5161927" y="3995653"/>
            <a:ext cx="381364" cy="524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Isosceles Triangle 42"/>
          <p:cNvSpPr/>
          <p:nvPr/>
        </p:nvSpPr>
        <p:spPr bwMode="auto">
          <a:xfrm>
            <a:off x="7759192" y="4618038"/>
            <a:ext cx="803275" cy="703489"/>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44" name="Straight Arrow Connector 43"/>
          <p:cNvCxnSpPr>
            <a:stCxn id="47" idx="5"/>
            <a:endCxn id="43" idx="0"/>
          </p:cNvCxnSpPr>
          <p:nvPr/>
        </p:nvCxnSpPr>
        <p:spPr bwMode="auto">
          <a:xfrm>
            <a:off x="7953605" y="3991686"/>
            <a:ext cx="207225" cy="626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7368238" y="347136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z</a:t>
            </a:r>
            <a:endParaRPr lang="en-US" sz="2800" b="1" dirty="0"/>
          </a:p>
        </p:txBody>
      </p:sp>
      <p:sp>
        <p:nvSpPr>
          <p:cNvPr id="48" name="Isosceles Triangle 47"/>
          <p:cNvSpPr/>
          <p:nvPr/>
        </p:nvSpPr>
        <p:spPr>
          <a:xfrm>
            <a:off x="5908477" y="4527098"/>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49" name="Isosceles Triangle 48"/>
          <p:cNvSpPr/>
          <p:nvPr/>
        </p:nvSpPr>
        <p:spPr>
          <a:xfrm>
            <a:off x="6851428" y="4515077"/>
            <a:ext cx="803275" cy="506186"/>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50" name="Straight Arrow Connector 49"/>
          <p:cNvCxnSpPr>
            <a:stCxn id="33" idx="5"/>
            <a:endCxn id="48" idx="0"/>
          </p:cNvCxnSpPr>
          <p:nvPr/>
        </p:nvCxnSpPr>
        <p:spPr>
          <a:xfrm>
            <a:off x="6028225" y="3995653"/>
            <a:ext cx="281890" cy="531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7" idx="3"/>
            <a:endCxn id="49" idx="0"/>
          </p:cNvCxnSpPr>
          <p:nvPr/>
        </p:nvCxnSpPr>
        <p:spPr>
          <a:xfrm flipH="1">
            <a:off x="7253066" y="3991686"/>
            <a:ext cx="215605" cy="5233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36"/>
          <p:cNvSpPr txBox="1">
            <a:spLocks noChangeArrowheads="1"/>
          </p:cNvSpPr>
          <p:nvPr/>
        </p:nvSpPr>
        <p:spPr bwMode="auto">
          <a:xfrm>
            <a:off x="5108546" y="3590422"/>
            <a:ext cx="328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sp>
        <p:nvSpPr>
          <p:cNvPr id="81" name="Right Arrow 80"/>
          <p:cNvSpPr/>
          <p:nvPr/>
        </p:nvSpPr>
        <p:spPr>
          <a:xfrm>
            <a:off x="3549510" y="3598863"/>
            <a:ext cx="1295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82" name="Oval 81"/>
          <p:cNvSpPr/>
          <p:nvPr/>
        </p:nvSpPr>
        <p:spPr bwMode="auto">
          <a:xfrm>
            <a:off x="544285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3" name="Oval 82"/>
          <p:cNvSpPr/>
          <p:nvPr/>
        </p:nvSpPr>
        <p:spPr bwMode="auto">
          <a:xfrm>
            <a:off x="6411686" y="2329544"/>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7" name="Oval 86"/>
          <p:cNvSpPr/>
          <p:nvPr/>
        </p:nvSpPr>
        <p:spPr>
          <a:xfrm>
            <a:off x="736962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53" name="Isosceles Triangle 52"/>
          <p:cNvSpPr/>
          <p:nvPr/>
        </p:nvSpPr>
        <p:spPr>
          <a:xfrm>
            <a:off x="2050683" y="5638800"/>
            <a:ext cx="804863" cy="5064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54" name="Straight Arrow Connector 53"/>
          <p:cNvCxnSpPr/>
          <p:nvPr/>
        </p:nvCxnSpPr>
        <p:spPr>
          <a:xfrm>
            <a:off x="2015758" y="5609432"/>
            <a:ext cx="1588" cy="58737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1770182" y="5726112"/>
            <a:ext cx="494046"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r>
              <a:rPr lang="en-US" dirty="0" smtClean="0"/>
              <a:t>-1</a:t>
            </a:r>
            <a:endParaRPr lang="en-US" dirty="0"/>
          </a:p>
        </p:txBody>
      </p:sp>
    </p:spTree>
    <p:extLst>
      <p:ext uri="{BB962C8B-B14F-4D97-AF65-F5344CB8AC3E}">
        <p14:creationId xmlns:p14="http://schemas.microsoft.com/office/powerpoint/2010/main" val="146531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000"/>
                                        <p:tgtEl>
                                          <p:spTgt spid="54"/>
                                        </p:tgtEl>
                                      </p:cBhvr>
                                    </p:animEffect>
                                    <p:anim calcmode="lin" valueType="num">
                                      <p:cBhvr>
                                        <p:cTn id="32" dur="1000" fill="hold"/>
                                        <p:tgtEl>
                                          <p:spTgt spid="54"/>
                                        </p:tgtEl>
                                        <p:attrNameLst>
                                          <p:attrName>ppt_x</p:attrName>
                                        </p:attrNameLst>
                                      </p:cBhvr>
                                      <p:tavLst>
                                        <p:tav tm="0">
                                          <p:val>
                                            <p:strVal val="#ppt_x"/>
                                          </p:val>
                                        </p:tav>
                                        <p:tav tm="100000">
                                          <p:val>
                                            <p:strVal val="#ppt_x"/>
                                          </p:val>
                                        </p:tav>
                                      </p:tavLst>
                                    </p:anim>
                                    <p:anim calcmode="lin" valueType="num">
                                      <p:cBhvr>
                                        <p:cTn id="33" dur="1000" fill="hold"/>
                                        <p:tgtEl>
                                          <p:spTgt spid="5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fade">
                                      <p:cBhvr>
                                        <p:cTn id="36" dur="1000"/>
                                        <p:tgtEl>
                                          <p:spTgt spid="55"/>
                                        </p:tgtEl>
                                      </p:cBhvr>
                                    </p:animEffect>
                                    <p:anim calcmode="lin" valueType="num">
                                      <p:cBhvr>
                                        <p:cTn id="37" dur="1000" fill="hold"/>
                                        <p:tgtEl>
                                          <p:spTgt spid="55"/>
                                        </p:tgtEl>
                                        <p:attrNameLst>
                                          <p:attrName>ppt_x</p:attrName>
                                        </p:attrNameLst>
                                      </p:cBhvr>
                                      <p:tavLst>
                                        <p:tav tm="0">
                                          <p:val>
                                            <p:strVal val="#ppt_x"/>
                                          </p:val>
                                        </p:tav>
                                        <p:tav tm="100000">
                                          <p:val>
                                            <p:strVal val="#ppt_x"/>
                                          </p:val>
                                        </p:tav>
                                      </p:tavLst>
                                    </p:anim>
                                    <p:anim calcmode="lin" valueType="num">
                                      <p:cBhvr>
                                        <p:cTn id="38"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xit" presetSubtype="0" fill="hold" grpId="0" nodeType="clickEffect">
                                  <p:stCondLst>
                                    <p:cond delay="0"/>
                                  </p:stCondLst>
                                  <p:childTnLst>
                                    <p:animEffect transition="out" filter="fade">
                                      <p:cBhvr>
                                        <p:cTn id="42" dur="1000"/>
                                        <p:tgtEl>
                                          <p:spTgt spid="82"/>
                                        </p:tgtEl>
                                      </p:cBhvr>
                                    </p:animEffect>
                                    <p:anim calcmode="lin" valueType="num">
                                      <p:cBhvr>
                                        <p:cTn id="43" dur="1000"/>
                                        <p:tgtEl>
                                          <p:spTgt spid="82"/>
                                        </p:tgtEl>
                                        <p:attrNameLst>
                                          <p:attrName>ppt_x</p:attrName>
                                        </p:attrNameLst>
                                      </p:cBhvr>
                                      <p:tavLst>
                                        <p:tav tm="0">
                                          <p:val>
                                            <p:strVal val="ppt_x"/>
                                          </p:val>
                                        </p:tav>
                                        <p:tav tm="100000">
                                          <p:val>
                                            <p:strVal val="ppt_x"/>
                                          </p:val>
                                        </p:tav>
                                      </p:tavLst>
                                    </p:anim>
                                    <p:anim calcmode="lin" valueType="num">
                                      <p:cBhvr>
                                        <p:cTn id="44" dur="1000"/>
                                        <p:tgtEl>
                                          <p:spTgt spid="82"/>
                                        </p:tgtEl>
                                        <p:attrNameLst>
                                          <p:attrName>ppt_y</p:attrName>
                                        </p:attrNameLst>
                                      </p:cBhvr>
                                      <p:tavLst>
                                        <p:tav tm="0">
                                          <p:val>
                                            <p:strVal val="ppt_y"/>
                                          </p:val>
                                        </p:tav>
                                        <p:tav tm="100000">
                                          <p:val>
                                            <p:strVal val="ppt_y+.1"/>
                                          </p:val>
                                        </p:tav>
                                      </p:tavLst>
                                    </p:anim>
                                    <p:set>
                                      <p:cBhvr>
                                        <p:cTn id="45" dur="1" fill="hold">
                                          <p:stCondLst>
                                            <p:cond delay="999"/>
                                          </p:stCondLst>
                                        </p:cTn>
                                        <p:tgtEl>
                                          <p:spTgt spid="82"/>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42" presetClass="exit" presetSubtype="0" fill="hold" grpId="0" nodeType="clickEffect">
                                  <p:stCondLst>
                                    <p:cond delay="0"/>
                                  </p:stCondLst>
                                  <p:childTnLst>
                                    <p:animEffect transition="out" filter="fade">
                                      <p:cBhvr>
                                        <p:cTn id="49" dur="1000"/>
                                        <p:tgtEl>
                                          <p:spTgt spid="83"/>
                                        </p:tgtEl>
                                      </p:cBhvr>
                                    </p:animEffect>
                                    <p:anim calcmode="lin" valueType="num">
                                      <p:cBhvr>
                                        <p:cTn id="50" dur="1000"/>
                                        <p:tgtEl>
                                          <p:spTgt spid="83"/>
                                        </p:tgtEl>
                                        <p:attrNameLst>
                                          <p:attrName>ppt_x</p:attrName>
                                        </p:attrNameLst>
                                      </p:cBhvr>
                                      <p:tavLst>
                                        <p:tav tm="0">
                                          <p:val>
                                            <p:strVal val="ppt_x"/>
                                          </p:val>
                                        </p:tav>
                                        <p:tav tm="100000">
                                          <p:val>
                                            <p:strVal val="ppt_x"/>
                                          </p:val>
                                        </p:tav>
                                      </p:tavLst>
                                    </p:anim>
                                    <p:anim calcmode="lin" valueType="num">
                                      <p:cBhvr>
                                        <p:cTn id="51" dur="1000"/>
                                        <p:tgtEl>
                                          <p:spTgt spid="83"/>
                                        </p:tgtEl>
                                        <p:attrNameLst>
                                          <p:attrName>ppt_y</p:attrName>
                                        </p:attrNameLst>
                                      </p:cBhvr>
                                      <p:tavLst>
                                        <p:tav tm="0">
                                          <p:val>
                                            <p:strVal val="ppt_y"/>
                                          </p:val>
                                        </p:tav>
                                        <p:tav tm="100000">
                                          <p:val>
                                            <p:strVal val="ppt_y+.1"/>
                                          </p:val>
                                        </p:tav>
                                      </p:tavLst>
                                    </p:anim>
                                    <p:set>
                                      <p:cBhvr>
                                        <p:cTn id="52" dur="1" fill="hold">
                                          <p:stCondLst>
                                            <p:cond delay="999"/>
                                          </p:stCondLst>
                                        </p:cTn>
                                        <p:tgtEl>
                                          <p:spTgt spid="8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2" presetClass="exit" presetSubtype="0" fill="hold" grpId="0" nodeType="clickEffect">
                                  <p:stCondLst>
                                    <p:cond delay="0"/>
                                  </p:stCondLst>
                                  <p:childTnLst>
                                    <p:animEffect transition="out" filter="fade">
                                      <p:cBhvr>
                                        <p:cTn id="56" dur="1000"/>
                                        <p:tgtEl>
                                          <p:spTgt spid="87"/>
                                        </p:tgtEl>
                                      </p:cBhvr>
                                    </p:animEffect>
                                    <p:anim calcmode="lin" valueType="num">
                                      <p:cBhvr>
                                        <p:cTn id="57" dur="1000"/>
                                        <p:tgtEl>
                                          <p:spTgt spid="87"/>
                                        </p:tgtEl>
                                        <p:attrNameLst>
                                          <p:attrName>ppt_x</p:attrName>
                                        </p:attrNameLst>
                                      </p:cBhvr>
                                      <p:tavLst>
                                        <p:tav tm="0">
                                          <p:val>
                                            <p:strVal val="ppt_x"/>
                                          </p:val>
                                        </p:tav>
                                        <p:tav tm="100000">
                                          <p:val>
                                            <p:strVal val="ppt_x"/>
                                          </p:val>
                                        </p:tav>
                                      </p:tavLst>
                                    </p:anim>
                                    <p:anim calcmode="lin" valueType="num">
                                      <p:cBhvr>
                                        <p:cTn id="58" dur="1000"/>
                                        <p:tgtEl>
                                          <p:spTgt spid="87"/>
                                        </p:tgtEl>
                                        <p:attrNameLst>
                                          <p:attrName>ppt_y</p:attrName>
                                        </p:attrNameLst>
                                      </p:cBhvr>
                                      <p:tavLst>
                                        <p:tav tm="0">
                                          <p:val>
                                            <p:strVal val="ppt_y"/>
                                          </p:val>
                                        </p:tav>
                                        <p:tav tm="100000">
                                          <p:val>
                                            <p:strVal val="ppt_y+.1"/>
                                          </p:val>
                                        </p:tav>
                                      </p:tavLst>
                                    </p:anim>
                                    <p:set>
                                      <p:cBhvr>
                                        <p:cTn id="59" dur="1" fill="hold">
                                          <p:stCondLst>
                                            <p:cond delay="999"/>
                                          </p:stCondLst>
                                        </p:cTn>
                                        <p:tgtEl>
                                          <p:spTgt spid="87"/>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fade">
                                      <p:cBhvr>
                                        <p:cTn id="64" dur="1000"/>
                                        <p:tgtEl>
                                          <p:spTgt spid="32"/>
                                        </p:tgtEl>
                                      </p:cBhvr>
                                    </p:animEffect>
                                    <p:anim calcmode="lin" valueType="num">
                                      <p:cBhvr>
                                        <p:cTn id="65" dur="1000" fill="hold"/>
                                        <p:tgtEl>
                                          <p:spTgt spid="32"/>
                                        </p:tgtEl>
                                        <p:attrNameLst>
                                          <p:attrName>ppt_x</p:attrName>
                                        </p:attrNameLst>
                                      </p:cBhvr>
                                      <p:tavLst>
                                        <p:tav tm="0">
                                          <p:val>
                                            <p:strVal val="#ppt_x"/>
                                          </p:val>
                                        </p:tav>
                                        <p:tav tm="100000">
                                          <p:val>
                                            <p:strVal val="#ppt_x"/>
                                          </p:val>
                                        </p:tav>
                                      </p:tavLst>
                                    </p:anim>
                                    <p:anim calcmode="lin" valueType="num">
                                      <p:cBhvr>
                                        <p:cTn id="66" dur="1000" fill="hold"/>
                                        <p:tgtEl>
                                          <p:spTgt spid="32"/>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1000"/>
                                        <p:tgtEl>
                                          <p:spTgt spid="42"/>
                                        </p:tgtEl>
                                      </p:cBhvr>
                                    </p:animEffect>
                                    <p:anim calcmode="lin" valueType="num">
                                      <p:cBhvr>
                                        <p:cTn id="70" dur="1000" fill="hold"/>
                                        <p:tgtEl>
                                          <p:spTgt spid="42"/>
                                        </p:tgtEl>
                                        <p:attrNameLst>
                                          <p:attrName>ppt_x</p:attrName>
                                        </p:attrNameLst>
                                      </p:cBhvr>
                                      <p:tavLst>
                                        <p:tav tm="0">
                                          <p:val>
                                            <p:strVal val="#ppt_x"/>
                                          </p:val>
                                        </p:tav>
                                        <p:tav tm="100000">
                                          <p:val>
                                            <p:strVal val="#ppt_x"/>
                                          </p:val>
                                        </p:tav>
                                      </p:tavLst>
                                    </p:anim>
                                    <p:anim calcmode="lin" valueType="num">
                                      <p:cBhvr>
                                        <p:cTn id="71"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1000"/>
                                        <p:tgtEl>
                                          <p:spTgt spid="48"/>
                                        </p:tgtEl>
                                      </p:cBhvr>
                                    </p:animEffect>
                                    <p:anim calcmode="lin" valueType="num">
                                      <p:cBhvr>
                                        <p:cTn id="77" dur="1000" fill="hold"/>
                                        <p:tgtEl>
                                          <p:spTgt spid="48"/>
                                        </p:tgtEl>
                                        <p:attrNameLst>
                                          <p:attrName>ppt_x</p:attrName>
                                        </p:attrNameLst>
                                      </p:cBhvr>
                                      <p:tavLst>
                                        <p:tav tm="0">
                                          <p:val>
                                            <p:strVal val="#ppt_x"/>
                                          </p:val>
                                        </p:tav>
                                        <p:tav tm="100000">
                                          <p:val>
                                            <p:strVal val="#ppt_x"/>
                                          </p:val>
                                        </p:tav>
                                      </p:tavLst>
                                    </p:anim>
                                    <p:anim calcmode="lin" valueType="num">
                                      <p:cBhvr>
                                        <p:cTn id="78" dur="1000" fill="hold"/>
                                        <p:tgtEl>
                                          <p:spTgt spid="48"/>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fade">
                                      <p:cBhvr>
                                        <p:cTn id="81" dur="1000"/>
                                        <p:tgtEl>
                                          <p:spTgt spid="50"/>
                                        </p:tgtEl>
                                      </p:cBhvr>
                                    </p:animEffect>
                                    <p:anim calcmode="lin" valueType="num">
                                      <p:cBhvr>
                                        <p:cTn id="82" dur="1000" fill="hold"/>
                                        <p:tgtEl>
                                          <p:spTgt spid="50"/>
                                        </p:tgtEl>
                                        <p:attrNameLst>
                                          <p:attrName>ppt_x</p:attrName>
                                        </p:attrNameLst>
                                      </p:cBhvr>
                                      <p:tavLst>
                                        <p:tav tm="0">
                                          <p:val>
                                            <p:strVal val="#ppt_x"/>
                                          </p:val>
                                        </p:tav>
                                        <p:tav tm="100000">
                                          <p:val>
                                            <p:strVal val="#ppt_x"/>
                                          </p:val>
                                        </p:tav>
                                      </p:tavLst>
                                    </p:anim>
                                    <p:anim calcmode="lin" valueType="num">
                                      <p:cBhvr>
                                        <p:cTn id="8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fade">
                                      <p:cBhvr>
                                        <p:cTn id="88" dur="1000"/>
                                        <p:tgtEl>
                                          <p:spTgt spid="49"/>
                                        </p:tgtEl>
                                      </p:cBhvr>
                                    </p:animEffect>
                                    <p:anim calcmode="lin" valueType="num">
                                      <p:cBhvr>
                                        <p:cTn id="89" dur="1000" fill="hold"/>
                                        <p:tgtEl>
                                          <p:spTgt spid="49"/>
                                        </p:tgtEl>
                                        <p:attrNameLst>
                                          <p:attrName>ppt_x</p:attrName>
                                        </p:attrNameLst>
                                      </p:cBhvr>
                                      <p:tavLst>
                                        <p:tav tm="0">
                                          <p:val>
                                            <p:strVal val="#ppt_x"/>
                                          </p:val>
                                        </p:tav>
                                        <p:tav tm="100000">
                                          <p:val>
                                            <p:strVal val="#ppt_x"/>
                                          </p:val>
                                        </p:tav>
                                      </p:tavLst>
                                    </p:anim>
                                    <p:anim calcmode="lin" valueType="num">
                                      <p:cBhvr>
                                        <p:cTn id="90" dur="1000" fill="hold"/>
                                        <p:tgtEl>
                                          <p:spTgt spid="49"/>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fade">
                                      <p:cBhvr>
                                        <p:cTn id="93" dur="1000"/>
                                        <p:tgtEl>
                                          <p:spTgt spid="51"/>
                                        </p:tgtEl>
                                      </p:cBhvr>
                                    </p:animEffect>
                                    <p:anim calcmode="lin" valueType="num">
                                      <p:cBhvr>
                                        <p:cTn id="94" dur="1000" fill="hold"/>
                                        <p:tgtEl>
                                          <p:spTgt spid="51"/>
                                        </p:tgtEl>
                                        <p:attrNameLst>
                                          <p:attrName>ppt_x</p:attrName>
                                        </p:attrNameLst>
                                      </p:cBhvr>
                                      <p:tavLst>
                                        <p:tav tm="0">
                                          <p:val>
                                            <p:strVal val="#ppt_x"/>
                                          </p:val>
                                        </p:tav>
                                        <p:tav tm="100000">
                                          <p:val>
                                            <p:strVal val="#ppt_x"/>
                                          </p:val>
                                        </p:tav>
                                      </p:tavLst>
                                    </p:anim>
                                    <p:anim calcmode="lin" valueType="num">
                                      <p:cBhvr>
                                        <p:cTn id="9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4"/>
                                        </p:tgtEl>
                                        <p:attrNameLst>
                                          <p:attrName>style.visibility</p:attrName>
                                        </p:attrNameLst>
                                      </p:cBhvr>
                                      <p:to>
                                        <p:strVal val="visible"/>
                                      </p:to>
                                    </p:set>
                                    <p:animEffect transition="in" filter="fade">
                                      <p:cBhvr>
                                        <p:cTn id="126" dur="1000"/>
                                        <p:tgtEl>
                                          <p:spTgt spid="34"/>
                                        </p:tgtEl>
                                      </p:cBhvr>
                                    </p:animEffect>
                                    <p:anim calcmode="lin" valueType="num">
                                      <p:cBhvr>
                                        <p:cTn id="127" dur="1000" fill="hold"/>
                                        <p:tgtEl>
                                          <p:spTgt spid="34"/>
                                        </p:tgtEl>
                                        <p:attrNameLst>
                                          <p:attrName>ppt_x</p:attrName>
                                        </p:attrNameLst>
                                      </p:cBhvr>
                                      <p:tavLst>
                                        <p:tav tm="0">
                                          <p:val>
                                            <p:strVal val="#ppt_x"/>
                                          </p:val>
                                        </p:tav>
                                        <p:tav tm="100000">
                                          <p:val>
                                            <p:strVal val="#ppt_x"/>
                                          </p:val>
                                        </p:tav>
                                      </p:tavLst>
                                    </p:anim>
                                    <p:anim calcmode="lin" valueType="num">
                                      <p:cBhvr>
                                        <p:cTn id="12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8" grpId="0" animBg="1"/>
      <p:bldP spid="32" grpId="0" animBg="1"/>
      <p:bldP spid="34" grpId="0"/>
      <p:bldP spid="41" grpId="0"/>
      <p:bldP spid="43" grpId="0" animBg="1"/>
      <p:bldP spid="48" grpId="0" animBg="1"/>
      <p:bldP spid="49" grpId="0" animBg="1"/>
      <p:bldP spid="52" grpId="0"/>
      <p:bldP spid="82" grpId="0" animBg="1"/>
      <p:bldP spid="83" grpId="0" animBg="1"/>
      <p:bldP spid="87" grpId="0" animBg="1"/>
      <p:bldP spid="5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dirty="0" smtClean="0"/>
              <a:t>Delete subcases for bf(x)=2, bf(z)=-1</a:t>
            </a:r>
            <a:endParaRPr lang="en-US" dirty="0"/>
          </a:p>
        </p:txBody>
      </p:sp>
      <p:sp>
        <p:nvSpPr>
          <p:cNvPr id="3" name="Content Placeholder 2"/>
          <p:cNvSpPr>
            <a:spLocks noGrp="1"/>
          </p:cNvSpPr>
          <p:nvPr>
            <p:ph idx="1"/>
          </p:nvPr>
        </p:nvSpPr>
        <p:spPr/>
        <p:txBody>
          <a:bodyPr/>
          <a:lstStyle/>
          <a:p>
            <a:r>
              <a:rPr lang="en-US" dirty="0" smtClean="0"/>
              <a:t>Case bf(y)=1: double right-left rotation!</a:t>
            </a:r>
            <a:endParaRPr lang="en-US" dirty="0"/>
          </a:p>
        </p:txBody>
      </p:sp>
      <p:sp>
        <p:nvSpPr>
          <p:cNvPr id="5" name="Oval 4"/>
          <p:cNvSpPr/>
          <p:nvPr/>
        </p:nvSpPr>
        <p:spPr bwMode="auto">
          <a:xfrm>
            <a:off x="169508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x</a:t>
            </a:r>
          </a:p>
        </p:txBody>
      </p:sp>
      <p:sp>
        <p:nvSpPr>
          <p:cNvPr id="6" name="Isosceles Triangle 5"/>
          <p:cNvSpPr/>
          <p:nvPr/>
        </p:nvSpPr>
        <p:spPr bwMode="auto">
          <a:xfrm>
            <a:off x="775921" y="3511551"/>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7" name="Oval 6"/>
          <p:cNvSpPr/>
          <p:nvPr/>
        </p:nvSpPr>
        <p:spPr bwMode="auto">
          <a:xfrm>
            <a:off x="2380883" y="3475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z</a:t>
            </a:r>
          </a:p>
        </p:txBody>
      </p:sp>
      <p:sp>
        <p:nvSpPr>
          <p:cNvPr id="8" name="TextBox 8"/>
          <p:cNvSpPr txBox="1">
            <a:spLocks noChangeArrowheads="1"/>
          </p:cNvSpPr>
          <p:nvPr/>
        </p:nvSpPr>
        <p:spPr bwMode="auto">
          <a:xfrm>
            <a:off x="1368177" y="2430424"/>
            <a:ext cx="327331"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2</a:t>
            </a:r>
          </a:p>
        </p:txBody>
      </p:sp>
      <p:cxnSp>
        <p:nvCxnSpPr>
          <p:cNvPr id="9" name="Straight Arrow Connector 8"/>
          <p:cNvCxnSpPr>
            <a:stCxn id="5" idx="3"/>
          </p:cNvCxnSpPr>
          <p:nvPr/>
        </p:nvCxnSpPr>
        <p:spPr bwMode="auto">
          <a:xfrm flipH="1">
            <a:off x="1352183" y="2852738"/>
            <a:ext cx="442913"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5"/>
            <a:endCxn id="7" idx="0"/>
          </p:cNvCxnSpPr>
          <p:nvPr/>
        </p:nvCxnSpPr>
        <p:spPr bwMode="auto">
          <a:xfrm>
            <a:off x="2279283" y="2852738"/>
            <a:ext cx="444500" cy="622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bwMode="auto">
          <a:xfrm>
            <a:off x="3566746" y="4560888"/>
            <a:ext cx="6350" cy="8302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bwMode="auto">
          <a:xfrm>
            <a:off x="3415933" y="4800600"/>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cxnSp>
        <p:nvCxnSpPr>
          <p:cNvPr id="13" name="Straight Arrow Connector 12"/>
          <p:cNvCxnSpPr/>
          <p:nvPr/>
        </p:nvCxnSpPr>
        <p:spPr bwMode="auto">
          <a:xfrm>
            <a:off x="766396" y="3516313"/>
            <a:ext cx="0" cy="7969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bwMode="auto">
          <a:xfrm>
            <a:off x="602883" y="37258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15" name="TextBox 15"/>
          <p:cNvSpPr txBox="1">
            <a:spLocks noChangeArrowheads="1"/>
          </p:cNvSpPr>
          <p:nvPr/>
        </p:nvSpPr>
        <p:spPr bwMode="auto">
          <a:xfrm>
            <a:off x="2011191" y="3564641"/>
            <a:ext cx="413892" cy="43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a:t>-1</a:t>
            </a:r>
          </a:p>
        </p:txBody>
      </p:sp>
      <p:cxnSp>
        <p:nvCxnSpPr>
          <p:cNvPr id="16" name="Straight Arrow Connector 15"/>
          <p:cNvCxnSpPr>
            <a:stCxn id="7" idx="3"/>
            <a:endCxn id="21" idx="0"/>
          </p:cNvCxnSpPr>
          <p:nvPr/>
        </p:nvCxnSpPr>
        <p:spPr bwMode="auto">
          <a:xfrm flipH="1">
            <a:off x="2088783" y="3995364"/>
            <a:ext cx="392533"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bwMode="auto">
          <a:xfrm>
            <a:off x="2757121" y="4618038"/>
            <a:ext cx="803275" cy="773113"/>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18" name="Straight Arrow Connector 17"/>
          <p:cNvCxnSpPr>
            <a:stCxn id="7" idx="5"/>
            <a:endCxn id="17" idx="0"/>
          </p:cNvCxnSpPr>
          <p:nvPr/>
        </p:nvCxnSpPr>
        <p:spPr bwMode="auto">
          <a:xfrm>
            <a:off x="2966250" y="3995364"/>
            <a:ext cx="192509" cy="62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745883" y="4618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22" name="Isosceles Triangle 21"/>
          <p:cNvSpPr/>
          <p:nvPr/>
        </p:nvSpPr>
        <p:spPr>
          <a:xfrm>
            <a:off x="2048783" y="5635626"/>
            <a:ext cx="803275" cy="8112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T</a:t>
            </a:r>
            <a:r>
              <a:rPr lang="en-US" sz="1400" baseline="-25000" dirty="0" smtClean="0"/>
              <a:t>22</a:t>
            </a:r>
            <a:endParaRPr lang="en-US" sz="1400" baseline="-25000" dirty="0"/>
          </a:p>
        </p:txBody>
      </p:sp>
      <p:cxnSp>
        <p:nvCxnSpPr>
          <p:cNvPr id="24" name="Straight Arrow Connector 23"/>
          <p:cNvCxnSpPr>
            <a:stCxn id="21" idx="3"/>
            <a:endCxn id="53" idx="0"/>
          </p:cNvCxnSpPr>
          <p:nvPr/>
        </p:nvCxnSpPr>
        <p:spPr>
          <a:xfrm flipH="1">
            <a:off x="1622311" y="5138364"/>
            <a:ext cx="224005" cy="500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5"/>
          </p:cNvCxnSpPr>
          <p:nvPr/>
        </p:nvCxnSpPr>
        <p:spPr>
          <a:xfrm>
            <a:off x="2331671" y="5138738"/>
            <a:ext cx="120650" cy="496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36"/>
          <p:cNvSpPr txBox="1">
            <a:spLocks noChangeArrowheads="1"/>
          </p:cNvSpPr>
          <p:nvPr/>
        </p:nvSpPr>
        <p:spPr bwMode="auto">
          <a:xfrm>
            <a:off x="1338704" y="4706938"/>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1</a:t>
            </a:r>
            <a:endParaRPr lang="en-US" sz="2200" dirty="0"/>
          </a:p>
        </p:txBody>
      </p:sp>
      <p:cxnSp>
        <p:nvCxnSpPr>
          <p:cNvPr id="27" name="Straight Arrow Connector 26"/>
          <p:cNvCxnSpPr/>
          <p:nvPr/>
        </p:nvCxnSpPr>
        <p:spPr>
          <a:xfrm>
            <a:off x="2895600" y="5610226"/>
            <a:ext cx="1588" cy="8366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2743200" y="5859463"/>
            <a:ext cx="30638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p>
        </p:txBody>
      </p:sp>
      <p:sp>
        <p:nvSpPr>
          <p:cNvPr id="31" name="Oval 30"/>
          <p:cNvSpPr/>
          <p:nvPr/>
        </p:nvSpPr>
        <p:spPr bwMode="auto">
          <a:xfrm>
            <a:off x="6416423" y="23320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y</a:t>
            </a:r>
          </a:p>
        </p:txBody>
      </p:sp>
      <p:sp>
        <p:nvSpPr>
          <p:cNvPr id="32" name="Isosceles Triangle 31"/>
          <p:cNvSpPr/>
          <p:nvPr/>
        </p:nvSpPr>
        <p:spPr bwMode="auto">
          <a:xfrm>
            <a:off x="4585664" y="4519840"/>
            <a:ext cx="1152525" cy="801687"/>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1</a:t>
            </a:r>
          </a:p>
        </p:txBody>
      </p:sp>
      <p:sp>
        <p:nvSpPr>
          <p:cNvPr id="33" name="Oval 32"/>
          <p:cNvSpPr/>
          <p:nvPr/>
        </p:nvSpPr>
        <p:spPr bwMode="auto">
          <a:xfrm>
            <a:off x="5442858" y="3475327"/>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x</a:t>
            </a:r>
            <a:endParaRPr lang="en-US" sz="2800" b="1" dirty="0"/>
          </a:p>
        </p:txBody>
      </p:sp>
      <p:sp>
        <p:nvSpPr>
          <p:cNvPr id="34" name="TextBox 8"/>
          <p:cNvSpPr txBox="1">
            <a:spLocks noChangeArrowheads="1"/>
          </p:cNvSpPr>
          <p:nvPr/>
        </p:nvSpPr>
        <p:spPr bwMode="auto">
          <a:xfrm>
            <a:off x="6052460" y="2430424"/>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cxnSp>
        <p:nvCxnSpPr>
          <p:cNvPr id="35" name="Straight Arrow Connector 34"/>
          <p:cNvCxnSpPr>
            <a:stCxn id="31" idx="5"/>
            <a:endCxn id="47" idx="0"/>
          </p:cNvCxnSpPr>
          <p:nvPr/>
        </p:nvCxnSpPr>
        <p:spPr bwMode="auto">
          <a:xfrm>
            <a:off x="7001790" y="2852364"/>
            <a:ext cx="709348" cy="6189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1" idx="3"/>
            <a:endCxn id="33" idx="0"/>
          </p:cNvCxnSpPr>
          <p:nvPr/>
        </p:nvCxnSpPr>
        <p:spPr bwMode="auto">
          <a:xfrm flipH="1">
            <a:off x="5785758" y="2852364"/>
            <a:ext cx="731098" cy="622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15"/>
          <p:cNvSpPr txBox="1">
            <a:spLocks noChangeArrowheads="1"/>
          </p:cNvSpPr>
          <p:nvPr/>
        </p:nvSpPr>
        <p:spPr bwMode="auto">
          <a:xfrm>
            <a:off x="6999282" y="3564083"/>
            <a:ext cx="3273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0</a:t>
            </a:r>
            <a:endParaRPr lang="en-US" sz="2200" dirty="0"/>
          </a:p>
        </p:txBody>
      </p:sp>
      <p:cxnSp>
        <p:nvCxnSpPr>
          <p:cNvPr id="42" name="Straight Arrow Connector 41"/>
          <p:cNvCxnSpPr>
            <a:stCxn id="33" idx="3"/>
            <a:endCxn id="32" idx="0"/>
          </p:cNvCxnSpPr>
          <p:nvPr/>
        </p:nvCxnSpPr>
        <p:spPr bwMode="auto">
          <a:xfrm flipH="1">
            <a:off x="5161927" y="3995653"/>
            <a:ext cx="381364" cy="524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Isosceles Triangle 42"/>
          <p:cNvSpPr/>
          <p:nvPr/>
        </p:nvSpPr>
        <p:spPr bwMode="auto">
          <a:xfrm>
            <a:off x="7759192" y="4618038"/>
            <a:ext cx="803275" cy="703489"/>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a:t>
            </a:r>
            <a:r>
              <a:rPr lang="en-US" baseline="-25000" dirty="0"/>
              <a:t>3</a:t>
            </a:r>
          </a:p>
        </p:txBody>
      </p:sp>
      <p:cxnSp>
        <p:nvCxnSpPr>
          <p:cNvPr id="44" name="Straight Arrow Connector 43"/>
          <p:cNvCxnSpPr>
            <a:stCxn id="47" idx="5"/>
            <a:endCxn id="43" idx="0"/>
          </p:cNvCxnSpPr>
          <p:nvPr/>
        </p:nvCxnSpPr>
        <p:spPr bwMode="auto">
          <a:xfrm>
            <a:off x="7953605" y="3991686"/>
            <a:ext cx="207225" cy="626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7368238" y="347136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smtClean="0"/>
              <a:t>z</a:t>
            </a:r>
            <a:endParaRPr lang="en-US" sz="2800" b="1" dirty="0"/>
          </a:p>
        </p:txBody>
      </p:sp>
      <p:sp>
        <p:nvSpPr>
          <p:cNvPr id="48" name="Isosceles Triangle 47"/>
          <p:cNvSpPr/>
          <p:nvPr/>
        </p:nvSpPr>
        <p:spPr>
          <a:xfrm>
            <a:off x="5908477" y="4527098"/>
            <a:ext cx="803275" cy="494165"/>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21</a:t>
            </a:r>
          </a:p>
        </p:txBody>
      </p:sp>
      <p:sp>
        <p:nvSpPr>
          <p:cNvPr id="49" name="Isosceles Triangle 48"/>
          <p:cNvSpPr/>
          <p:nvPr/>
        </p:nvSpPr>
        <p:spPr>
          <a:xfrm>
            <a:off x="6851428" y="4515077"/>
            <a:ext cx="803275" cy="806450"/>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a:t>T</a:t>
            </a:r>
            <a:r>
              <a:rPr lang="en-US" sz="1400" baseline="-25000" dirty="0"/>
              <a:t>22</a:t>
            </a:r>
          </a:p>
        </p:txBody>
      </p:sp>
      <p:cxnSp>
        <p:nvCxnSpPr>
          <p:cNvPr id="50" name="Straight Arrow Connector 49"/>
          <p:cNvCxnSpPr>
            <a:stCxn id="33" idx="5"/>
            <a:endCxn id="48" idx="0"/>
          </p:cNvCxnSpPr>
          <p:nvPr/>
        </p:nvCxnSpPr>
        <p:spPr>
          <a:xfrm>
            <a:off x="6028225" y="3995653"/>
            <a:ext cx="281890" cy="531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7" idx="3"/>
            <a:endCxn id="49" idx="0"/>
          </p:cNvCxnSpPr>
          <p:nvPr/>
        </p:nvCxnSpPr>
        <p:spPr>
          <a:xfrm flipH="1">
            <a:off x="7253066" y="3991686"/>
            <a:ext cx="215605" cy="5233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36"/>
          <p:cNvSpPr txBox="1">
            <a:spLocks noChangeArrowheads="1"/>
          </p:cNvSpPr>
          <p:nvPr/>
        </p:nvSpPr>
        <p:spPr bwMode="auto">
          <a:xfrm>
            <a:off x="5018316" y="3590422"/>
            <a:ext cx="41389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200" dirty="0" smtClean="0"/>
              <a:t>-1</a:t>
            </a:r>
            <a:endParaRPr lang="en-US" sz="2200" dirty="0"/>
          </a:p>
        </p:txBody>
      </p:sp>
      <p:sp>
        <p:nvSpPr>
          <p:cNvPr id="81" name="Right Arrow 80"/>
          <p:cNvSpPr/>
          <p:nvPr/>
        </p:nvSpPr>
        <p:spPr>
          <a:xfrm>
            <a:off x="3549510" y="3598863"/>
            <a:ext cx="1295400" cy="439737"/>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82" name="Oval 81"/>
          <p:cNvSpPr/>
          <p:nvPr/>
        </p:nvSpPr>
        <p:spPr bwMode="auto">
          <a:xfrm>
            <a:off x="544285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3" name="Oval 82"/>
          <p:cNvSpPr/>
          <p:nvPr/>
        </p:nvSpPr>
        <p:spPr bwMode="auto">
          <a:xfrm>
            <a:off x="6411686" y="2329544"/>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87" name="Oval 86"/>
          <p:cNvSpPr/>
          <p:nvPr/>
        </p:nvSpPr>
        <p:spPr>
          <a:xfrm>
            <a:off x="7369628" y="3472542"/>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sz="2800" b="1" dirty="0"/>
          </a:p>
        </p:txBody>
      </p:sp>
      <p:sp>
        <p:nvSpPr>
          <p:cNvPr id="53" name="Isosceles Triangle 52"/>
          <p:cNvSpPr/>
          <p:nvPr/>
        </p:nvSpPr>
        <p:spPr>
          <a:xfrm>
            <a:off x="1219879" y="5638800"/>
            <a:ext cx="804863" cy="506412"/>
          </a:xfrm>
          <a:prstGeom prst="triangl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T</a:t>
            </a:r>
            <a:r>
              <a:rPr lang="en-US" sz="1400" baseline="-25000" dirty="0" smtClean="0"/>
              <a:t>21</a:t>
            </a:r>
            <a:endParaRPr lang="en-US" sz="1400" baseline="-25000" dirty="0"/>
          </a:p>
        </p:txBody>
      </p:sp>
      <p:cxnSp>
        <p:nvCxnSpPr>
          <p:cNvPr id="54" name="Straight Arrow Connector 53"/>
          <p:cNvCxnSpPr/>
          <p:nvPr/>
        </p:nvCxnSpPr>
        <p:spPr>
          <a:xfrm>
            <a:off x="1141410" y="5609432"/>
            <a:ext cx="1588" cy="58737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892628" y="5726112"/>
            <a:ext cx="494046"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en-US" dirty="0"/>
              <a:t>h</a:t>
            </a:r>
            <a:r>
              <a:rPr lang="en-US" dirty="0" smtClean="0"/>
              <a:t>-1</a:t>
            </a:r>
            <a:endParaRPr lang="en-US" dirty="0"/>
          </a:p>
        </p:txBody>
      </p:sp>
    </p:spTree>
    <p:extLst>
      <p:ext uri="{BB962C8B-B14F-4D97-AF65-F5344CB8AC3E}">
        <p14:creationId xmlns:p14="http://schemas.microsoft.com/office/powerpoint/2010/main" val="108233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000"/>
                                        <p:tgtEl>
                                          <p:spTgt spid="54"/>
                                        </p:tgtEl>
                                      </p:cBhvr>
                                    </p:animEffect>
                                    <p:anim calcmode="lin" valueType="num">
                                      <p:cBhvr>
                                        <p:cTn id="32" dur="1000" fill="hold"/>
                                        <p:tgtEl>
                                          <p:spTgt spid="54"/>
                                        </p:tgtEl>
                                        <p:attrNameLst>
                                          <p:attrName>ppt_x</p:attrName>
                                        </p:attrNameLst>
                                      </p:cBhvr>
                                      <p:tavLst>
                                        <p:tav tm="0">
                                          <p:val>
                                            <p:strVal val="#ppt_x"/>
                                          </p:val>
                                        </p:tav>
                                        <p:tav tm="100000">
                                          <p:val>
                                            <p:strVal val="#ppt_x"/>
                                          </p:val>
                                        </p:tav>
                                      </p:tavLst>
                                    </p:anim>
                                    <p:anim calcmode="lin" valueType="num">
                                      <p:cBhvr>
                                        <p:cTn id="33" dur="1000" fill="hold"/>
                                        <p:tgtEl>
                                          <p:spTgt spid="5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fade">
                                      <p:cBhvr>
                                        <p:cTn id="36" dur="1000"/>
                                        <p:tgtEl>
                                          <p:spTgt spid="55"/>
                                        </p:tgtEl>
                                      </p:cBhvr>
                                    </p:animEffect>
                                    <p:anim calcmode="lin" valueType="num">
                                      <p:cBhvr>
                                        <p:cTn id="37" dur="1000" fill="hold"/>
                                        <p:tgtEl>
                                          <p:spTgt spid="55"/>
                                        </p:tgtEl>
                                        <p:attrNameLst>
                                          <p:attrName>ppt_x</p:attrName>
                                        </p:attrNameLst>
                                      </p:cBhvr>
                                      <p:tavLst>
                                        <p:tav tm="0">
                                          <p:val>
                                            <p:strVal val="#ppt_x"/>
                                          </p:val>
                                        </p:tav>
                                        <p:tav tm="100000">
                                          <p:val>
                                            <p:strVal val="#ppt_x"/>
                                          </p:val>
                                        </p:tav>
                                      </p:tavLst>
                                    </p:anim>
                                    <p:anim calcmode="lin" valueType="num">
                                      <p:cBhvr>
                                        <p:cTn id="38"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xit" presetSubtype="0" fill="hold" grpId="0" nodeType="clickEffect">
                                  <p:stCondLst>
                                    <p:cond delay="0"/>
                                  </p:stCondLst>
                                  <p:childTnLst>
                                    <p:animEffect transition="out" filter="fade">
                                      <p:cBhvr>
                                        <p:cTn id="42" dur="1000"/>
                                        <p:tgtEl>
                                          <p:spTgt spid="82"/>
                                        </p:tgtEl>
                                      </p:cBhvr>
                                    </p:animEffect>
                                    <p:anim calcmode="lin" valueType="num">
                                      <p:cBhvr>
                                        <p:cTn id="43" dur="1000"/>
                                        <p:tgtEl>
                                          <p:spTgt spid="82"/>
                                        </p:tgtEl>
                                        <p:attrNameLst>
                                          <p:attrName>ppt_x</p:attrName>
                                        </p:attrNameLst>
                                      </p:cBhvr>
                                      <p:tavLst>
                                        <p:tav tm="0">
                                          <p:val>
                                            <p:strVal val="ppt_x"/>
                                          </p:val>
                                        </p:tav>
                                        <p:tav tm="100000">
                                          <p:val>
                                            <p:strVal val="ppt_x"/>
                                          </p:val>
                                        </p:tav>
                                      </p:tavLst>
                                    </p:anim>
                                    <p:anim calcmode="lin" valueType="num">
                                      <p:cBhvr>
                                        <p:cTn id="44" dur="1000"/>
                                        <p:tgtEl>
                                          <p:spTgt spid="82"/>
                                        </p:tgtEl>
                                        <p:attrNameLst>
                                          <p:attrName>ppt_y</p:attrName>
                                        </p:attrNameLst>
                                      </p:cBhvr>
                                      <p:tavLst>
                                        <p:tav tm="0">
                                          <p:val>
                                            <p:strVal val="ppt_y"/>
                                          </p:val>
                                        </p:tav>
                                        <p:tav tm="100000">
                                          <p:val>
                                            <p:strVal val="ppt_y+.1"/>
                                          </p:val>
                                        </p:tav>
                                      </p:tavLst>
                                    </p:anim>
                                    <p:set>
                                      <p:cBhvr>
                                        <p:cTn id="45" dur="1" fill="hold">
                                          <p:stCondLst>
                                            <p:cond delay="999"/>
                                          </p:stCondLst>
                                        </p:cTn>
                                        <p:tgtEl>
                                          <p:spTgt spid="82"/>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42" presetClass="exit" presetSubtype="0" fill="hold" grpId="0" nodeType="clickEffect">
                                  <p:stCondLst>
                                    <p:cond delay="0"/>
                                  </p:stCondLst>
                                  <p:childTnLst>
                                    <p:animEffect transition="out" filter="fade">
                                      <p:cBhvr>
                                        <p:cTn id="49" dur="1000"/>
                                        <p:tgtEl>
                                          <p:spTgt spid="83"/>
                                        </p:tgtEl>
                                      </p:cBhvr>
                                    </p:animEffect>
                                    <p:anim calcmode="lin" valueType="num">
                                      <p:cBhvr>
                                        <p:cTn id="50" dur="1000"/>
                                        <p:tgtEl>
                                          <p:spTgt spid="83"/>
                                        </p:tgtEl>
                                        <p:attrNameLst>
                                          <p:attrName>ppt_x</p:attrName>
                                        </p:attrNameLst>
                                      </p:cBhvr>
                                      <p:tavLst>
                                        <p:tav tm="0">
                                          <p:val>
                                            <p:strVal val="ppt_x"/>
                                          </p:val>
                                        </p:tav>
                                        <p:tav tm="100000">
                                          <p:val>
                                            <p:strVal val="ppt_x"/>
                                          </p:val>
                                        </p:tav>
                                      </p:tavLst>
                                    </p:anim>
                                    <p:anim calcmode="lin" valueType="num">
                                      <p:cBhvr>
                                        <p:cTn id="51" dur="1000"/>
                                        <p:tgtEl>
                                          <p:spTgt spid="83"/>
                                        </p:tgtEl>
                                        <p:attrNameLst>
                                          <p:attrName>ppt_y</p:attrName>
                                        </p:attrNameLst>
                                      </p:cBhvr>
                                      <p:tavLst>
                                        <p:tav tm="0">
                                          <p:val>
                                            <p:strVal val="ppt_y"/>
                                          </p:val>
                                        </p:tav>
                                        <p:tav tm="100000">
                                          <p:val>
                                            <p:strVal val="ppt_y+.1"/>
                                          </p:val>
                                        </p:tav>
                                      </p:tavLst>
                                    </p:anim>
                                    <p:set>
                                      <p:cBhvr>
                                        <p:cTn id="52" dur="1" fill="hold">
                                          <p:stCondLst>
                                            <p:cond delay="999"/>
                                          </p:stCondLst>
                                        </p:cTn>
                                        <p:tgtEl>
                                          <p:spTgt spid="8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2" presetClass="exit" presetSubtype="0" fill="hold" grpId="0" nodeType="clickEffect">
                                  <p:stCondLst>
                                    <p:cond delay="0"/>
                                  </p:stCondLst>
                                  <p:childTnLst>
                                    <p:animEffect transition="out" filter="fade">
                                      <p:cBhvr>
                                        <p:cTn id="56" dur="1000"/>
                                        <p:tgtEl>
                                          <p:spTgt spid="87"/>
                                        </p:tgtEl>
                                      </p:cBhvr>
                                    </p:animEffect>
                                    <p:anim calcmode="lin" valueType="num">
                                      <p:cBhvr>
                                        <p:cTn id="57" dur="1000"/>
                                        <p:tgtEl>
                                          <p:spTgt spid="87"/>
                                        </p:tgtEl>
                                        <p:attrNameLst>
                                          <p:attrName>ppt_x</p:attrName>
                                        </p:attrNameLst>
                                      </p:cBhvr>
                                      <p:tavLst>
                                        <p:tav tm="0">
                                          <p:val>
                                            <p:strVal val="ppt_x"/>
                                          </p:val>
                                        </p:tav>
                                        <p:tav tm="100000">
                                          <p:val>
                                            <p:strVal val="ppt_x"/>
                                          </p:val>
                                        </p:tav>
                                      </p:tavLst>
                                    </p:anim>
                                    <p:anim calcmode="lin" valueType="num">
                                      <p:cBhvr>
                                        <p:cTn id="58" dur="1000"/>
                                        <p:tgtEl>
                                          <p:spTgt spid="87"/>
                                        </p:tgtEl>
                                        <p:attrNameLst>
                                          <p:attrName>ppt_y</p:attrName>
                                        </p:attrNameLst>
                                      </p:cBhvr>
                                      <p:tavLst>
                                        <p:tav tm="0">
                                          <p:val>
                                            <p:strVal val="ppt_y"/>
                                          </p:val>
                                        </p:tav>
                                        <p:tav tm="100000">
                                          <p:val>
                                            <p:strVal val="ppt_y+.1"/>
                                          </p:val>
                                        </p:tav>
                                      </p:tavLst>
                                    </p:anim>
                                    <p:set>
                                      <p:cBhvr>
                                        <p:cTn id="59" dur="1" fill="hold">
                                          <p:stCondLst>
                                            <p:cond delay="999"/>
                                          </p:stCondLst>
                                        </p:cTn>
                                        <p:tgtEl>
                                          <p:spTgt spid="87"/>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fade">
                                      <p:cBhvr>
                                        <p:cTn id="64" dur="1000"/>
                                        <p:tgtEl>
                                          <p:spTgt spid="32"/>
                                        </p:tgtEl>
                                      </p:cBhvr>
                                    </p:animEffect>
                                    <p:anim calcmode="lin" valueType="num">
                                      <p:cBhvr>
                                        <p:cTn id="65" dur="1000" fill="hold"/>
                                        <p:tgtEl>
                                          <p:spTgt spid="32"/>
                                        </p:tgtEl>
                                        <p:attrNameLst>
                                          <p:attrName>ppt_x</p:attrName>
                                        </p:attrNameLst>
                                      </p:cBhvr>
                                      <p:tavLst>
                                        <p:tav tm="0">
                                          <p:val>
                                            <p:strVal val="#ppt_x"/>
                                          </p:val>
                                        </p:tav>
                                        <p:tav tm="100000">
                                          <p:val>
                                            <p:strVal val="#ppt_x"/>
                                          </p:val>
                                        </p:tav>
                                      </p:tavLst>
                                    </p:anim>
                                    <p:anim calcmode="lin" valueType="num">
                                      <p:cBhvr>
                                        <p:cTn id="66" dur="1000" fill="hold"/>
                                        <p:tgtEl>
                                          <p:spTgt spid="32"/>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1000"/>
                                        <p:tgtEl>
                                          <p:spTgt spid="42"/>
                                        </p:tgtEl>
                                      </p:cBhvr>
                                    </p:animEffect>
                                    <p:anim calcmode="lin" valueType="num">
                                      <p:cBhvr>
                                        <p:cTn id="70" dur="1000" fill="hold"/>
                                        <p:tgtEl>
                                          <p:spTgt spid="42"/>
                                        </p:tgtEl>
                                        <p:attrNameLst>
                                          <p:attrName>ppt_x</p:attrName>
                                        </p:attrNameLst>
                                      </p:cBhvr>
                                      <p:tavLst>
                                        <p:tav tm="0">
                                          <p:val>
                                            <p:strVal val="#ppt_x"/>
                                          </p:val>
                                        </p:tav>
                                        <p:tav tm="100000">
                                          <p:val>
                                            <p:strVal val="#ppt_x"/>
                                          </p:val>
                                        </p:tav>
                                      </p:tavLst>
                                    </p:anim>
                                    <p:anim calcmode="lin" valueType="num">
                                      <p:cBhvr>
                                        <p:cTn id="71"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1000"/>
                                        <p:tgtEl>
                                          <p:spTgt spid="48"/>
                                        </p:tgtEl>
                                      </p:cBhvr>
                                    </p:animEffect>
                                    <p:anim calcmode="lin" valueType="num">
                                      <p:cBhvr>
                                        <p:cTn id="77" dur="1000" fill="hold"/>
                                        <p:tgtEl>
                                          <p:spTgt spid="48"/>
                                        </p:tgtEl>
                                        <p:attrNameLst>
                                          <p:attrName>ppt_x</p:attrName>
                                        </p:attrNameLst>
                                      </p:cBhvr>
                                      <p:tavLst>
                                        <p:tav tm="0">
                                          <p:val>
                                            <p:strVal val="#ppt_x"/>
                                          </p:val>
                                        </p:tav>
                                        <p:tav tm="100000">
                                          <p:val>
                                            <p:strVal val="#ppt_x"/>
                                          </p:val>
                                        </p:tav>
                                      </p:tavLst>
                                    </p:anim>
                                    <p:anim calcmode="lin" valueType="num">
                                      <p:cBhvr>
                                        <p:cTn id="78" dur="1000" fill="hold"/>
                                        <p:tgtEl>
                                          <p:spTgt spid="48"/>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fade">
                                      <p:cBhvr>
                                        <p:cTn id="81" dur="1000"/>
                                        <p:tgtEl>
                                          <p:spTgt spid="50"/>
                                        </p:tgtEl>
                                      </p:cBhvr>
                                    </p:animEffect>
                                    <p:anim calcmode="lin" valueType="num">
                                      <p:cBhvr>
                                        <p:cTn id="82" dur="1000" fill="hold"/>
                                        <p:tgtEl>
                                          <p:spTgt spid="50"/>
                                        </p:tgtEl>
                                        <p:attrNameLst>
                                          <p:attrName>ppt_x</p:attrName>
                                        </p:attrNameLst>
                                      </p:cBhvr>
                                      <p:tavLst>
                                        <p:tav tm="0">
                                          <p:val>
                                            <p:strVal val="#ppt_x"/>
                                          </p:val>
                                        </p:tav>
                                        <p:tav tm="100000">
                                          <p:val>
                                            <p:strVal val="#ppt_x"/>
                                          </p:val>
                                        </p:tav>
                                      </p:tavLst>
                                    </p:anim>
                                    <p:anim calcmode="lin" valueType="num">
                                      <p:cBhvr>
                                        <p:cTn id="8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fade">
                                      <p:cBhvr>
                                        <p:cTn id="88" dur="1000"/>
                                        <p:tgtEl>
                                          <p:spTgt spid="49"/>
                                        </p:tgtEl>
                                      </p:cBhvr>
                                    </p:animEffect>
                                    <p:anim calcmode="lin" valueType="num">
                                      <p:cBhvr>
                                        <p:cTn id="89" dur="1000" fill="hold"/>
                                        <p:tgtEl>
                                          <p:spTgt spid="49"/>
                                        </p:tgtEl>
                                        <p:attrNameLst>
                                          <p:attrName>ppt_x</p:attrName>
                                        </p:attrNameLst>
                                      </p:cBhvr>
                                      <p:tavLst>
                                        <p:tav tm="0">
                                          <p:val>
                                            <p:strVal val="#ppt_x"/>
                                          </p:val>
                                        </p:tav>
                                        <p:tav tm="100000">
                                          <p:val>
                                            <p:strVal val="#ppt_x"/>
                                          </p:val>
                                        </p:tav>
                                      </p:tavLst>
                                    </p:anim>
                                    <p:anim calcmode="lin" valueType="num">
                                      <p:cBhvr>
                                        <p:cTn id="90" dur="1000" fill="hold"/>
                                        <p:tgtEl>
                                          <p:spTgt spid="49"/>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fade">
                                      <p:cBhvr>
                                        <p:cTn id="93" dur="1000"/>
                                        <p:tgtEl>
                                          <p:spTgt spid="51"/>
                                        </p:tgtEl>
                                      </p:cBhvr>
                                    </p:animEffect>
                                    <p:anim calcmode="lin" valueType="num">
                                      <p:cBhvr>
                                        <p:cTn id="94" dur="1000" fill="hold"/>
                                        <p:tgtEl>
                                          <p:spTgt spid="51"/>
                                        </p:tgtEl>
                                        <p:attrNameLst>
                                          <p:attrName>ppt_x</p:attrName>
                                        </p:attrNameLst>
                                      </p:cBhvr>
                                      <p:tavLst>
                                        <p:tav tm="0">
                                          <p:val>
                                            <p:strVal val="#ppt_x"/>
                                          </p:val>
                                        </p:tav>
                                        <p:tav tm="100000">
                                          <p:val>
                                            <p:strVal val="#ppt_x"/>
                                          </p:val>
                                        </p:tav>
                                      </p:tavLst>
                                    </p:anim>
                                    <p:anim calcmode="lin" valueType="num">
                                      <p:cBhvr>
                                        <p:cTn id="9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4"/>
                                        </p:tgtEl>
                                        <p:attrNameLst>
                                          <p:attrName>style.visibility</p:attrName>
                                        </p:attrNameLst>
                                      </p:cBhvr>
                                      <p:to>
                                        <p:strVal val="visible"/>
                                      </p:to>
                                    </p:set>
                                    <p:animEffect transition="in" filter="fade">
                                      <p:cBhvr>
                                        <p:cTn id="126" dur="1000"/>
                                        <p:tgtEl>
                                          <p:spTgt spid="34"/>
                                        </p:tgtEl>
                                      </p:cBhvr>
                                    </p:animEffect>
                                    <p:anim calcmode="lin" valueType="num">
                                      <p:cBhvr>
                                        <p:cTn id="127" dur="1000" fill="hold"/>
                                        <p:tgtEl>
                                          <p:spTgt spid="34"/>
                                        </p:tgtEl>
                                        <p:attrNameLst>
                                          <p:attrName>ppt_x</p:attrName>
                                        </p:attrNameLst>
                                      </p:cBhvr>
                                      <p:tavLst>
                                        <p:tav tm="0">
                                          <p:val>
                                            <p:strVal val="#ppt_x"/>
                                          </p:val>
                                        </p:tav>
                                        <p:tav tm="100000">
                                          <p:val>
                                            <p:strVal val="#ppt_x"/>
                                          </p:val>
                                        </p:tav>
                                      </p:tavLst>
                                    </p:anim>
                                    <p:anim calcmode="lin" valueType="num">
                                      <p:cBhvr>
                                        <p:cTn id="12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8" grpId="0" animBg="1"/>
      <p:bldP spid="32" grpId="0" animBg="1"/>
      <p:bldP spid="34" grpId="0"/>
      <p:bldP spid="41" grpId="0"/>
      <p:bldP spid="43" grpId="0" animBg="1"/>
      <p:bldP spid="48" grpId="0" animBg="1"/>
      <p:bldP spid="49" grpId="0" animBg="1"/>
      <p:bldP spid="52" grpId="0"/>
      <p:bldP spid="82" grpId="0" animBg="1"/>
      <p:bldP spid="83" grpId="0" animBg="1"/>
      <p:bldP spid="87"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Today</a:t>
            </a:r>
          </a:p>
        </p:txBody>
      </p:sp>
      <p:sp>
        <p:nvSpPr>
          <p:cNvPr id="3" name="Content Placeholder 2"/>
          <p:cNvSpPr>
            <a:spLocks noGrp="1"/>
          </p:cNvSpPr>
          <p:nvPr>
            <p:ph idx="1"/>
          </p:nvPr>
        </p:nvSpPr>
        <p:spPr>
          <a:xfrm>
            <a:off x="457200" y="1371600"/>
            <a:ext cx="8229600" cy="5287963"/>
          </a:xfrm>
        </p:spPr>
        <p:txBody>
          <a:bodyPr rtlCol="0">
            <a:normAutofit/>
          </a:bodyPr>
          <a:lstStyle/>
          <a:p>
            <a:pPr eaLnBrk="1" fontAlgn="auto" hangingPunct="1">
              <a:spcAft>
                <a:spcPts val="0"/>
              </a:spcAft>
              <a:buFont typeface="Arial" pitchFamily="34" charset="0"/>
              <a:buChar char="•"/>
              <a:defRPr/>
            </a:pPr>
            <a:r>
              <a:rPr lang="en-US" dirty="0" smtClean="0"/>
              <a:t>AVL delete and subsequent rotations</a:t>
            </a:r>
          </a:p>
          <a:p>
            <a:pPr eaLnBrk="1" fontAlgn="auto" hangingPunct="1">
              <a:spcAft>
                <a:spcPts val="0"/>
              </a:spcAft>
              <a:buFont typeface="Arial" pitchFamily="34" charset="0"/>
              <a:buChar char="•"/>
              <a:defRPr/>
            </a:pPr>
            <a:r>
              <a:rPr lang="en-US" dirty="0" smtClean="0"/>
              <a:t>Testing your knowledge with interactive demos!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Recursively fixing balance factors</a:t>
            </a:r>
            <a:endParaRPr lang="en-US" dirty="0"/>
          </a:p>
        </p:txBody>
      </p:sp>
      <p:sp>
        <p:nvSpPr>
          <p:cNvPr id="3" name="Content Placeholder 2"/>
          <p:cNvSpPr>
            <a:spLocks noGrp="1"/>
          </p:cNvSpPr>
          <p:nvPr>
            <p:ph idx="1"/>
          </p:nvPr>
        </p:nvSpPr>
        <p:spPr/>
        <p:txBody>
          <a:bodyPr/>
          <a:lstStyle/>
          <a:p>
            <a:r>
              <a:rPr lang="en-US" i="1" dirty="0" smtClean="0"/>
              <a:t>Idea: start at the node we deleted, fix a problem, then </a:t>
            </a:r>
            <a:r>
              <a:rPr lang="en-US" i="1" dirty="0" err="1" smtClean="0"/>
              <a:t>recurse</a:t>
            </a:r>
            <a:r>
              <a:rPr lang="en-US" i="1" dirty="0" smtClean="0"/>
              <a:t> up the tree to the root.</a:t>
            </a:r>
          </a:p>
          <a:p>
            <a:r>
              <a:rPr lang="en-US" dirty="0" smtClean="0"/>
              <a:t>At each node x, we update the balance factor: bf(x) := h(</a:t>
            </a:r>
            <a:r>
              <a:rPr lang="en-US" dirty="0" err="1" smtClean="0"/>
              <a:t>bf.right</a:t>
            </a:r>
            <a:r>
              <a:rPr lang="en-US" dirty="0" smtClean="0"/>
              <a:t>) - h(</a:t>
            </a:r>
            <a:r>
              <a:rPr lang="en-US" dirty="0" err="1" smtClean="0"/>
              <a:t>bf.left</a:t>
            </a:r>
            <a:r>
              <a:rPr lang="en-US" dirty="0" smtClean="0"/>
              <a:t>).</a:t>
            </a:r>
          </a:p>
          <a:p>
            <a:r>
              <a:rPr lang="en-US" dirty="0" smtClean="0"/>
              <a:t>If bf(x) = -2 or +2, we perform a rotation.</a:t>
            </a:r>
          </a:p>
          <a:p>
            <a:r>
              <a:rPr lang="en-US" dirty="0" smtClean="0"/>
              <a:t>Then, we update the balance factors of every node that was changed by the rotation.</a:t>
            </a:r>
          </a:p>
          <a:p>
            <a:r>
              <a:rPr lang="en-US" dirty="0" smtClean="0"/>
              <a:t>Finally, we </a:t>
            </a:r>
            <a:r>
              <a:rPr lang="en-US" dirty="0" err="1" smtClean="0"/>
              <a:t>recurse</a:t>
            </a:r>
            <a:r>
              <a:rPr lang="en-US" dirty="0" smtClean="0"/>
              <a:t> one node higher up.</a:t>
            </a:r>
            <a:endParaRPr lang="en-US" dirty="0"/>
          </a:p>
        </p:txBody>
      </p:sp>
    </p:spTree>
    <p:extLst>
      <p:ext uri="{BB962C8B-B14F-4D97-AF65-F5344CB8AC3E}">
        <p14:creationId xmlns:p14="http://schemas.microsoft.com/office/powerpoint/2010/main" val="3876075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Interactive AVL Deletes</a:t>
            </a:r>
          </a:p>
        </p:txBody>
      </p:sp>
      <p:sp>
        <p:nvSpPr>
          <p:cNvPr id="17411" name="Content Placeholder 2"/>
          <p:cNvSpPr>
            <a:spLocks noGrp="1"/>
          </p:cNvSpPr>
          <p:nvPr>
            <p:ph idx="1"/>
          </p:nvPr>
        </p:nvSpPr>
        <p:spPr/>
        <p:txBody>
          <a:bodyPr/>
          <a:lstStyle/>
          <a:p>
            <a:pPr eaLnBrk="1" hangingPunct="1"/>
            <a:endParaRPr lang="en-US" dirty="0" smtClean="0">
              <a:hlinkClick r:id="rId3"/>
            </a:endParaRPr>
          </a:p>
          <a:p>
            <a:pPr eaLnBrk="1" hangingPunct="1"/>
            <a:r>
              <a:rPr lang="en-US" dirty="0" smtClean="0">
                <a:hlinkClick r:id="rId3"/>
              </a:rPr>
              <a:t>Interactive web applet</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AVL tree</a:t>
            </a:r>
          </a:p>
        </p:txBody>
      </p:sp>
      <p:sp>
        <p:nvSpPr>
          <p:cNvPr id="3" name="Content Placeholder 2"/>
          <p:cNvSpPr>
            <a:spLocks noGrp="1"/>
          </p:cNvSpPr>
          <p:nvPr>
            <p:ph idx="1"/>
          </p:nvPr>
        </p:nvSpPr>
        <p:spPr/>
        <p:txBody>
          <a:bodyPr/>
          <a:lstStyle/>
          <a:p>
            <a:pPr eaLnBrk="1" hangingPunct="1"/>
            <a:r>
              <a:rPr lang="en-US" smtClean="0"/>
              <a:t>Is a binary search tree</a:t>
            </a:r>
          </a:p>
          <a:p>
            <a:pPr eaLnBrk="1" hangingPunct="1"/>
            <a:r>
              <a:rPr lang="en-US" smtClean="0"/>
              <a:t>Has an additional </a:t>
            </a:r>
            <a:r>
              <a:rPr lang="en-US" b="1" i="1" smtClean="0"/>
              <a:t>height constraint</a:t>
            </a:r>
            <a:r>
              <a:rPr lang="en-US" smtClean="0"/>
              <a:t>:</a:t>
            </a:r>
          </a:p>
          <a:p>
            <a:pPr lvl="1" eaLnBrk="1" hangingPunct="1"/>
            <a:r>
              <a:rPr lang="en-US" smtClean="0"/>
              <a:t>For each node x in the tree, Height(x.left) differs from Height(x.right) by at most 1</a:t>
            </a:r>
          </a:p>
          <a:p>
            <a:pPr eaLnBrk="1" hangingPunct="1"/>
            <a:r>
              <a:rPr lang="en-US" smtClean="0"/>
              <a:t>I promise:</a:t>
            </a:r>
          </a:p>
          <a:p>
            <a:pPr lvl="1" eaLnBrk="1" hangingPunct="1"/>
            <a:r>
              <a:rPr lang="en-US" smtClean="0"/>
              <a:t>If you satisfy the </a:t>
            </a:r>
            <a:r>
              <a:rPr lang="en-US" b="1" i="1" smtClean="0"/>
              <a:t>height constraint</a:t>
            </a:r>
            <a:r>
              <a:rPr lang="en-US" smtClean="0"/>
              <a:t>, then the </a:t>
            </a:r>
            <a:r>
              <a:rPr lang="en-US" b="1" smtClean="0"/>
              <a:t>height of the tree is O(lg n)</a:t>
            </a:r>
            <a:r>
              <a:rPr lang="en-US" smtClean="0"/>
              <a:t>.</a:t>
            </a:r>
          </a:p>
          <a:p>
            <a:pPr lvl="1" eaLnBrk="1" hangingPunct="1"/>
            <a:r>
              <a:rPr lang="en-US" smtClean="0"/>
              <a:t>(Proof is easy, but no time! =])</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AVL tree</a:t>
            </a:r>
          </a:p>
        </p:txBody>
      </p:sp>
      <p:sp>
        <p:nvSpPr>
          <p:cNvPr id="3" name="Content Placeholder 2"/>
          <p:cNvSpPr>
            <a:spLocks noGrp="1"/>
          </p:cNvSpPr>
          <p:nvPr>
            <p:ph idx="1"/>
          </p:nvPr>
        </p:nvSpPr>
        <p:spPr>
          <a:xfrm>
            <a:off x="457200" y="1600200"/>
            <a:ext cx="8229600" cy="5105400"/>
          </a:xfrm>
        </p:spPr>
        <p:txBody>
          <a:bodyPr rtlCol="0">
            <a:normAutofit lnSpcReduction="10000"/>
          </a:bodyPr>
          <a:lstStyle/>
          <a:p>
            <a:pPr eaLnBrk="1" fontAlgn="auto" hangingPunct="1">
              <a:spcAft>
                <a:spcPts val="0"/>
              </a:spcAft>
              <a:buFont typeface="Arial" pitchFamily="34" charset="0"/>
              <a:buChar char="•"/>
              <a:defRPr/>
            </a:pPr>
            <a:r>
              <a:rPr lang="en-US" dirty="0" smtClean="0"/>
              <a:t>To be an AVL tree, must </a:t>
            </a:r>
            <a:r>
              <a:rPr lang="en-US" b="1" dirty="0" smtClean="0"/>
              <a:t>always:</a:t>
            </a:r>
          </a:p>
          <a:p>
            <a:pPr lvl="1" eaLnBrk="1" fontAlgn="auto" hangingPunct="1">
              <a:spcAft>
                <a:spcPts val="0"/>
              </a:spcAft>
              <a:buFont typeface="Arial" pitchFamily="34" charset="0"/>
              <a:buChar char="–"/>
              <a:defRPr/>
            </a:pPr>
            <a:r>
              <a:rPr lang="en-US" dirty="0" smtClean="0"/>
              <a:t>(1) Be a </a:t>
            </a:r>
            <a:r>
              <a:rPr lang="en-US" b="1" i="1" dirty="0" smtClean="0"/>
              <a:t>binary search tree</a:t>
            </a:r>
          </a:p>
          <a:p>
            <a:pPr lvl="1" eaLnBrk="1" fontAlgn="auto" hangingPunct="1">
              <a:spcAft>
                <a:spcPts val="0"/>
              </a:spcAft>
              <a:buFont typeface="Arial" pitchFamily="34" charset="0"/>
              <a:buChar char="–"/>
              <a:defRPr/>
            </a:pPr>
            <a:r>
              <a:rPr lang="en-US" dirty="0" smtClean="0"/>
              <a:t>(2) </a:t>
            </a:r>
            <a:r>
              <a:rPr lang="en-US" dirty="0" smtClean="0"/>
              <a:t>Satisfy the </a:t>
            </a:r>
            <a:r>
              <a:rPr lang="en-US" b="1" i="1" dirty="0" smtClean="0"/>
              <a:t>height constraint</a:t>
            </a:r>
            <a:endParaRPr lang="en-US" b="1" i="1" dirty="0" smtClean="0"/>
          </a:p>
          <a:p>
            <a:pPr lvl="1"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Suppose we start with an AVL tree, then delete as if we’re in a regular BST.</a:t>
            </a:r>
          </a:p>
          <a:p>
            <a:pPr eaLnBrk="1" fontAlgn="auto" hangingPunct="1">
              <a:spcAft>
                <a:spcPts val="0"/>
              </a:spcAft>
              <a:buFont typeface="Arial" pitchFamily="34" charset="0"/>
              <a:buChar char="•"/>
              <a:defRPr/>
            </a:pPr>
            <a:r>
              <a:rPr lang="en-US" dirty="0" smtClean="0"/>
              <a:t>Will the tree be an AVL tree after the delete?</a:t>
            </a:r>
          </a:p>
          <a:p>
            <a:pPr lvl="1" eaLnBrk="1" fontAlgn="auto" hangingPunct="1">
              <a:spcAft>
                <a:spcPts val="0"/>
              </a:spcAft>
              <a:buFont typeface="Arial" pitchFamily="34" charset="0"/>
              <a:buChar char="–"/>
              <a:defRPr/>
            </a:pPr>
            <a:r>
              <a:rPr lang="en-US" dirty="0" smtClean="0"/>
              <a:t>(1) It will still be a BST…</a:t>
            </a:r>
          </a:p>
          <a:p>
            <a:pPr lvl="1" eaLnBrk="1" fontAlgn="auto" hangingPunct="1">
              <a:spcAft>
                <a:spcPts val="0"/>
              </a:spcAft>
              <a:buFont typeface="Arial" pitchFamily="34" charset="0"/>
              <a:buChar char="–"/>
              <a:defRPr/>
            </a:pPr>
            <a:r>
              <a:rPr lang="en-US" dirty="0" smtClean="0"/>
              <a:t>(2) Will it satisfy the </a:t>
            </a:r>
            <a:r>
              <a:rPr lang="en-US" b="1" i="1" dirty="0" smtClean="0"/>
              <a:t>height constraint</a:t>
            </a:r>
            <a:r>
              <a:rPr lang="en-US" dirty="0" smtClean="0"/>
              <a:t>?</a:t>
            </a:r>
          </a:p>
          <a:p>
            <a:pPr eaLnBrk="1" fontAlgn="auto" hangingPunct="1">
              <a:spcAft>
                <a:spcPts val="0"/>
              </a:spcAft>
              <a:buFont typeface="Arial" pitchFamily="34" charset="0"/>
              <a:buChar char="•"/>
              <a:defRPr/>
            </a:pPr>
            <a:r>
              <a:rPr lang="en-US" sz="2600" dirty="0" smtClean="0"/>
              <a:t>(Not covering insert, since you already did in class)</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anim calcmode="lin" valueType="num">
                                      <p:cBhvr>
                                        <p:cTn id="2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anim calcmode="lin" valueType="num">
                                      <p:cBhvr>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BST Delete breaks an AVL tree</a:t>
            </a:r>
          </a:p>
        </p:txBody>
      </p:sp>
      <p:sp>
        <p:nvSpPr>
          <p:cNvPr id="6147" name="Content Placeholder 2"/>
          <p:cNvSpPr>
            <a:spLocks noGrp="1"/>
          </p:cNvSpPr>
          <p:nvPr>
            <p:ph idx="1"/>
          </p:nvPr>
        </p:nvSpPr>
        <p:spPr/>
        <p:txBody>
          <a:bodyPr/>
          <a:lstStyle/>
          <a:p>
            <a:pPr eaLnBrk="1" hangingPunct="1"/>
            <a:endParaRPr lang="en-US" smtClean="0"/>
          </a:p>
        </p:txBody>
      </p:sp>
      <p:sp>
        <p:nvSpPr>
          <p:cNvPr id="4" name="Oval 3"/>
          <p:cNvSpPr/>
          <p:nvPr/>
        </p:nvSpPr>
        <p:spPr>
          <a:xfrm>
            <a:off x="2557463" y="2316163"/>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5" name="Oval 4"/>
          <p:cNvSpPr/>
          <p:nvPr/>
        </p:nvSpPr>
        <p:spPr>
          <a:xfrm>
            <a:off x="1871663" y="34861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sp>
        <p:nvSpPr>
          <p:cNvPr id="7" name="Oval 6"/>
          <p:cNvSpPr/>
          <p:nvPr/>
        </p:nvSpPr>
        <p:spPr>
          <a:xfrm>
            <a:off x="1287463" y="45529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3</a:t>
            </a:r>
          </a:p>
        </p:txBody>
      </p:sp>
      <p:sp>
        <p:nvSpPr>
          <p:cNvPr id="8" name="Oval 7"/>
          <p:cNvSpPr/>
          <p:nvPr/>
        </p:nvSpPr>
        <p:spPr>
          <a:xfrm>
            <a:off x="3243263" y="348297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9</a:t>
            </a:r>
          </a:p>
        </p:txBody>
      </p:sp>
      <p:cxnSp>
        <p:nvCxnSpPr>
          <p:cNvPr id="10" name="Straight Arrow Connector 9"/>
          <p:cNvCxnSpPr>
            <a:stCxn id="4" idx="3"/>
            <a:endCxn id="5" idx="0"/>
          </p:cNvCxnSpPr>
          <p:nvPr/>
        </p:nvCxnSpPr>
        <p:spPr>
          <a:xfrm flipH="1">
            <a:off x="2214563" y="2836863"/>
            <a:ext cx="44450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5"/>
            <a:endCxn id="8" idx="0"/>
          </p:cNvCxnSpPr>
          <p:nvPr/>
        </p:nvCxnSpPr>
        <p:spPr>
          <a:xfrm>
            <a:off x="3143250" y="2836863"/>
            <a:ext cx="442913" cy="646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7" idx="0"/>
          </p:cNvCxnSpPr>
          <p:nvPr/>
        </p:nvCxnSpPr>
        <p:spPr>
          <a:xfrm flipH="1">
            <a:off x="1630363" y="4005263"/>
            <a:ext cx="342900" cy="5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086600" y="23193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17" name="Oval 16"/>
          <p:cNvSpPr/>
          <p:nvPr/>
        </p:nvSpPr>
        <p:spPr>
          <a:xfrm>
            <a:off x="6400800" y="34893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sp>
        <p:nvSpPr>
          <p:cNvPr id="18" name="Oval 17"/>
          <p:cNvSpPr/>
          <p:nvPr/>
        </p:nvSpPr>
        <p:spPr>
          <a:xfrm>
            <a:off x="5815013" y="45561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3</a:t>
            </a:r>
          </a:p>
        </p:txBody>
      </p:sp>
      <p:cxnSp>
        <p:nvCxnSpPr>
          <p:cNvPr id="20" name="Straight Arrow Connector 19"/>
          <p:cNvCxnSpPr>
            <a:stCxn id="16" idx="3"/>
            <a:endCxn id="17" idx="0"/>
          </p:cNvCxnSpPr>
          <p:nvPr/>
        </p:nvCxnSpPr>
        <p:spPr>
          <a:xfrm flipH="1">
            <a:off x="6743700" y="2840038"/>
            <a:ext cx="442913"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7" idx="3"/>
            <a:endCxn id="18" idx="0"/>
          </p:cNvCxnSpPr>
          <p:nvPr/>
        </p:nvCxnSpPr>
        <p:spPr>
          <a:xfrm flipH="1">
            <a:off x="6157913" y="4008438"/>
            <a:ext cx="342900" cy="5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ight Arrow 22"/>
          <p:cNvSpPr/>
          <p:nvPr/>
        </p:nvSpPr>
        <p:spPr>
          <a:xfrm>
            <a:off x="4267200" y="3657600"/>
            <a:ext cx="1295400" cy="441325"/>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6161" name="TextBox 23"/>
          <p:cNvSpPr txBox="1">
            <a:spLocks noChangeArrowheads="1"/>
          </p:cNvSpPr>
          <p:nvPr/>
        </p:nvSpPr>
        <p:spPr bwMode="auto">
          <a:xfrm>
            <a:off x="4038600" y="3149600"/>
            <a:ext cx="1733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t>Delete(9)</a:t>
            </a:r>
          </a:p>
        </p:txBody>
      </p:sp>
      <p:cxnSp>
        <p:nvCxnSpPr>
          <p:cNvPr id="65" name="Straight Arrow Connector 64"/>
          <p:cNvCxnSpPr/>
          <p:nvPr/>
        </p:nvCxnSpPr>
        <p:spPr>
          <a:xfrm flipH="1" flipV="1">
            <a:off x="7535863" y="3335338"/>
            <a:ext cx="473075" cy="24399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3" name="TextBox 72"/>
          <p:cNvSpPr txBox="1">
            <a:spLocks noChangeArrowheads="1"/>
          </p:cNvSpPr>
          <p:nvPr/>
        </p:nvSpPr>
        <p:spPr bwMode="auto">
          <a:xfrm>
            <a:off x="5970588" y="5842000"/>
            <a:ext cx="309721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800" b="1" i="1"/>
              <a:t>h(left) &gt; h(right)+1</a:t>
            </a:r>
          </a:p>
          <a:p>
            <a:pPr algn="ctr" eaLnBrk="1" hangingPunct="1"/>
            <a:r>
              <a:rPr lang="en-US" sz="2800"/>
              <a:t>so </a:t>
            </a:r>
            <a:r>
              <a:rPr lang="en-US" sz="2800" b="1" u="sng"/>
              <a:t>NOT</a:t>
            </a:r>
            <a:r>
              <a:rPr lang="en-US" sz="2800"/>
              <a:t> an AVL tree!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fade">
                                      <p:cBhvr>
                                        <p:cTn id="7" dur="1000"/>
                                        <p:tgtEl>
                                          <p:spTgt spid="73"/>
                                        </p:tgtEl>
                                      </p:cBhvr>
                                    </p:animEffect>
                                    <p:anim calcmode="lin" valueType="num">
                                      <p:cBhvr>
                                        <p:cTn id="8" dur="1000" fill="hold"/>
                                        <p:tgtEl>
                                          <p:spTgt spid="73"/>
                                        </p:tgtEl>
                                        <p:attrNameLst>
                                          <p:attrName>ppt_x</p:attrName>
                                        </p:attrNameLst>
                                      </p:cBhvr>
                                      <p:tavLst>
                                        <p:tav tm="0">
                                          <p:val>
                                            <p:strVal val="#ppt_x"/>
                                          </p:val>
                                        </p:tav>
                                        <p:tav tm="100000">
                                          <p:val>
                                            <p:strVal val="#ppt_x"/>
                                          </p:val>
                                        </p:tav>
                                      </p:tavLst>
                                    </p:anim>
                                    <p:anim calcmode="lin" valueType="num">
                                      <p:cBhvr>
                                        <p:cTn id="9" dur="1000" fill="hold"/>
                                        <p:tgtEl>
                                          <p:spTgt spid="7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fade">
                                      <p:cBhvr>
                                        <p:cTn id="12" dur="1000"/>
                                        <p:tgtEl>
                                          <p:spTgt spid="65"/>
                                        </p:tgtEl>
                                      </p:cBhvr>
                                    </p:animEffect>
                                    <p:anim calcmode="lin" valueType="num">
                                      <p:cBhvr>
                                        <p:cTn id="13" dur="1000" fill="hold"/>
                                        <p:tgtEl>
                                          <p:spTgt spid="65"/>
                                        </p:tgtEl>
                                        <p:attrNameLst>
                                          <p:attrName>ppt_x</p:attrName>
                                        </p:attrNameLst>
                                      </p:cBhvr>
                                      <p:tavLst>
                                        <p:tav tm="0">
                                          <p:val>
                                            <p:strVal val="#ppt_x"/>
                                          </p:val>
                                        </p:tav>
                                        <p:tav tm="100000">
                                          <p:val>
                                            <p:strVal val="#ppt_x"/>
                                          </p:val>
                                        </p:tav>
                                      </p:tavLst>
                                    </p:anim>
                                    <p:anim calcmode="lin" valueType="num">
                                      <p:cBhvr>
                                        <p:cTn id="14"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533400"/>
            <a:ext cx="8229600" cy="1143000"/>
          </a:xfrm>
        </p:spPr>
        <p:txBody>
          <a:bodyPr/>
          <a:lstStyle/>
          <a:p>
            <a:pPr eaLnBrk="1" hangingPunct="1"/>
            <a:r>
              <a:rPr lang="en-US" dirty="0" smtClean="0"/>
              <a:t>Replacing the height constraint with balance factors</a:t>
            </a:r>
            <a:endParaRPr lang="en-US" dirty="0" smtClean="0"/>
          </a:p>
        </p:txBody>
      </p:sp>
      <p:sp>
        <p:nvSpPr>
          <p:cNvPr id="3" name="Content Placeholder 2"/>
          <p:cNvSpPr>
            <a:spLocks noGrp="1"/>
          </p:cNvSpPr>
          <p:nvPr>
            <p:ph idx="1"/>
          </p:nvPr>
        </p:nvSpPr>
        <p:spPr>
          <a:xfrm>
            <a:off x="381000" y="2209800"/>
            <a:ext cx="8610600" cy="4191000"/>
          </a:xfrm>
        </p:spPr>
        <p:txBody>
          <a:bodyPr/>
          <a:lstStyle/>
          <a:p>
            <a:pPr eaLnBrk="1" hangingPunct="1"/>
            <a:r>
              <a:rPr lang="en-US" dirty="0" smtClean="0"/>
              <a:t>Instead of thinking about the heights of nodes, it is helpful to think in terms of </a:t>
            </a:r>
            <a:r>
              <a:rPr lang="en-US" b="1" i="1" dirty="0" smtClean="0"/>
              <a:t>balance factors</a:t>
            </a:r>
            <a:endParaRPr lang="en-US" dirty="0" smtClean="0"/>
          </a:p>
          <a:p>
            <a:pPr eaLnBrk="1" hangingPunct="1"/>
            <a:r>
              <a:rPr lang="en-US" dirty="0" smtClean="0"/>
              <a:t>The </a:t>
            </a:r>
            <a:r>
              <a:rPr lang="en-US" dirty="0" smtClean="0"/>
              <a:t>balance factor </a:t>
            </a:r>
            <a:r>
              <a:rPr lang="en-US" i="1" dirty="0" smtClean="0"/>
              <a:t>bf(x) = h(</a:t>
            </a:r>
            <a:r>
              <a:rPr lang="en-US" i="1" dirty="0" err="1" smtClean="0"/>
              <a:t>x.right</a:t>
            </a:r>
            <a:r>
              <a:rPr lang="en-US" i="1" dirty="0" smtClean="0"/>
              <a:t>) – h(</a:t>
            </a:r>
            <a:r>
              <a:rPr lang="en-US" i="1" dirty="0" err="1" smtClean="0"/>
              <a:t>x.left</a:t>
            </a:r>
            <a:r>
              <a:rPr lang="en-US" i="1" dirty="0" smtClean="0"/>
              <a:t>)</a:t>
            </a:r>
          </a:p>
          <a:p>
            <a:pPr lvl="1" eaLnBrk="1" hangingPunct="1"/>
            <a:r>
              <a:rPr lang="en-US" dirty="0" smtClean="0"/>
              <a:t>bf(x</a:t>
            </a:r>
            <a:r>
              <a:rPr lang="en-US" dirty="0" smtClean="0"/>
              <a:t>) values -1, 0, and 1 are </a:t>
            </a:r>
            <a:r>
              <a:rPr lang="en-US" dirty="0" smtClean="0"/>
              <a:t>allowed</a:t>
            </a:r>
            <a:endParaRPr lang="en-US" dirty="0" smtClean="0"/>
          </a:p>
          <a:p>
            <a:pPr lvl="1" eaLnBrk="1" hangingPunct="1"/>
            <a:r>
              <a:rPr lang="en-US" dirty="0" smtClean="0"/>
              <a:t>If bf(x) &lt; -1 or bf(x) &gt; 1 then tree is </a:t>
            </a:r>
            <a:r>
              <a:rPr lang="en-US" b="1" dirty="0" smtClean="0"/>
              <a:t>NOT </a:t>
            </a:r>
            <a:r>
              <a:rPr lang="en-US" b="1" dirty="0" smtClean="0"/>
              <a:t>AVL</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Same example with </a:t>
            </a:r>
            <a:r>
              <a:rPr lang="en-US" b="1" dirty="0" smtClean="0"/>
              <a:t>bf(x), </a:t>
            </a:r>
            <a:r>
              <a:rPr lang="en-US" b="1" u="sng" dirty="0" smtClean="0"/>
              <a:t>not</a:t>
            </a:r>
            <a:r>
              <a:rPr lang="en-US" b="1" dirty="0" smtClean="0"/>
              <a:t> h(x)</a:t>
            </a:r>
          </a:p>
        </p:txBody>
      </p:sp>
      <p:sp>
        <p:nvSpPr>
          <p:cNvPr id="8195" name="Content Placeholder 2"/>
          <p:cNvSpPr>
            <a:spLocks noGrp="1"/>
          </p:cNvSpPr>
          <p:nvPr>
            <p:ph idx="1"/>
          </p:nvPr>
        </p:nvSpPr>
        <p:spPr/>
        <p:txBody>
          <a:bodyPr/>
          <a:lstStyle/>
          <a:p>
            <a:pPr eaLnBrk="1" hangingPunct="1"/>
            <a:endParaRPr lang="en-US" smtClean="0"/>
          </a:p>
        </p:txBody>
      </p:sp>
      <p:sp>
        <p:nvSpPr>
          <p:cNvPr id="4" name="Oval 3"/>
          <p:cNvSpPr/>
          <p:nvPr/>
        </p:nvSpPr>
        <p:spPr>
          <a:xfrm>
            <a:off x="2557463" y="2316163"/>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5" name="Oval 4"/>
          <p:cNvSpPr/>
          <p:nvPr/>
        </p:nvSpPr>
        <p:spPr>
          <a:xfrm>
            <a:off x="1871663" y="34861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sp>
        <p:nvSpPr>
          <p:cNvPr id="7" name="Oval 6"/>
          <p:cNvSpPr/>
          <p:nvPr/>
        </p:nvSpPr>
        <p:spPr>
          <a:xfrm>
            <a:off x="1287463" y="45529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3</a:t>
            </a:r>
          </a:p>
        </p:txBody>
      </p:sp>
      <p:sp>
        <p:nvSpPr>
          <p:cNvPr id="8" name="Oval 7"/>
          <p:cNvSpPr/>
          <p:nvPr/>
        </p:nvSpPr>
        <p:spPr>
          <a:xfrm>
            <a:off x="3243263" y="348297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9</a:t>
            </a:r>
          </a:p>
        </p:txBody>
      </p:sp>
      <p:cxnSp>
        <p:nvCxnSpPr>
          <p:cNvPr id="10" name="Straight Arrow Connector 9"/>
          <p:cNvCxnSpPr>
            <a:stCxn id="4" idx="3"/>
            <a:endCxn id="5" idx="0"/>
          </p:cNvCxnSpPr>
          <p:nvPr/>
        </p:nvCxnSpPr>
        <p:spPr>
          <a:xfrm flipH="1">
            <a:off x="2214563" y="2836863"/>
            <a:ext cx="44450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5"/>
            <a:endCxn id="8" idx="0"/>
          </p:cNvCxnSpPr>
          <p:nvPr/>
        </p:nvCxnSpPr>
        <p:spPr>
          <a:xfrm>
            <a:off x="3143250" y="2836863"/>
            <a:ext cx="442913" cy="646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7" idx="0"/>
          </p:cNvCxnSpPr>
          <p:nvPr/>
        </p:nvCxnSpPr>
        <p:spPr>
          <a:xfrm flipH="1">
            <a:off x="1630363" y="4005263"/>
            <a:ext cx="342900" cy="5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086600" y="23193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17" name="Oval 16"/>
          <p:cNvSpPr/>
          <p:nvPr/>
        </p:nvSpPr>
        <p:spPr>
          <a:xfrm>
            <a:off x="6400800" y="34893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sp>
        <p:nvSpPr>
          <p:cNvPr id="18" name="Oval 17"/>
          <p:cNvSpPr/>
          <p:nvPr/>
        </p:nvSpPr>
        <p:spPr>
          <a:xfrm>
            <a:off x="5815013" y="45561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3</a:t>
            </a:r>
          </a:p>
        </p:txBody>
      </p:sp>
      <p:cxnSp>
        <p:nvCxnSpPr>
          <p:cNvPr id="20" name="Straight Arrow Connector 19"/>
          <p:cNvCxnSpPr>
            <a:stCxn id="16" idx="3"/>
            <a:endCxn id="17" idx="0"/>
          </p:cNvCxnSpPr>
          <p:nvPr/>
        </p:nvCxnSpPr>
        <p:spPr>
          <a:xfrm flipH="1">
            <a:off x="6743700" y="2840038"/>
            <a:ext cx="442913"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7" idx="3"/>
            <a:endCxn id="18" idx="0"/>
          </p:cNvCxnSpPr>
          <p:nvPr/>
        </p:nvCxnSpPr>
        <p:spPr>
          <a:xfrm flipH="1">
            <a:off x="6157913" y="4008438"/>
            <a:ext cx="342900" cy="5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ight Arrow 22"/>
          <p:cNvSpPr/>
          <p:nvPr/>
        </p:nvSpPr>
        <p:spPr>
          <a:xfrm>
            <a:off x="4267200" y="3657600"/>
            <a:ext cx="1295400" cy="441325"/>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8209" name="TextBox 23"/>
          <p:cNvSpPr txBox="1">
            <a:spLocks noChangeArrowheads="1"/>
          </p:cNvSpPr>
          <p:nvPr/>
        </p:nvSpPr>
        <p:spPr bwMode="auto">
          <a:xfrm>
            <a:off x="4038600" y="3149600"/>
            <a:ext cx="1733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t>Delete(9)</a:t>
            </a:r>
          </a:p>
        </p:txBody>
      </p:sp>
      <p:sp>
        <p:nvSpPr>
          <p:cNvPr id="8210" name="TextBox 24"/>
          <p:cNvSpPr txBox="1">
            <a:spLocks noChangeArrowheads="1"/>
          </p:cNvSpPr>
          <p:nvPr/>
        </p:nvSpPr>
        <p:spPr bwMode="auto">
          <a:xfrm>
            <a:off x="2205038" y="2457450"/>
            <a:ext cx="371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-1</a:t>
            </a:r>
          </a:p>
        </p:txBody>
      </p:sp>
      <p:sp>
        <p:nvSpPr>
          <p:cNvPr id="8211" name="TextBox 25"/>
          <p:cNvSpPr txBox="1">
            <a:spLocks noChangeArrowheads="1"/>
          </p:cNvSpPr>
          <p:nvPr/>
        </p:nvSpPr>
        <p:spPr bwMode="auto">
          <a:xfrm>
            <a:off x="1498600" y="3602038"/>
            <a:ext cx="37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-1</a:t>
            </a:r>
          </a:p>
        </p:txBody>
      </p:sp>
      <p:sp>
        <p:nvSpPr>
          <p:cNvPr id="8212" name="TextBox 27"/>
          <p:cNvSpPr txBox="1">
            <a:spLocks noChangeArrowheads="1"/>
          </p:cNvSpPr>
          <p:nvPr/>
        </p:nvSpPr>
        <p:spPr bwMode="auto">
          <a:xfrm>
            <a:off x="946150" y="46561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0</a:t>
            </a:r>
          </a:p>
        </p:txBody>
      </p:sp>
      <p:sp>
        <p:nvSpPr>
          <p:cNvPr id="8213" name="TextBox 28"/>
          <p:cNvSpPr txBox="1">
            <a:spLocks noChangeArrowheads="1"/>
          </p:cNvSpPr>
          <p:nvPr/>
        </p:nvSpPr>
        <p:spPr bwMode="auto">
          <a:xfrm>
            <a:off x="2841625" y="36147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0</a:t>
            </a:r>
          </a:p>
        </p:txBody>
      </p:sp>
      <p:sp>
        <p:nvSpPr>
          <p:cNvPr id="8214" name="TextBox 59"/>
          <p:cNvSpPr txBox="1">
            <a:spLocks noChangeArrowheads="1"/>
          </p:cNvSpPr>
          <p:nvPr/>
        </p:nvSpPr>
        <p:spPr bwMode="auto">
          <a:xfrm>
            <a:off x="6705600" y="2447925"/>
            <a:ext cx="37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-2</a:t>
            </a:r>
          </a:p>
        </p:txBody>
      </p:sp>
      <p:sp>
        <p:nvSpPr>
          <p:cNvPr id="8215" name="TextBox 60"/>
          <p:cNvSpPr txBox="1">
            <a:spLocks noChangeArrowheads="1"/>
          </p:cNvSpPr>
          <p:nvPr/>
        </p:nvSpPr>
        <p:spPr bwMode="auto">
          <a:xfrm>
            <a:off x="6019800" y="3594100"/>
            <a:ext cx="371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-1</a:t>
            </a:r>
          </a:p>
        </p:txBody>
      </p:sp>
      <p:sp>
        <p:nvSpPr>
          <p:cNvPr id="8216" name="TextBox 61"/>
          <p:cNvSpPr txBox="1">
            <a:spLocks noChangeArrowheads="1"/>
          </p:cNvSpPr>
          <p:nvPr/>
        </p:nvSpPr>
        <p:spPr bwMode="auto">
          <a:xfrm>
            <a:off x="5526088" y="4648200"/>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0</a:t>
            </a:r>
          </a:p>
        </p:txBody>
      </p:sp>
      <p:cxnSp>
        <p:nvCxnSpPr>
          <p:cNvPr id="65" name="Straight Arrow Connector 64"/>
          <p:cNvCxnSpPr>
            <a:stCxn id="73" idx="0"/>
          </p:cNvCxnSpPr>
          <p:nvPr/>
        </p:nvCxnSpPr>
        <p:spPr>
          <a:xfrm flipH="1" flipV="1">
            <a:off x="6986588" y="2825750"/>
            <a:ext cx="485775" cy="28892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3" name="TextBox 72"/>
          <p:cNvSpPr txBox="1">
            <a:spLocks noChangeArrowheads="1"/>
          </p:cNvSpPr>
          <p:nvPr/>
        </p:nvSpPr>
        <p:spPr bwMode="auto">
          <a:xfrm>
            <a:off x="5916613" y="5715000"/>
            <a:ext cx="3111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800" b="1"/>
              <a:t>bf &lt; -1</a:t>
            </a:r>
          </a:p>
          <a:p>
            <a:pPr eaLnBrk="1" hangingPunct="1"/>
            <a:r>
              <a:rPr lang="en-US" sz="2800"/>
              <a:t>so</a:t>
            </a:r>
            <a:r>
              <a:rPr lang="en-US" sz="2800" b="1"/>
              <a:t> </a:t>
            </a:r>
            <a:r>
              <a:rPr lang="en-US" sz="2800" b="1" u="sng"/>
              <a:t>NOT</a:t>
            </a:r>
            <a:r>
              <a:rPr lang="en-US" sz="2800"/>
              <a:t> an AVL tree!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212"/>
                                        </p:tgtEl>
                                        <p:attrNameLst>
                                          <p:attrName>style.visibility</p:attrName>
                                        </p:attrNameLst>
                                      </p:cBhvr>
                                      <p:to>
                                        <p:strVal val="visible"/>
                                      </p:to>
                                    </p:set>
                                    <p:animEffect transition="in" filter="fade">
                                      <p:cBhvr>
                                        <p:cTn id="7" dur="1000"/>
                                        <p:tgtEl>
                                          <p:spTgt spid="8212"/>
                                        </p:tgtEl>
                                      </p:cBhvr>
                                    </p:animEffect>
                                    <p:anim calcmode="lin" valueType="num">
                                      <p:cBhvr>
                                        <p:cTn id="8" dur="1000" fill="hold"/>
                                        <p:tgtEl>
                                          <p:spTgt spid="8212"/>
                                        </p:tgtEl>
                                        <p:attrNameLst>
                                          <p:attrName>ppt_x</p:attrName>
                                        </p:attrNameLst>
                                      </p:cBhvr>
                                      <p:tavLst>
                                        <p:tav tm="0">
                                          <p:val>
                                            <p:strVal val="#ppt_x"/>
                                          </p:val>
                                        </p:tav>
                                        <p:tav tm="100000">
                                          <p:val>
                                            <p:strVal val="#ppt_x"/>
                                          </p:val>
                                        </p:tav>
                                      </p:tavLst>
                                    </p:anim>
                                    <p:anim calcmode="lin" valueType="num">
                                      <p:cBhvr>
                                        <p:cTn id="9" dur="1000" fill="hold"/>
                                        <p:tgtEl>
                                          <p:spTgt spid="82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213"/>
                                        </p:tgtEl>
                                        <p:attrNameLst>
                                          <p:attrName>style.visibility</p:attrName>
                                        </p:attrNameLst>
                                      </p:cBhvr>
                                      <p:to>
                                        <p:strVal val="visible"/>
                                      </p:to>
                                    </p:set>
                                    <p:animEffect transition="in" filter="fade">
                                      <p:cBhvr>
                                        <p:cTn id="14" dur="1000"/>
                                        <p:tgtEl>
                                          <p:spTgt spid="8213"/>
                                        </p:tgtEl>
                                      </p:cBhvr>
                                    </p:animEffect>
                                    <p:anim calcmode="lin" valueType="num">
                                      <p:cBhvr>
                                        <p:cTn id="15" dur="1000" fill="hold"/>
                                        <p:tgtEl>
                                          <p:spTgt spid="8213"/>
                                        </p:tgtEl>
                                        <p:attrNameLst>
                                          <p:attrName>ppt_x</p:attrName>
                                        </p:attrNameLst>
                                      </p:cBhvr>
                                      <p:tavLst>
                                        <p:tav tm="0">
                                          <p:val>
                                            <p:strVal val="#ppt_x"/>
                                          </p:val>
                                        </p:tav>
                                        <p:tav tm="100000">
                                          <p:val>
                                            <p:strVal val="#ppt_x"/>
                                          </p:val>
                                        </p:tav>
                                      </p:tavLst>
                                    </p:anim>
                                    <p:anim calcmode="lin" valueType="num">
                                      <p:cBhvr>
                                        <p:cTn id="16" dur="1000" fill="hold"/>
                                        <p:tgtEl>
                                          <p:spTgt spid="82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211"/>
                                        </p:tgtEl>
                                        <p:attrNameLst>
                                          <p:attrName>style.visibility</p:attrName>
                                        </p:attrNameLst>
                                      </p:cBhvr>
                                      <p:to>
                                        <p:strVal val="visible"/>
                                      </p:to>
                                    </p:set>
                                    <p:animEffect transition="in" filter="fade">
                                      <p:cBhvr>
                                        <p:cTn id="21" dur="1000"/>
                                        <p:tgtEl>
                                          <p:spTgt spid="8211"/>
                                        </p:tgtEl>
                                      </p:cBhvr>
                                    </p:animEffect>
                                    <p:anim calcmode="lin" valueType="num">
                                      <p:cBhvr>
                                        <p:cTn id="22" dur="1000" fill="hold"/>
                                        <p:tgtEl>
                                          <p:spTgt spid="8211"/>
                                        </p:tgtEl>
                                        <p:attrNameLst>
                                          <p:attrName>ppt_x</p:attrName>
                                        </p:attrNameLst>
                                      </p:cBhvr>
                                      <p:tavLst>
                                        <p:tav tm="0">
                                          <p:val>
                                            <p:strVal val="#ppt_x"/>
                                          </p:val>
                                        </p:tav>
                                        <p:tav tm="100000">
                                          <p:val>
                                            <p:strVal val="#ppt_x"/>
                                          </p:val>
                                        </p:tav>
                                      </p:tavLst>
                                    </p:anim>
                                    <p:anim calcmode="lin" valueType="num">
                                      <p:cBhvr>
                                        <p:cTn id="23" dur="1000" fill="hold"/>
                                        <p:tgtEl>
                                          <p:spTgt spid="82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210"/>
                                        </p:tgtEl>
                                        <p:attrNameLst>
                                          <p:attrName>style.visibility</p:attrName>
                                        </p:attrNameLst>
                                      </p:cBhvr>
                                      <p:to>
                                        <p:strVal val="visible"/>
                                      </p:to>
                                    </p:set>
                                    <p:animEffect transition="in" filter="fade">
                                      <p:cBhvr>
                                        <p:cTn id="28" dur="1000"/>
                                        <p:tgtEl>
                                          <p:spTgt spid="8210"/>
                                        </p:tgtEl>
                                      </p:cBhvr>
                                    </p:animEffect>
                                    <p:anim calcmode="lin" valueType="num">
                                      <p:cBhvr>
                                        <p:cTn id="29" dur="1000" fill="hold"/>
                                        <p:tgtEl>
                                          <p:spTgt spid="8210"/>
                                        </p:tgtEl>
                                        <p:attrNameLst>
                                          <p:attrName>ppt_x</p:attrName>
                                        </p:attrNameLst>
                                      </p:cBhvr>
                                      <p:tavLst>
                                        <p:tav tm="0">
                                          <p:val>
                                            <p:strVal val="#ppt_x"/>
                                          </p:val>
                                        </p:tav>
                                        <p:tav tm="100000">
                                          <p:val>
                                            <p:strVal val="#ppt_x"/>
                                          </p:val>
                                        </p:tav>
                                      </p:tavLst>
                                    </p:anim>
                                    <p:anim calcmode="lin" valueType="num">
                                      <p:cBhvr>
                                        <p:cTn id="30" dur="1000" fill="hold"/>
                                        <p:tgtEl>
                                          <p:spTgt spid="82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216"/>
                                        </p:tgtEl>
                                        <p:attrNameLst>
                                          <p:attrName>style.visibility</p:attrName>
                                        </p:attrNameLst>
                                      </p:cBhvr>
                                      <p:to>
                                        <p:strVal val="visible"/>
                                      </p:to>
                                    </p:set>
                                    <p:animEffect transition="in" filter="fade">
                                      <p:cBhvr>
                                        <p:cTn id="35" dur="1000"/>
                                        <p:tgtEl>
                                          <p:spTgt spid="8216"/>
                                        </p:tgtEl>
                                      </p:cBhvr>
                                    </p:animEffect>
                                    <p:anim calcmode="lin" valueType="num">
                                      <p:cBhvr>
                                        <p:cTn id="36" dur="1000" fill="hold"/>
                                        <p:tgtEl>
                                          <p:spTgt spid="8216"/>
                                        </p:tgtEl>
                                        <p:attrNameLst>
                                          <p:attrName>ppt_x</p:attrName>
                                        </p:attrNameLst>
                                      </p:cBhvr>
                                      <p:tavLst>
                                        <p:tav tm="0">
                                          <p:val>
                                            <p:strVal val="#ppt_x"/>
                                          </p:val>
                                        </p:tav>
                                        <p:tav tm="100000">
                                          <p:val>
                                            <p:strVal val="#ppt_x"/>
                                          </p:val>
                                        </p:tav>
                                      </p:tavLst>
                                    </p:anim>
                                    <p:anim calcmode="lin" valueType="num">
                                      <p:cBhvr>
                                        <p:cTn id="37" dur="1000" fill="hold"/>
                                        <p:tgtEl>
                                          <p:spTgt spid="82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215"/>
                                        </p:tgtEl>
                                        <p:attrNameLst>
                                          <p:attrName>style.visibility</p:attrName>
                                        </p:attrNameLst>
                                      </p:cBhvr>
                                      <p:to>
                                        <p:strVal val="visible"/>
                                      </p:to>
                                    </p:set>
                                    <p:animEffect transition="in" filter="fade">
                                      <p:cBhvr>
                                        <p:cTn id="42" dur="1000"/>
                                        <p:tgtEl>
                                          <p:spTgt spid="8215"/>
                                        </p:tgtEl>
                                      </p:cBhvr>
                                    </p:animEffect>
                                    <p:anim calcmode="lin" valueType="num">
                                      <p:cBhvr>
                                        <p:cTn id="43" dur="1000" fill="hold"/>
                                        <p:tgtEl>
                                          <p:spTgt spid="8215"/>
                                        </p:tgtEl>
                                        <p:attrNameLst>
                                          <p:attrName>ppt_x</p:attrName>
                                        </p:attrNameLst>
                                      </p:cBhvr>
                                      <p:tavLst>
                                        <p:tav tm="0">
                                          <p:val>
                                            <p:strVal val="#ppt_x"/>
                                          </p:val>
                                        </p:tav>
                                        <p:tav tm="100000">
                                          <p:val>
                                            <p:strVal val="#ppt_x"/>
                                          </p:val>
                                        </p:tav>
                                      </p:tavLst>
                                    </p:anim>
                                    <p:anim calcmode="lin" valueType="num">
                                      <p:cBhvr>
                                        <p:cTn id="44" dur="1000" fill="hold"/>
                                        <p:tgtEl>
                                          <p:spTgt spid="821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214"/>
                                        </p:tgtEl>
                                        <p:attrNameLst>
                                          <p:attrName>style.visibility</p:attrName>
                                        </p:attrNameLst>
                                      </p:cBhvr>
                                      <p:to>
                                        <p:strVal val="visible"/>
                                      </p:to>
                                    </p:set>
                                    <p:animEffect transition="in" filter="fade">
                                      <p:cBhvr>
                                        <p:cTn id="49" dur="1000"/>
                                        <p:tgtEl>
                                          <p:spTgt spid="8214"/>
                                        </p:tgtEl>
                                      </p:cBhvr>
                                    </p:animEffect>
                                    <p:anim calcmode="lin" valueType="num">
                                      <p:cBhvr>
                                        <p:cTn id="50" dur="1000" fill="hold"/>
                                        <p:tgtEl>
                                          <p:spTgt spid="8214"/>
                                        </p:tgtEl>
                                        <p:attrNameLst>
                                          <p:attrName>ppt_x</p:attrName>
                                        </p:attrNameLst>
                                      </p:cBhvr>
                                      <p:tavLst>
                                        <p:tav tm="0">
                                          <p:val>
                                            <p:strVal val="#ppt_x"/>
                                          </p:val>
                                        </p:tav>
                                        <p:tav tm="100000">
                                          <p:val>
                                            <p:strVal val="#ppt_x"/>
                                          </p:val>
                                        </p:tav>
                                      </p:tavLst>
                                    </p:anim>
                                    <p:anim calcmode="lin" valueType="num">
                                      <p:cBhvr>
                                        <p:cTn id="51" dur="1000" fill="hold"/>
                                        <p:tgtEl>
                                          <p:spTgt spid="82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5"/>
                                        </p:tgtEl>
                                        <p:attrNameLst>
                                          <p:attrName>style.visibility</p:attrName>
                                        </p:attrNameLst>
                                      </p:cBhvr>
                                      <p:to>
                                        <p:strVal val="visible"/>
                                      </p:to>
                                    </p:set>
                                    <p:animEffect transition="in" filter="fade">
                                      <p:cBhvr>
                                        <p:cTn id="56" dur="1000"/>
                                        <p:tgtEl>
                                          <p:spTgt spid="65"/>
                                        </p:tgtEl>
                                      </p:cBhvr>
                                    </p:animEffect>
                                    <p:anim calcmode="lin" valueType="num">
                                      <p:cBhvr>
                                        <p:cTn id="57" dur="1000" fill="hold"/>
                                        <p:tgtEl>
                                          <p:spTgt spid="65"/>
                                        </p:tgtEl>
                                        <p:attrNameLst>
                                          <p:attrName>ppt_x</p:attrName>
                                        </p:attrNameLst>
                                      </p:cBhvr>
                                      <p:tavLst>
                                        <p:tav tm="0">
                                          <p:val>
                                            <p:strVal val="#ppt_x"/>
                                          </p:val>
                                        </p:tav>
                                        <p:tav tm="100000">
                                          <p:val>
                                            <p:strVal val="#ppt_x"/>
                                          </p:val>
                                        </p:tav>
                                      </p:tavLst>
                                    </p:anim>
                                    <p:anim calcmode="lin" valueType="num">
                                      <p:cBhvr>
                                        <p:cTn id="58" dur="1000" fill="hold"/>
                                        <p:tgtEl>
                                          <p:spTgt spid="65"/>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0" grpId="0"/>
      <p:bldP spid="8211" grpId="0"/>
      <p:bldP spid="8212" grpId="0"/>
      <p:bldP spid="8213" grpId="0"/>
      <p:bldP spid="8214" grpId="0"/>
      <p:bldP spid="8215" grpId="0"/>
      <p:bldP spid="8216" grpId="0"/>
      <p:bldP spid="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What else can BST Delete break?</a:t>
            </a:r>
          </a:p>
        </p:txBody>
      </p:sp>
      <p:sp>
        <p:nvSpPr>
          <p:cNvPr id="3" name="Content Placeholder 2"/>
          <p:cNvSpPr>
            <a:spLocks noGrp="1"/>
          </p:cNvSpPr>
          <p:nvPr>
            <p:ph idx="1"/>
          </p:nvPr>
        </p:nvSpPr>
        <p:spPr>
          <a:xfrm>
            <a:off x="457200" y="1600200"/>
            <a:ext cx="8229600" cy="4953000"/>
          </a:xfrm>
        </p:spPr>
        <p:txBody>
          <a:bodyPr/>
          <a:lstStyle/>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r>
              <a:rPr lang="en-US" smtClean="0"/>
              <a:t>Balance factors of ancestors…</a:t>
            </a:r>
          </a:p>
        </p:txBody>
      </p:sp>
      <p:sp>
        <p:nvSpPr>
          <p:cNvPr id="4" name="Oval 3"/>
          <p:cNvSpPr/>
          <p:nvPr/>
        </p:nvSpPr>
        <p:spPr>
          <a:xfrm>
            <a:off x="2557463" y="2316163"/>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5" name="Oval 4"/>
          <p:cNvSpPr/>
          <p:nvPr/>
        </p:nvSpPr>
        <p:spPr>
          <a:xfrm>
            <a:off x="1871663" y="34861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sp>
        <p:nvSpPr>
          <p:cNvPr id="6" name="Oval 5"/>
          <p:cNvSpPr/>
          <p:nvPr/>
        </p:nvSpPr>
        <p:spPr>
          <a:xfrm>
            <a:off x="1287463" y="45529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3</a:t>
            </a:r>
          </a:p>
        </p:txBody>
      </p:sp>
      <p:sp>
        <p:nvSpPr>
          <p:cNvPr id="7" name="Oval 6"/>
          <p:cNvSpPr/>
          <p:nvPr/>
        </p:nvSpPr>
        <p:spPr>
          <a:xfrm>
            <a:off x="3243263" y="348297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9</a:t>
            </a:r>
          </a:p>
        </p:txBody>
      </p:sp>
      <p:cxnSp>
        <p:nvCxnSpPr>
          <p:cNvPr id="8" name="Straight Arrow Connector 7"/>
          <p:cNvCxnSpPr>
            <a:stCxn id="4" idx="3"/>
            <a:endCxn id="5" idx="0"/>
          </p:cNvCxnSpPr>
          <p:nvPr/>
        </p:nvCxnSpPr>
        <p:spPr>
          <a:xfrm flipH="1">
            <a:off x="2214563" y="2836863"/>
            <a:ext cx="44450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4" idx="5"/>
            <a:endCxn id="7" idx="0"/>
          </p:cNvCxnSpPr>
          <p:nvPr/>
        </p:nvCxnSpPr>
        <p:spPr>
          <a:xfrm>
            <a:off x="3143250" y="2836863"/>
            <a:ext cx="442913" cy="646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3"/>
            <a:endCxn id="6" idx="0"/>
          </p:cNvCxnSpPr>
          <p:nvPr/>
        </p:nvCxnSpPr>
        <p:spPr>
          <a:xfrm flipH="1">
            <a:off x="1630363" y="4005263"/>
            <a:ext cx="342900" cy="5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7086600" y="2319338"/>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7</a:t>
            </a:r>
          </a:p>
        </p:txBody>
      </p:sp>
      <p:sp>
        <p:nvSpPr>
          <p:cNvPr id="12" name="Oval 11"/>
          <p:cNvSpPr/>
          <p:nvPr/>
        </p:nvSpPr>
        <p:spPr>
          <a:xfrm>
            <a:off x="6400800" y="3489325"/>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4</a:t>
            </a:r>
          </a:p>
        </p:txBody>
      </p:sp>
      <p:cxnSp>
        <p:nvCxnSpPr>
          <p:cNvPr id="14" name="Straight Arrow Connector 13"/>
          <p:cNvCxnSpPr>
            <a:stCxn id="11" idx="3"/>
            <a:endCxn id="12" idx="0"/>
          </p:cNvCxnSpPr>
          <p:nvPr/>
        </p:nvCxnSpPr>
        <p:spPr>
          <a:xfrm flipH="1">
            <a:off x="6743700" y="2840038"/>
            <a:ext cx="442913"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ight Arrow 15"/>
          <p:cNvSpPr/>
          <p:nvPr/>
        </p:nvSpPr>
        <p:spPr>
          <a:xfrm>
            <a:off x="4267200" y="3657600"/>
            <a:ext cx="1295400" cy="441325"/>
          </a:xfrm>
          <a:prstGeom prst="rightArrow">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dirty="0"/>
          </a:p>
        </p:txBody>
      </p:sp>
      <p:sp>
        <p:nvSpPr>
          <p:cNvPr id="9231" name="TextBox 16"/>
          <p:cNvSpPr txBox="1">
            <a:spLocks noChangeArrowheads="1"/>
          </p:cNvSpPr>
          <p:nvPr/>
        </p:nvSpPr>
        <p:spPr bwMode="auto">
          <a:xfrm>
            <a:off x="4038600" y="3149600"/>
            <a:ext cx="1733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t>Delete(3)</a:t>
            </a:r>
          </a:p>
        </p:txBody>
      </p:sp>
      <p:sp>
        <p:nvSpPr>
          <p:cNvPr id="9232" name="TextBox 17"/>
          <p:cNvSpPr txBox="1">
            <a:spLocks noChangeArrowheads="1"/>
          </p:cNvSpPr>
          <p:nvPr/>
        </p:nvSpPr>
        <p:spPr bwMode="auto">
          <a:xfrm>
            <a:off x="2205038" y="2457450"/>
            <a:ext cx="371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-1</a:t>
            </a:r>
          </a:p>
        </p:txBody>
      </p:sp>
      <p:sp>
        <p:nvSpPr>
          <p:cNvPr id="9233" name="TextBox 18"/>
          <p:cNvSpPr txBox="1">
            <a:spLocks noChangeArrowheads="1"/>
          </p:cNvSpPr>
          <p:nvPr/>
        </p:nvSpPr>
        <p:spPr bwMode="auto">
          <a:xfrm>
            <a:off x="1498600" y="3602038"/>
            <a:ext cx="37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-1</a:t>
            </a:r>
          </a:p>
        </p:txBody>
      </p:sp>
      <p:sp>
        <p:nvSpPr>
          <p:cNvPr id="9234" name="TextBox 19"/>
          <p:cNvSpPr txBox="1">
            <a:spLocks noChangeArrowheads="1"/>
          </p:cNvSpPr>
          <p:nvPr/>
        </p:nvSpPr>
        <p:spPr bwMode="auto">
          <a:xfrm>
            <a:off x="946150" y="465613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0</a:t>
            </a:r>
          </a:p>
        </p:txBody>
      </p:sp>
      <p:sp>
        <p:nvSpPr>
          <p:cNvPr id="9235" name="TextBox 20"/>
          <p:cNvSpPr txBox="1">
            <a:spLocks noChangeArrowheads="1"/>
          </p:cNvSpPr>
          <p:nvPr/>
        </p:nvSpPr>
        <p:spPr bwMode="auto">
          <a:xfrm>
            <a:off x="2841625" y="3614738"/>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0</a:t>
            </a:r>
          </a:p>
        </p:txBody>
      </p:sp>
      <p:sp>
        <p:nvSpPr>
          <p:cNvPr id="9236" name="TextBox 30"/>
          <p:cNvSpPr txBox="1">
            <a:spLocks noChangeArrowheads="1"/>
          </p:cNvSpPr>
          <p:nvPr/>
        </p:nvSpPr>
        <p:spPr bwMode="auto">
          <a:xfrm>
            <a:off x="6705600" y="2447925"/>
            <a:ext cx="371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-1</a:t>
            </a:r>
          </a:p>
        </p:txBody>
      </p:sp>
      <p:sp>
        <p:nvSpPr>
          <p:cNvPr id="9237" name="TextBox 31"/>
          <p:cNvSpPr txBox="1">
            <a:spLocks noChangeArrowheads="1"/>
          </p:cNvSpPr>
          <p:nvPr/>
        </p:nvSpPr>
        <p:spPr bwMode="auto">
          <a:xfrm>
            <a:off x="6019800" y="3594100"/>
            <a:ext cx="371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-1</a:t>
            </a:r>
          </a:p>
        </p:txBody>
      </p:sp>
      <p:sp>
        <p:nvSpPr>
          <p:cNvPr id="35" name="Oval 34"/>
          <p:cNvSpPr/>
          <p:nvPr/>
        </p:nvSpPr>
        <p:spPr>
          <a:xfrm>
            <a:off x="7772400" y="3473450"/>
            <a:ext cx="685800" cy="609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2800" b="1" dirty="0"/>
              <a:t>9</a:t>
            </a:r>
          </a:p>
        </p:txBody>
      </p:sp>
      <p:cxnSp>
        <p:nvCxnSpPr>
          <p:cNvPr id="36" name="Straight Arrow Connector 35"/>
          <p:cNvCxnSpPr>
            <a:stCxn id="11" idx="5"/>
            <a:endCxn id="35" idx="0"/>
          </p:cNvCxnSpPr>
          <p:nvPr/>
        </p:nvCxnSpPr>
        <p:spPr>
          <a:xfrm>
            <a:off x="7672388" y="2840038"/>
            <a:ext cx="442912" cy="633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40" name="TextBox 36"/>
          <p:cNvSpPr txBox="1">
            <a:spLocks noChangeArrowheads="1"/>
          </p:cNvSpPr>
          <p:nvPr/>
        </p:nvSpPr>
        <p:spPr bwMode="auto">
          <a:xfrm>
            <a:off x="7370763" y="3605213"/>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0</a:t>
            </a:r>
          </a:p>
        </p:txBody>
      </p:sp>
      <p:cxnSp>
        <p:nvCxnSpPr>
          <p:cNvPr id="43" name="Straight Arrow Connector 42"/>
          <p:cNvCxnSpPr>
            <a:endCxn id="9237" idx="2"/>
          </p:cNvCxnSpPr>
          <p:nvPr/>
        </p:nvCxnSpPr>
        <p:spPr>
          <a:xfrm flipV="1">
            <a:off x="5562600" y="3962400"/>
            <a:ext cx="642938" cy="1905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5" name="Straight Arrow Connector 44"/>
          <p:cNvCxnSpPr>
            <a:endCxn id="9236" idx="2"/>
          </p:cNvCxnSpPr>
          <p:nvPr/>
        </p:nvCxnSpPr>
        <p:spPr>
          <a:xfrm flipV="1">
            <a:off x="5715000" y="2817813"/>
            <a:ext cx="1176338" cy="30495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a:off x="6743700" y="2457450"/>
            <a:ext cx="333375" cy="360363"/>
          </a:xfrm>
          <a:prstGeom prst="line">
            <a:avLst/>
          </a:prstGeom>
        </p:spPr>
        <p:style>
          <a:lnRef idx="2">
            <a:schemeClr val="accent2"/>
          </a:lnRef>
          <a:fillRef idx="0">
            <a:schemeClr val="accent2"/>
          </a:fillRef>
          <a:effectRef idx="1">
            <a:schemeClr val="accent2"/>
          </a:effectRef>
          <a:fontRef idx="minor">
            <a:schemeClr val="tx1"/>
          </a:fontRef>
        </p:style>
      </p:cxnSp>
      <p:cxnSp>
        <p:nvCxnSpPr>
          <p:cNvPr id="51" name="Straight Connector 50"/>
          <p:cNvCxnSpPr/>
          <p:nvPr/>
        </p:nvCxnSpPr>
        <p:spPr>
          <a:xfrm flipH="1">
            <a:off x="6743700" y="2457450"/>
            <a:ext cx="333375" cy="360363"/>
          </a:xfrm>
          <a:prstGeom prst="line">
            <a:avLst/>
          </a:prstGeom>
        </p:spPr>
        <p:style>
          <a:lnRef idx="2">
            <a:schemeClr val="accent2"/>
          </a:lnRef>
          <a:fillRef idx="0">
            <a:schemeClr val="accent2"/>
          </a:fillRef>
          <a:effectRef idx="1">
            <a:schemeClr val="accent2"/>
          </a:effectRef>
          <a:fontRef idx="minor">
            <a:schemeClr val="tx1"/>
          </a:fontRef>
        </p:style>
      </p:cxnSp>
      <p:cxnSp>
        <p:nvCxnSpPr>
          <p:cNvPr id="54" name="Straight Connector 53"/>
          <p:cNvCxnSpPr/>
          <p:nvPr/>
        </p:nvCxnSpPr>
        <p:spPr>
          <a:xfrm>
            <a:off x="6040438" y="3552825"/>
            <a:ext cx="334962" cy="361950"/>
          </a:xfrm>
          <a:prstGeom prst="line">
            <a:avLst/>
          </a:prstGeom>
        </p:spPr>
        <p:style>
          <a:lnRef idx="2">
            <a:schemeClr val="accent2"/>
          </a:lnRef>
          <a:fillRef idx="0">
            <a:schemeClr val="accent2"/>
          </a:fillRef>
          <a:effectRef idx="1">
            <a:schemeClr val="accent2"/>
          </a:effectRef>
          <a:fontRef idx="minor">
            <a:schemeClr val="tx1"/>
          </a:fontRef>
        </p:style>
      </p:cxnSp>
      <p:cxnSp>
        <p:nvCxnSpPr>
          <p:cNvPr id="55" name="Straight Connector 54"/>
          <p:cNvCxnSpPr/>
          <p:nvPr/>
        </p:nvCxnSpPr>
        <p:spPr>
          <a:xfrm flipH="1">
            <a:off x="6040438" y="3552825"/>
            <a:ext cx="334962" cy="361950"/>
          </a:xfrm>
          <a:prstGeom prst="line">
            <a:avLst/>
          </a:prstGeom>
        </p:spPr>
        <p:style>
          <a:lnRef idx="2">
            <a:schemeClr val="accent2"/>
          </a:lnRef>
          <a:fillRef idx="0">
            <a:schemeClr val="accent2"/>
          </a:fillRef>
          <a:effectRef idx="1">
            <a:schemeClr val="accent2"/>
          </a:effectRef>
          <a:fontRef idx="minor">
            <a:schemeClr val="tx1"/>
          </a:fontRef>
        </p:style>
      </p:cxnSp>
      <p:sp>
        <p:nvSpPr>
          <p:cNvPr id="56" name="TextBox 55"/>
          <p:cNvSpPr txBox="1">
            <a:spLocks noChangeArrowheads="1"/>
          </p:cNvSpPr>
          <p:nvPr/>
        </p:nvSpPr>
        <p:spPr bwMode="auto">
          <a:xfrm>
            <a:off x="5791200" y="3544888"/>
            <a:ext cx="301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0</a:t>
            </a:r>
          </a:p>
        </p:txBody>
      </p:sp>
      <p:sp>
        <p:nvSpPr>
          <p:cNvPr id="57" name="TextBox 56"/>
          <p:cNvSpPr txBox="1">
            <a:spLocks noChangeArrowheads="1"/>
          </p:cNvSpPr>
          <p:nvPr/>
        </p:nvSpPr>
        <p:spPr bwMode="auto">
          <a:xfrm>
            <a:off x="6456363" y="2436813"/>
            <a:ext cx="30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anim calcmode="lin" valueType="num">
                                      <p:cBhvr>
                                        <p:cTn id="13" dur="1000" fill="hold"/>
                                        <p:tgtEl>
                                          <p:spTgt spid="43"/>
                                        </p:tgtEl>
                                        <p:attrNameLst>
                                          <p:attrName>ppt_x</p:attrName>
                                        </p:attrNameLst>
                                      </p:cBhvr>
                                      <p:tavLst>
                                        <p:tav tm="0">
                                          <p:val>
                                            <p:strVal val="#ppt_x"/>
                                          </p:val>
                                        </p:tav>
                                        <p:tav tm="100000">
                                          <p:val>
                                            <p:strVal val="#ppt_x"/>
                                          </p:val>
                                        </p:tav>
                                      </p:tavLst>
                                    </p:anim>
                                    <p:anim calcmode="lin" valueType="num">
                                      <p:cBhvr>
                                        <p:cTn id="14" dur="1000" fill="hold"/>
                                        <p:tgtEl>
                                          <p:spTgt spid="4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fade">
                                      <p:cBhvr>
                                        <p:cTn id="17" dur="1000"/>
                                        <p:tgtEl>
                                          <p:spTgt spid="45"/>
                                        </p:tgtEl>
                                      </p:cBhvr>
                                    </p:animEffect>
                                    <p:anim calcmode="lin" valueType="num">
                                      <p:cBhvr>
                                        <p:cTn id="18" dur="1000" fill="hold"/>
                                        <p:tgtEl>
                                          <p:spTgt spid="45"/>
                                        </p:tgtEl>
                                        <p:attrNameLst>
                                          <p:attrName>ppt_x</p:attrName>
                                        </p:attrNameLst>
                                      </p:cBhvr>
                                      <p:tavLst>
                                        <p:tav tm="0">
                                          <p:val>
                                            <p:strVal val="#ppt_x"/>
                                          </p:val>
                                        </p:tav>
                                        <p:tav tm="100000">
                                          <p:val>
                                            <p:strVal val="#ppt_x"/>
                                          </p:val>
                                        </p:tav>
                                      </p:tavLst>
                                    </p:anim>
                                    <p:anim calcmode="lin" valueType="num">
                                      <p:cBhvr>
                                        <p:cTn id="1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fade">
                                      <p:cBhvr>
                                        <p:cTn id="24" dur="1000"/>
                                        <p:tgtEl>
                                          <p:spTgt spid="55"/>
                                        </p:tgtEl>
                                      </p:cBhvr>
                                    </p:animEffect>
                                    <p:anim calcmode="lin" valueType="num">
                                      <p:cBhvr>
                                        <p:cTn id="25" dur="1000" fill="hold"/>
                                        <p:tgtEl>
                                          <p:spTgt spid="55"/>
                                        </p:tgtEl>
                                        <p:attrNameLst>
                                          <p:attrName>ppt_x</p:attrName>
                                        </p:attrNameLst>
                                      </p:cBhvr>
                                      <p:tavLst>
                                        <p:tav tm="0">
                                          <p:val>
                                            <p:strVal val="#ppt_x"/>
                                          </p:val>
                                        </p:tav>
                                        <p:tav tm="100000">
                                          <p:val>
                                            <p:strVal val="#ppt_x"/>
                                          </p:val>
                                        </p:tav>
                                      </p:tavLst>
                                    </p:anim>
                                    <p:anim calcmode="lin" valueType="num">
                                      <p:cBhvr>
                                        <p:cTn id="26" dur="1000" fill="hold"/>
                                        <p:tgtEl>
                                          <p:spTgt spid="55"/>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1000"/>
                                        <p:tgtEl>
                                          <p:spTgt spid="56"/>
                                        </p:tgtEl>
                                      </p:cBhvr>
                                    </p:animEffect>
                                    <p:anim calcmode="lin" valueType="num">
                                      <p:cBhvr>
                                        <p:cTn id="30" dur="1000" fill="hold"/>
                                        <p:tgtEl>
                                          <p:spTgt spid="56"/>
                                        </p:tgtEl>
                                        <p:attrNameLst>
                                          <p:attrName>ppt_x</p:attrName>
                                        </p:attrNameLst>
                                      </p:cBhvr>
                                      <p:tavLst>
                                        <p:tav tm="0">
                                          <p:val>
                                            <p:strVal val="#ppt_x"/>
                                          </p:val>
                                        </p:tav>
                                        <p:tav tm="100000">
                                          <p:val>
                                            <p:strVal val="#ppt_x"/>
                                          </p:val>
                                        </p:tav>
                                      </p:tavLst>
                                    </p:anim>
                                    <p:anim calcmode="lin" valueType="num">
                                      <p:cBhvr>
                                        <p:cTn id="31" dur="1000" fill="hold"/>
                                        <p:tgtEl>
                                          <p:spTgt spid="56"/>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fade">
                                      <p:cBhvr>
                                        <p:cTn id="34" dur="1000"/>
                                        <p:tgtEl>
                                          <p:spTgt spid="54"/>
                                        </p:tgtEl>
                                      </p:cBhvr>
                                    </p:animEffect>
                                    <p:anim calcmode="lin" valueType="num">
                                      <p:cBhvr>
                                        <p:cTn id="35" dur="1000" fill="hold"/>
                                        <p:tgtEl>
                                          <p:spTgt spid="54"/>
                                        </p:tgtEl>
                                        <p:attrNameLst>
                                          <p:attrName>ppt_x</p:attrName>
                                        </p:attrNameLst>
                                      </p:cBhvr>
                                      <p:tavLst>
                                        <p:tav tm="0">
                                          <p:val>
                                            <p:strVal val="#ppt_x"/>
                                          </p:val>
                                        </p:tav>
                                        <p:tav tm="100000">
                                          <p:val>
                                            <p:strVal val="#ppt_x"/>
                                          </p:val>
                                        </p:tav>
                                      </p:tavLst>
                                    </p:anim>
                                    <p:anim calcmode="lin" valueType="num">
                                      <p:cBhvr>
                                        <p:cTn id="36"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fade">
                                      <p:cBhvr>
                                        <p:cTn id="41" dur="1000"/>
                                        <p:tgtEl>
                                          <p:spTgt spid="51"/>
                                        </p:tgtEl>
                                      </p:cBhvr>
                                    </p:animEffect>
                                    <p:anim calcmode="lin" valueType="num">
                                      <p:cBhvr>
                                        <p:cTn id="42" dur="1000" fill="hold"/>
                                        <p:tgtEl>
                                          <p:spTgt spid="51"/>
                                        </p:tgtEl>
                                        <p:attrNameLst>
                                          <p:attrName>ppt_x</p:attrName>
                                        </p:attrNameLst>
                                      </p:cBhvr>
                                      <p:tavLst>
                                        <p:tav tm="0">
                                          <p:val>
                                            <p:strVal val="#ppt_x"/>
                                          </p:val>
                                        </p:tav>
                                        <p:tav tm="100000">
                                          <p:val>
                                            <p:strVal val="#ppt_x"/>
                                          </p:val>
                                        </p:tav>
                                      </p:tavLst>
                                    </p:anim>
                                    <p:anim calcmode="lin" valueType="num">
                                      <p:cBhvr>
                                        <p:cTn id="43" dur="1000" fill="hold"/>
                                        <p:tgtEl>
                                          <p:spTgt spid="51"/>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1000"/>
                                        <p:tgtEl>
                                          <p:spTgt spid="49"/>
                                        </p:tgtEl>
                                      </p:cBhvr>
                                    </p:animEffect>
                                    <p:anim calcmode="lin" valueType="num">
                                      <p:cBhvr>
                                        <p:cTn id="47" dur="1000" fill="hold"/>
                                        <p:tgtEl>
                                          <p:spTgt spid="49"/>
                                        </p:tgtEl>
                                        <p:attrNameLst>
                                          <p:attrName>ppt_x</p:attrName>
                                        </p:attrNameLst>
                                      </p:cBhvr>
                                      <p:tavLst>
                                        <p:tav tm="0">
                                          <p:val>
                                            <p:strVal val="#ppt_x"/>
                                          </p:val>
                                        </p:tav>
                                        <p:tav tm="100000">
                                          <p:val>
                                            <p:strVal val="#ppt_x"/>
                                          </p:val>
                                        </p:tav>
                                      </p:tavLst>
                                    </p:anim>
                                    <p:anim calcmode="lin" valueType="num">
                                      <p:cBhvr>
                                        <p:cTn id="48" dur="1000" fill="hold"/>
                                        <p:tgtEl>
                                          <p:spTgt spid="49"/>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57"/>
                                        </p:tgtEl>
                                        <p:attrNameLst>
                                          <p:attrName>style.visibility</p:attrName>
                                        </p:attrNameLst>
                                      </p:cBhvr>
                                      <p:to>
                                        <p:strVal val="visible"/>
                                      </p:to>
                                    </p:set>
                                    <p:animEffect transition="in" filter="fade">
                                      <p:cBhvr>
                                        <p:cTn id="51" dur="1000"/>
                                        <p:tgtEl>
                                          <p:spTgt spid="57"/>
                                        </p:tgtEl>
                                      </p:cBhvr>
                                    </p:animEffect>
                                    <p:anim calcmode="lin" valueType="num">
                                      <p:cBhvr>
                                        <p:cTn id="52" dur="1000" fill="hold"/>
                                        <p:tgtEl>
                                          <p:spTgt spid="57"/>
                                        </p:tgtEl>
                                        <p:attrNameLst>
                                          <p:attrName>ppt_x</p:attrName>
                                        </p:attrNameLst>
                                      </p:cBhvr>
                                      <p:tavLst>
                                        <p:tav tm="0">
                                          <p:val>
                                            <p:strVal val="#ppt_x"/>
                                          </p:val>
                                        </p:tav>
                                        <p:tav tm="100000">
                                          <p:val>
                                            <p:strVal val="#ppt_x"/>
                                          </p:val>
                                        </p:tav>
                                      </p:tavLst>
                                    </p:anim>
                                    <p:anim calcmode="lin" valueType="num">
                                      <p:cBhvr>
                                        <p:cTn id="53"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6" grpId="0"/>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Need a new Delete algorithm</a:t>
            </a:r>
          </a:p>
        </p:txBody>
      </p:sp>
      <p:sp>
        <p:nvSpPr>
          <p:cNvPr id="3" name="Content Placeholder 2"/>
          <p:cNvSpPr>
            <a:spLocks noGrp="1"/>
          </p:cNvSpPr>
          <p:nvPr>
            <p:ph idx="1"/>
          </p:nvPr>
        </p:nvSpPr>
        <p:spPr>
          <a:xfrm>
            <a:off x="457200" y="1371600"/>
            <a:ext cx="8229600" cy="5257800"/>
          </a:xfrm>
        </p:spPr>
        <p:txBody>
          <a:bodyPr rtlCol="0">
            <a:normAutofit fontScale="92500" lnSpcReduction="10000"/>
          </a:bodyPr>
          <a:lstStyle/>
          <a:p>
            <a:pPr eaLnBrk="1" fontAlgn="auto" hangingPunct="1">
              <a:spcAft>
                <a:spcPts val="0"/>
              </a:spcAft>
              <a:buFont typeface="Arial" pitchFamily="34" charset="0"/>
              <a:buChar char="•"/>
              <a:defRPr/>
            </a:pPr>
            <a:r>
              <a:rPr lang="en-US" b="1" dirty="0" smtClean="0"/>
              <a:t>Goal:</a:t>
            </a:r>
            <a:r>
              <a:rPr lang="en-US" dirty="0" smtClean="0"/>
              <a:t> if tree is AVL before Delete, then tree is AVL after Delete.</a:t>
            </a:r>
          </a:p>
          <a:p>
            <a:pPr eaLnBrk="1" fontAlgn="auto" hangingPunct="1">
              <a:spcAft>
                <a:spcPts val="0"/>
              </a:spcAft>
              <a:buFont typeface="Arial" pitchFamily="34" charset="0"/>
              <a:buChar char="•"/>
              <a:defRPr/>
            </a:pPr>
            <a:r>
              <a:rPr lang="en-US" b="1" dirty="0" smtClean="0"/>
              <a:t>Step 1:</a:t>
            </a:r>
            <a:r>
              <a:rPr lang="en-US" dirty="0" smtClean="0"/>
              <a:t> do BST delete.</a:t>
            </a:r>
          </a:p>
          <a:p>
            <a:pPr lvl="1" eaLnBrk="1" fontAlgn="auto" hangingPunct="1">
              <a:spcAft>
                <a:spcPts val="0"/>
              </a:spcAft>
              <a:buFont typeface="Arial" pitchFamily="34" charset="0"/>
              <a:buChar char="–"/>
              <a:defRPr/>
            </a:pPr>
            <a:r>
              <a:rPr lang="en-US" dirty="0" smtClean="0"/>
              <a:t>This maintains the </a:t>
            </a:r>
            <a:r>
              <a:rPr lang="en-US" i="1" dirty="0" smtClean="0"/>
              <a:t>BST property</a:t>
            </a:r>
            <a:r>
              <a:rPr lang="en-US" dirty="0" smtClean="0"/>
              <a:t>, but can</a:t>
            </a:r>
            <a:br>
              <a:rPr lang="en-US" dirty="0" smtClean="0"/>
            </a:br>
            <a:r>
              <a:rPr lang="en-US" dirty="0" smtClean="0"/>
              <a:t>cause the balance </a:t>
            </a:r>
            <a:r>
              <a:rPr lang="en-US" dirty="0" smtClean="0"/>
              <a:t>factors of </a:t>
            </a:r>
            <a:r>
              <a:rPr lang="en-US" dirty="0" smtClean="0"/>
              <a:t>ancestors</a:t>
            </a:r>
            <a:r>
              <a:rPr lang="en-US" dirty="0"/>
              <a:t> </a:t>
            </a:r>
            <a:r>
              <a:rPr lang="en-US" dirty="0" smtClean="0"/>
              <a:t>to be outdated!</a:t>
            </a:r>
            <a:endParaRPr lang="en-US" dirty="0" smtClean="0"/>
          </a:p>
          <a:p>
            <a:pPr eaLnBrk="1" fontAlgn="auto" hangingPunct="1">
              <a:spcAft>
                <a:spcPts val="0"/>
              </a:spcAft>
              <a:buFont typeface="Arial" pitchFamily="34" charset="0"/>
              <a:buChar char="•"/>
              <a:defRPr/>
            </a:pPr>
            <a:r>
              <a:rPr lang="en-US" b="1" dirty="0" smtClean="0"/>
              <a:t>Step 2:</a:t>
            </a:r>
            <a:r>
              <a:rPr lang="en-US" dirty="0" smtClean="0"/>
              <a:t> fix the </a:t>
            </a:r>
            <a:r>
              <a:rPr lang="en-US" dirty="0" smtClean="0"/>
              <a:t>height constraint and update balance factors.</a:t>
            </a:r>
            <a:endParaRPr lang="en-US" dirty="0" smtClean="0"/>
          </a:p>
          <a:p>
            <a:pPr lvl="1" eaLnBrk="1" fontAlgn="auto" hangingPunct="1">
              <a:spcAft>
                <a:spcPts val="0"/>
              </a:spcAft>
              <a:buFont typeface="Arial" pitchFamily="34" charset="0"/>
              <a:buChar char="–"/>
              <a:defRPr/>
            </a:pPr>
            <a:r>
              <a:rPr lang="en-US" dirty="0" smtClean="0"/>
              <a:t>Update </a:t>
            </a:r>
            <a:r>
              <a:rPr lang="en-US" dirty="0" smtClean="0"/>
              <a:t>any invalid balance factors affected by delete</a:t>
            </a:r>
            <a:r>
              <a:rPr lang="en-US" dirty="0"/>
              <a:t>.</a:t>
            </a:r>
            <a:endParaRPr lang="en-US" dirty="0" smtClean="0"/>
          </a:p>
          <a:p>
            <a:pPr lvl="2" eaLnBrk="1" fontAlgn="auto" hangingPunct="1">
              <a:spcAft>
                <a:spcPts val="0"/>
              </a:spcAft>
              <a:buFont typeface="Arial" pitchFamily="34" charset="0"/>
              <a:buChar char="–"/>
              <a:defRPr/>
            </a:pPr>
            <a:r>
              <a:rPr lang="en-US" dirty="0"/>
              <a:t>After </a:t>
            </a:r>
            <a:r>
              <a:rPr lang="en-US" dirty="0" smtClean="0"/>
              <a:t>updating them</a:t>
            </a:r>
            <a:r>
              <a:rPr lang="en-US" dirty="0"/>
              <a:t>, </a:t>
            </a:r>
            <a:r>
              <a:rPr lang="en-US" dirty="0" smtClean="0"/>
              <a:t>they can </a:t>
            </a:r>
            <a:r>
              <a:rPr lang="en-US" dirty="0"/>
              <a:t>be </a:t>
            </a:r>
            <a:r>
              <a:rPr lang="en-US" b="1" dirty="0" smtClean="0"/>
              <a:t>&lt; -1 </a:t>
            </a:r>
            <a:r>
              <a:rPr lang="en-US" b="1" dirty="0"/>
              <a:t>or </a:t>
            </a:r>
            <a:r>
              <a:rPr lang="en-US" b="1" dirty="0" smtClean="0"/>
              <a:t>&gt; 1.</a:t>
            </a:r>
            <a:endParaRPr lang="en-US" dirty="0" smtClean="0"/>
          </a:p>
          <a:p>
            <a:pPr lvl="1" eaLnBrk="1" fontAlgn="auto" hangingPunct="1">
              <a:spcAft>
                <a:spcPts val="0"/>
              </a:spcAft>
              <a:buFont typeface="Arial" pitchFamily="34" charset="0"/>
              <a:buChar char="–"/>
              <a:defRPr/>
            </a:pPr>
            <a:r>
              <a:rPr lang="en-US" dirty="0" smtClean="0"/>
              <a:t>Do rotations to fix any balance factors that are too small or large while maintaining </a:t>
            </a:r>
            <a:r>
              <a:rPr lang="en-US" dirty="0"/>
              <a:t>the BST </a:t>
            </a:r>
            <a:r>
              <a:rPr lang="en-US" dirty="0" smtClean="0"/>
              <a:t>property</a:t>
            </a:r>
            <a:r>
              <a:rPr lang="en-US" dirty="0" smtClean="0"/>
              <a:t>.</a:t>
            </a:r>
          </a:p>
          <a:p>
            <a:pPr lvl="2" eaLnBrk="1" fontAlgn="auto" hangingPunct="1">
              <a:spcAft>
                <a:spcPts val="0"/>
              </a:spcAft>
              <a:buFont typeface="Arial" pitchFamily="34" charset="0"/>
              <a:buChar char="–"/>
              <a:defRPr/>
            </a:pPr>
            <a:r>
              <a:rPr lang="en-US" dirty="0" smtClean="0"/>
              <a:t>Rotations can cause balance factors to be outdated also!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1435</Words>
  <Application>Microsoft Office PowerPoint</Application>
  <PresentationFormat>On-screen Show (4:3)</PresentationFormat>
  <Paragraphs>359</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AVL trees</vt:lpstr>
      <vt:lpstr>Today</vt:lpstr>
      <vt:lpstr>AVL tree</vt:lpstr>
      <vt:lpstr>AVL tree</vt:lpstr>
      <vt:lpstr>BST Delete breaks an AVL tree</vt:lpstr>
      <vt:lpstr>Replacing the height constraint with balance factors</vt:lpstr>
      <vt:lpstr>Same example with bf(x), not h(x)</vt:lpstr>
      <vt:lpstr>What else can BST Delete break?</vt:lpstr>
      <vt:lpstr>Need a new Delete algorithm</vt:lpstr>
      <vt:lpstr>Bad balance factors</vt:lpstr>
      <vt:lpstr>Problematic cases for Delete(a)</vt:lpstr>
      <vt:lpstr>Delete(a): 3 subcases for bf(x)=2</vt:lpstr>
      <vt:lpstr>Fixing case bf(x) = 2, bf(z) = 0</vt:lpstr>
      <vt:lpstr>Fixing case bf(x) = 2, bf(z) = 1</vt:lpstr>
      <vt:lpstr>Delete(a): bf(x)=2, bf(z)=-1 subcases</vt:lpstr>
      <vt:lpstr>Double right-left rotation</vt:lpstr>
      <vt:lpstr>Delete subcases for bf(x)=2, bf(z)=-1</vt:lpstr>
      <vt:lpstr>Delete subcases for bf(x)=2, bf(z)=-1</vt:lpstr>
      <vt:lpstr>Delete subcases for bf(x)=2, bf(z)=-1</vt:lpstr>
      <vt:lpstr>Recursively fixing balance factors</vt:lpstr>
      <vt:lpstr>Interactive AVL Deletes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AVL trees</dc:title>
  <dc:creator>Trevor Brown</dc:creator>
  <cp:lastModifiedBy>Trevor Brown</cp:lastModifiedBy>
  <cp:revision>36</cp:revision>
  <dcterms:created xsi:type="dcterms:W3CDTF">2013-01-24T02:35:49Z</dcterms:created>
  <dcterms:modified xsi:type="dcterms:W3CDTF">2014-01-24T00:26:09Z</dcterms:modified>
</cp:coreProperties>
</file>